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69" r:id="rId4"/>
  </p:sldMasterIdLst>
  <p:notesMasterIdLst>
    <p:notesMasterId r:id="rId19"/>
  </p:notesMasterIdLst>
  <p:handoutMasterIdLst>
    <p:handoutMasterId r:id="rId20"/>
  </p:handoutMasterIdLst>
  <p:sldIdLst>
    <p:sldId id="274" r:id="rId5"/>
    <p:sldId id="358" r:id="rId6"/>
    <p:sldId id="359" r:id="rId7"/>
    <p:sldId id="755" r:id="rId8"/>
    <p:sldId id="361" r:id="rId9"/>
    <p:sldId id="264" r:id="rId10"/>
    <p:sldId id="746" r:id="rId11"/>
    <p:sldId id="742" r:id="rId12"/>
    <p:sldId id="278" r:id="rId13"/>
    <p:sldId id="741" r:id="rId14"/>
    <p:sldId id="747" r:id="rId15"/>
    <p:sldId id="756" r:id="rId16"/>
    <p:sldId id="281" r:id="rId17"/>
    <p:sldId id="4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8" y="36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40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A2AA8B-E9B4-431B-A8CB-842C51FF3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BAD011-29D8-40AD-81AB-CB0F4257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91E236-121B-4A1F-BC74-2382BD77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506FB8-3DDC-40DB-A10B-B4CBA2FE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5B57C9-B592-48D4-AEE0-A705F705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24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6D848-CB36-4A97-B9F1-2595DAD8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2C775E-8C51-4CF3-B3FB-FACF737B3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D7DE4B-2BDE-430B-BA84-BA25B4CC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63C57-B2A3-41DF-AEDC-0EE557F1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1DAEBF-7B21-4821-B824-2AAE5489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5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6A95D-4F21-498D-B247-4DBC5FB0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959591B-03D5-4D9A-8498-61B0F8A1B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DBC31A-E433-43A6-9B85-90F61895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21673-66A8-4C98-8199-275FE110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371903-53D5-46CF-9E6A-45CF8182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50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3FCD1-E777-4CF9-A3BB-BA1620E7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59DAC5-A719-417A-BFC6-FF73BE81B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AA51D8-DA6D-4FF8-9C0E-AF7CA04B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0940A6-F96F-4692-B11B-878BDEF2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E95666-BBAD-4FB3-BD7A-48E9E140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498580-3C3A-4FC1-BB90-79950FB0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7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E05693-E4C5-49FB-A5A9-1DD6E978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421605-B74E-416B-8A14-1F624F14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08596E-EE38-43E0-98FD-E021ADB8B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32F46BB-D0C1-474B-B23D-30A1C4CB1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31963F-49AE-4A61-B975-D0308687D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3B06274-A94D-4050-84BF-F139F969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3FD75AD-75B0-4C9E-BA5F-D86611F3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706BFAF-D7EE-48EB-8F41-F97BF110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8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D00DA-1F30-4CF0-A0DE-CF1A5F1E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0A7EA40-3238-44BF-B6A2-E7BCEED6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179787-E152-4A31-B10E-5EA3EABB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C867CF-E658-4F09-AEAD-BFEF79E9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026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DB35ACC-E56F-4FCE-9A49-AE3A90E7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B364C50-E0D5-4BD7-814F-11A26616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CAADE8-3676-4C97-AB7F-AE1F848F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5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40963-1A53-4C92-A5EB-B3B3AB3C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01DD75-709D-4D03-96B4-A72E9234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F03A21-1574-497B-9AAF-7C2302E0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0EB19C-10C0-46A9-B6A0-CB046B6C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B24C6E5-CB79-4970-8165-0996E6E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76E30E-1DF4-411F-A756-D0B75402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1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DADF1-69F6-4C83-A577-DE6FDDA6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E3815CE-7B4D-434E-8075-29ED22F3D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450BA3B-370F-4B1D-A5AA-2A2E9F378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4D9946-B273-4E11-969D-8D8C5986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8DDA12-772B-47E0-9BBB-5A22571A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CA1583-CED8-4ACF-8F2A-A4E4975C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33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26167F-0E6E-41EF-86BB-5073C127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4D723F2-2B8C-4499-AC4E-734314A0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1E2817-7261-47A1-B53A-192B7FBA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7D2B20-6B42-4ED2-896F-3A2D10EB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39D7E5-B2A2-4D9A-A6D4-BB556E51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024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A009BFD-4836-4F21-9B7A-FAA0D612F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04D68B-F594-42E3-B49B-0D0E35EAA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16AC73-A15A-4200-8449-AE56C64F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6A7277-9990-49A0-81B5-13525A17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270650-3E59-4A5E-A330-42322DB4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31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9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2461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7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3" r:id="rId4"/>
    <p:sldLayoutId id="2147483662" r:id="rId5"/>
    <p:sldLayoutId id="2147483666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5B88DA8-05C2-4094-B20A-7D8F3B15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59ECAE-2512-4901-8D9A-058CA3E7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0F4EDB-9A54-43BC-B14C-177BD1A58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668C-E302-4947-B33E-0620CA5DE9DB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31B6FA-F2C4-422B-A892-1174B1114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E69A7C-FEAE-4F4C-8AB8-47530CFB9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EBF0-95DB-48B9-890C-4FB1B45F52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9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izimi.vsd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191962-6B33-4E52-AA02-4FF77C72DDA1}"/>
              </a:ext>
            </a:extLst>
          </p:cNvPr>
          <p:cNvGrpSpPr/>
          <p:nvPr/>
        </p:nvGrpSpPr>
        <p:grpSpPr>
          <a:xfrm>
            <a:off x="3467491" y="2775272"/>
            <a:ext cx="5242948" cy="981076"/>
            <a:chOff x="609600" y="2828925"/>
            <a:chExt cx="4733925" cy="8858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6F4182-EB90-4E60-8429-9BBA63FA0968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3E3B8AC-C48C-4958-9236-97CF100D19AC}"/>
              </a:ext>
            </a:extLst>
          </p:cNvPr>
          <p:cNvSpPr/>
          <p:nvPr/>
        </p:nvSpPr>
        <p:spPr>
          <a:xfrm rot="10800000">
            <a:off x="4589775" y="2769585"/>
            <a:ext cx="869883" cy="963507"/>
          </a:xfrm>
          <a:custGeom>
            <a:avLst/>
            <a:gdLst>
              <a:gd name="connsiteX0" fmla="*/ 249393 w 869883"/>
              <a:gd name="connsiteY0" fmla="*/ 183621 h 963507"/>
              <a:gd name="connsiteX1" fmla="*/ 283449 w 869883"/>
              <a:gd name="connsiteY1" fmla="*/ 159204 h 963507"/>
              <a:gd name="connsiteX2" fmla="*/ 259032 w 869883"/>
              <a:gd name="connsiteY2" fmla="*/ 125148 h 963507"/>
              <a:gd name="connsiteX3" fmla="*/ 224976 w 869883"/>
              <a:gd name="connsiteY3" fmla="*/ 149565 h 963507"/>
              <a:gd name="connsiteX4" fmla="*/ 249393 w 869883"/>
              <a:gd name="connsiteY4" fmla="*/ 183621 h 963507"/>
              <a:gd name="connsiteX5" fmla="*/ 795252 w 869883"/>
              <a:gd name="connsiteY5" fmla="*/ 408697 h 963507"/>
              <a:gd name="connsiteX6" fmla="*/ 809612 w 869883"/>
              <a:gd name="connsiteY6" fmla="*/ 355860 h 963507"/>
              <a:gd name="connsiteX7" fmla="*/ 771076 w 869883"/>
              <a:gd name="connsiteY7" fmla="*/ 403388 h 963507"/>
              <a:gd name="connsiteX8" fmla="*/ 795252 w 869883"/>
              <a:gd name="connsiteY8" fmla="*/ 408697 h 963507"/>
              <a:gd name="connsiteX9" fmla="*/ 100086 w 869883"/>
              <a:gd name="connsiteY9" fmla="*/ 631479 h 963507"/>
              <a:gd name="connsiteX10" fmla="*/ 71143 w 869883"/>
              <a:gd name="connsiteY10" fmla="*/ 602536 h 963507"/>
              <a:gd name="connsiteX11" fmla="*/ 100086 w 869883"/>
              <a:gd name="connsiteY11" fmla="*/ 573593 h 963507"/>
              <a:gd name="connsiteX12" fmla="*/ 129029 w 869883"/>
              <a:gd name="connsiteY12" fmla="*/ 602536 h 963507"/>
              <a:gd name="connsiteX13" fmla="*/ 100086 w 869883"/>
              <a:gd name="connsiteY13" fmla="*/ 631479 h 963507"/>
              <a:gd name="connsiteX14" fmla="*/ 100086 w 869883"/>
              <a:gd name="connsiteY14" fmla="*/ 660422 h 963507"/>
              <a:gd name="connsiteX15" fmla="*/ 157972 w 869883"/>
              <a:gd name="connsiteY15" fmla="*/ 602536 h 963507"/>
              <a:gd name="connsiteX16" fmla="*/ 100086 w 869883"/>
              <a:gd name="connsiteY16" fmla="*/ 544650 h 963507"/>
              <a:gd name="connsiteX17" fmla="*/ 42200 w 869883"/>
              <a:gd name="connsiteY17" fmla="*/ 602536 h 963507"/>
              <a:gd name="connsiteX18" fmla="*/ 100086 w 869883"/>
              <a:gd name="connsiteY18" fmla="*/ 660422 h 963507"/>
              <a:gd name="connsiteX19" fmla="*/ 636483 w 869883"/>
              <a:gd name="connsiteY19" fmla="*/ 963507 h 963507"/>
              <a:gd name="connsiteX20" fmla="*/ 423144 w 869883"/>
              <a:gd name="connsiteY20" fmla="*/ 963507 h 963507"/>
              <a:gd name="connsiteX21" fmla="*/ 417256 w 869883"/>
              <a:gd name="connsiteY21" fmla="*/ 959411 h 963507"/>
              <a:gd name="connsiteX22" fmla="*/ 118065 w 869883"/>
              <a:gd name="connsiteY22" fmla="*/ 959411 h 963507"/>
              <a:gd name="connsiteX23" fmla="*/ 118065 w 869883"/>
              <a:gd name="connsiteY23" fmla="*/ 908722 h 963507"/>
              <a:gd name="connsiteX24" fmla="*/ 168754 w 869883"/>
              <a:gd name="connsiteY24" fmla="*/ 858033 h 963507"/>
              <a:gd name="connsiteX25" fmla="*/ 271522 w 869883"/>
              <a:gd name="connsiteY25" fmla="*/ 858033 h 963507"/>
              <a:gd name="connsiteX26" fmla="*/ 44795 w 869883"/>
              <a:gd name="connsiteY26" fmla="*/ 700313 h 963507"/>
              <a:gd name="connsiteX27" fmla="*/ 18708 w 869883"/>
              <a:gd name="connsiteY27" fmla="*/ 554976 h 963507"/>
              <a:gd name="connsiteX28" fmla="*/ 48652 w 869883"/>
              <a:gd name="connsiteY28" fmla="*/ 526299 h 963507"/>
              <a:gd name="connsiteX29" fmla="*/ 74792 w 869883"/>
              <a:gd name="connsiteY29" fmla="*/ 516166 h 963507"/>
              <a:gd name="connsiteX30" fmla="*/ 74213 w 869883"/>
              <a:gd name="connsiteY30" fmla="*/ 514501 h 963507"/>
              <a:gd name="connsiteX31" fmla="*/ 631187 w 869883"/>
              <a:gd name="connsiteY31" fmla="*/ 342364 h 963507"/>
              <a:gd name="connsiteX32" fmla="*/ 297632 w 869883"/>
              <a:gd name="connsiteY32" fmla="*/ 217056 h 963507"/>
              <a:gd name="connsiteX33" fmla="*/ 272796 w 869883"/>
              <a:gd name="connsiteY33" fmla="*/ 228529 h 963507"/>
              <a:gd name="connsiteX34" fmla="*/ 242325 w 869883"/>
              <a:gd name="connsiteY34" fmla="*/ 229885 h 963507"/>
              <a:gd name="connsiteX35" fmla="*/ 218472 w 869883"/>
              <a:gd name="connsiteY35" fmla="*/ 221008 h 963507"/>
              <a:gd name="connsiteX36" fmla="*/ 164724 w 869883"/>
              <a:gd name="connsiteY36" fmla="*/ 258948 h 963507"/>
              <a:gd name="connsiteX37" fmla="*/ 56132 w 869883"/>
              <a:gd name="connsiteY37" fmla="*/ 241600 h 963507"/>
              <a:gd name="connsiteX38" fmla="*/ 6014 w 869883"/>
              <a:gd name="connsiteY38" fmla="*/ 156783 h 963507"/>
              <a:gd name="connsiteX39" fmla="*/ 9869 w 869883"/>
              <a:gd name="connsiteY39" fmla="*/ 132366 h 963507"/>
              <a:gd name="connsiteX40" fmla="*/ 25290 w 869883"/>
              <a:gd name="connsiteY40" fmla="*/ 134936 h 963507"/>
              <a:gd name="connsiteX41" fmla="*/ 77338 w 869883"/>
              <a:gd name="connsiteY41" fmla="*/ 212042 h 963507"/>
              <a:gd name="connsiteX42" fmla="*/ 156371 w 869883"/>
              <a:gd name="connsiteY42" fmla="*/ 224893 h 963507"/>
              <a:gd name="connsiteX43" fmla="*/ 191922 w 869883"/>
              <a:gd name="connsiteY43" fmla="*/ 196932 h 963507"/>
              <a:gd name="connsiteX44" fmla="*/ 178712 w 869883"/>
              <a:gd name="connsiteY44" fmla="*/ 141855 h 963507"/>
              <a:gd name="connsiteX45" fmla="*/ 209717 w 869883"/>
              <a:gd name="connsiteY45" fmla="*/ 91977 h 963507"/>
              <a:gd name="connsiteX46" fmla="*/ 214528 w 869883"/>
              <a:gd name="connsiteY46" fmla="*/ 89741 h 963507"/>
              <a:gd name="connsiteX47" fmla="*/ 186572 w 869883"/>
              <a:gd name="connsiteY47" fmla="*/ 46905 h 963507"/>
              <a:gd name="connsiteX48" fmla="*/ 107539 w 869883"/>
              <a:gd name="connsiteY48" fmla="*/ 34698 h 963507"/>
              <a:gd name="connsiteX49" fmla="*/ 34288 w 869883"/>
              <a:gd name="connsiteY49" fmla="*/ 91884 h 963507"/>
              <a:gd name="connsiteX50" fmla="*/ 18224 w 869883"/>
              <a:gd name="connsiteY50" fmla="*/ 89314 h 963507"/>
              <a:gd name="connsiteX51" fmla="*/ 22079 w 869883"/>
              <a:gd name="connsiteY51" fmla="*/ 64898 h 963507"/>
              <a:gd name="connsiteX52" fmla="*/ 96615 w 869883"/>
              <a:gd name="connsiteY52" fmla="*/ 0 h 963507"/>
              <a:gd name="connsiteX53" fmla="*/ 205206 w 869883"/>
              <a:gd name="connsiteY53" fmla="*/ 17348 h 963507"/>
              <a:gd name="connsiteX54" fmla="*/ 250632 w 869883"/>
              <a:gd name="connsiteY54" fmla="*/ 78961 h 963507"/>
              <a:gd name="connsiteX55" fmla="*/ 266742 w 869883"/>
              <a:gd name="connsiteY55" fmla="*/ 78243 h 963507"/>
              <a:gd name="connsiteX56" fmla="*/ 316620 w 869883"/>
              <a:gd name="connsiteY56" fmla="*/ 109005 h 963507"/>
              <a:gd name="connsiteX57" fmla="*/ 319435 w 869883"/>
              <a:gd name="connsiteY57" fmla="*/ 115098 h 963507"/>
              <a:gd name="connsiteX58" fmla="*/ 803977 w 869883"/>
              <a:gd name="connsiteY58" fmla="*/ 300705 h 963507"/>
              <a:gd name="connsiteX59" fmla="*/ 824626 w 869883"/>
              <a:gd name="connsiteY59" fmla="*/ 306486 h 963507"/>
              <a:gd name="connsiteX60" fmla="*/ 865490 w 869883"/>
              <a:gd name="connsiteY60" fmla="*/ 353933 h 963507"/>
              <a:gd name="connsiteX61" fmla="*/ 813466 w 869883"/>
              <a:gd name="connsiteY61" fmla="*/ 457981 h 963507"/>
              <a:gd name="connsiteX62" fmla="*/ 293089 w 869883"/>
              <a:gd name="connsiteY62" fmla="*/ 618657 h 963507"/>
              <a:gd name="connsiteX63" fmla="*/ 603336 w 869883"/>
              <a:gd name="connsiteY63" fmla="*/ 834477 h 963507"/>
              <a:gd name="connsiteX64" fmla="*/ 625895 w 869883"/>
              <a:gd name="connsiteY64" fmla="*/ 858033 h 963507"/>
              <a:gd name="connsiteX65" fmla="*/ 705014 w 869883"/>
              <a:gd name="connsiteY65" fmla="*/ 858033 h 963507"/>
              <a:gd name="connsiteX66" fmla="*/ 755703 w 869883"/>
              <a:gd name="connsiteY66" fmla="*/ 908722 h 963507"/>
              <a:gd name="connsiteX67" fmla="*/ 755703 w 869883"/>
              <a:gd name="connsiteY67" fmla="*/ 959411 h 963507"/>
              <a:gd name="connsiteX68" fmla="*/ 638257 w 869883"/>
              <a:gd name="connsiteY68" fmla="*/ 959411 h 96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69883" h="963507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24">
            <a:extLst>
              <a:ext uri="{FF2B5EF4-FFF2-40B4-BE49-F238E27FC236}">
                <a16:creationId xmlns:a16="http://schemas.microsoft.com/office/drawing/2014/main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6543420" y="265294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DA8B35-71A1-4A37-8961-820A8DEBC8F5}"/>
              </a:ext>
            </a:extLst>
          </p:cNvPr>
          <p:cNvGrpSpPr/>
          <p:nvPr/>
        </p:nvGrpSpPr>
        <p:grpSpPr>
          <a:xfrm>
            <a:off x="7721590" y="2772298"/>
            <a:ext cx="988481" cy="987024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Frame 1">
            <a:extLst>
              <a:ext uri="{FF2B5EF4-FFF2-40B4-BE49-F238E27FC236}">
                <a16:creationId xmlns:a16="http://schemas.microsoft.com/office/drawing/2014/main" id="{DA5DCBE5-4080-473B-901F-8017F041C88C}"/>
              </a:ext>
            </a:extLst>
          </p:cNvPr>
          <p:cNvSpPr/>
          <p:nvPr/>
        </p:nvSpPr>
        <p:spPr>
          <a:xfrm>
            <a:off x="3459680" y="256493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5552874" y="287012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5E86DB59-8D98-4997-B135-A272879EFE50}"/>
              </a:ext>
            </a:extLst>
          </p:cNvPr>
          <p:cNvSpPr txBox="1">
            <a:spLocks/>
          </p:cNvSpPr>
          <p:nvPr/>
        </p:nvSpPr>
        <p:spPr>
          <a:xfrm>
            <a:off x="3377599" y="3988868"/>
            <a:ext cx="5552391" cy="7239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tr-TR" sz="2400" b="1" spc="3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AHİEVRAN ÜNİVERSİTESİ </a:t>
            </a:r>
            <a:endParaRPr lang="en-US" sz="2400" b="1" spc="300" dirty="0">
              <a:solidFill>
                <a:schemeClr val="accent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F859B6-4FB8-403C-B52A-93E3AD2E9AFB}"/>
              </a:ext>
            </a:extLst>
          </p:cNvPr>
          <p:cNvSpPr txBox="1"/>
          <p:nvPr/>
        </p:nvSpPr>
        <p:spPr>
          <a:xfrm>
            <a:off x="3459680" y="3709695"/>
            <a:ext cx="53547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0" dirty="0">
                <a:solidFill>
                  <a:schemeClr val="accent1"/>
                </a:solidFill>
              </a:rPr>
              <a:t>Science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2"/>
                </a:solidFill>
              </a:rPr>
              <a:t>Technology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3"/>
                </a:solidFill>
              </a:rPr>
              <a:t>Engineering</a:t>
            </a:r>
            <a:r>
              <a:rPr lang="en-US" sz="1600" spc="0" dirty="0">
                <a:solidFill>
                  <a:schemeClr val="accent4"/>
                </a:solidFill>
              </a:rPr>
              <a:t> Arts </a:t>
            </a:r>
            <a:r>
              <a:rPr lang="en-US" sz="1600" spc="0" dirty="0">
                <a:solidFill>
                  <a:schemeClr val="accent5"/>
                </a:solidFill>
              </a:rPr>
              <a:t>Mathematics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8C9F72-DCEA-4778-9B06-162CCEAE54C6}"/>
              </a:ext>
            </a:extLst>
          </p:cNvPr>
          <p:cNvSpPr txBox="1"/>
          <p:nvPr/>
        </p:nvSpPr>
        <p:spPr>
          <a:xfrm>
            <a:off x="3405234" y="2064087"/>
            <a:ext cx="5354722" cy="7953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>
              <a:lnSpc>
                <a:spcPts val="5400"/>
              </a:lnSpc>
            </a:pPr>
            <a:r>
              <a:rPr lang="tr-TR" altLang="ko-KR" sz="6000" dirty="0">
                <a:solidFill>
                  <a:schemeClr val="accent6"/>
                </a:solidFill>
                <a:latin typeface="Algerian" panose="04020705040A02060702" pitchFamily="82" charset="0"/>
                <a:cs typeface="Arial" pitchFamily="34" charset="0"/>
              </a:rPr>
              <a:t>KIRŞEHİR</a:t>
            </a:r>
            <a:r>
              <a:rPr lang="tr-TR" altLang="ko-KR" sz="6000" dirty="0">
                <a:solidFill>
                  <a:schemeClr val="accent6"/>
                </a:solidFill>
                <a:cs typeface="Arial" pitchFamily="34" charset="0"/>
              </a:rPr>
              <a:t> 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ED77AAA-B6DF-4EE1-A5FE-86FC2F06EBEB}"/>
              </a:ext>
            </a:extLst>
          </p:cNvPr>
          <p:cNvSpPr/>
          <p:nvPr/>
        </p:nvSpPr>
        <p:spPr>
          <a:xfrm>
            <a:off x="0" y="322481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ladimir Script" panose="03050402040407070305" pitchFamily="66" charset="0"/>
                <a:cs typeface="Arial" pitchFamily="34" charset="0"/>
              </a:rPr>
              <a:t>Kalitenin Öncüsü </a:t>
            </a:r>
            <a:endParaRPr lang="tr-T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ladimir Script" panose="03050402040407070305" pitchFamily="66" charset="0"/>
            </a:endParaRPr>
          </a:p>
        </p:txBody>
      </p:sp>
      <p:pic>
        <p:nvPicPr>
          <p:cNvPr id="25" name="Resim 24" descr="20160226_ahievran_logo">
            <a:extLst>
              <a:ext uri="{FF2B5EF4-FFF2-40B4-BE49-F238E27FC236}">
                <a16:creationId xmlns:a16="http://schemas.microsoft.com/office/drawing/2014/main" id="{6E0F8A53-4F3B-452F-A59D-9ADC6FEFF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1258" y="2660507"/>
            <a:ext cx="1465992" cy="138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2FEAAB66-02A8-425F-8979-B3F25514E2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85" y="2640370"/>
            <a:ext cx="1890125" cy="1286973"/>
          </a:xfrm>
          <a:prstGeom prst="rect">
            <a:avLst/>
          </a:prstGeom>
          <a:noFill/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F4A0F16A-0D0B-421F-8BA2-9E43318C7A9F}"/>
              </a:ext>
            </a:extLst>
          </p:cNvPr>
          <p:cNvSpPr txBox="1"/>
          <p:nvPr/>
        </p:nvSpPr>
        <p:spPr>
          <a:xfrm>
            <a:off x="0" y="5803636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EĞİTİMDE KALİTE GÜVENCE SİSTEMİ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5959EB-B05F-4DB6-AE22-DF42703E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4"/>
            <a:ext cx="12191999" cy="6410325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1F6BBB17-62F0-405F-9096-F87546E0F3A9}"/>
              </a:ext>
            </a:extLst>
          </p:cNvPr>
          <p:cNvSpPr txBox="1">
            <a:spLocks/>
          </p:cNvSpPr>
          <p:nvPr/>
        </p:nvSpPr>
        <p:spPr bwMode="auto">
          <a:xfrm>
            <a:off x="0" y="132735"/>
            <a:ext cx="12191999" cy="428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E39609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9609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9609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9609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9609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7" name="Resim 4">
            <a:extLst>
              <a:ext uri="{FF2B5EF4-FFF2-40B4-BE49-F238E27FC236}">
                <a16:creationId xmlns:a16="http://schemas.microsoft.com/office/drawing/2014/main" id="{EE930F47-BCDD-4921-B970-3B60D850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55" y="132735"/>
            <a:ext cx="1360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5CDA432-6B89-4EE9-824D-9199DDD7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98781"/>
            <a:ext cx="7512326" cy="650681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0A1E05-C9AC-4562-803A-F69C05C7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198782"/>
            <a:ext cx="4248978" cy="6506817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4326DAD-701B-4302-BE47-EEFBE0DE032E}"/>
              </a:ext>
            </a:extLst>
          </p:cNvPr>
          <p:cNvCxnSpPr/>
          <p:nvPr/>
        </p:nvCxnSpPr>
        <p:spPr>
          <a:xfrm flipV="1">
            <a:off x="6564630" y="1943645"/>
            <a:ext cx="0" cy="184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510814A-8DF7-4FC4-849C-C8B2D4112B1A}"/>
              </a:ext>
            </a:extLst>
          </p:cNvPr>
          <p:cNvSpPr/>
          <p:nvPr/>
        </p:nvSpPr>
        <p:spPr>
          <a:xfrm>
            <a:off x="5269236" y="864325"/>
            <a:ext cx="259078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KONULAR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EF7625A-E101-4E3C-A774-F6DC8224A5AA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effectLst/>
              </a:rPr>
              <a:t> 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B91FE97-6944-4BB3-9138-E50E5C0CFB7D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effectLst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66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roup 1516">
            <a:extLst>
              <a:ext uri="{FF2B5EF4-FFF2-40B4-BE49-F238E27FC236}">
                <a16:creationId xmlns:a16="http://schemas.microsoft.com/office/drawing/2014/main" id="{E294C74A-7579-4BCC-8BBB-C19A4ECECF6E}"/>
              </a:ext>
            </a:extLst>
          </p:cNvPr>
          <p:cNvGrpSpPr/>
          <p:nvPr/>
        </p:nvGrpSpPr>
        <p:grpSpPr>
          <a:xfrm>
            <a:off x="522514" y="1626994"/>
            <a:ext cx="4378569" cy="1432632"/>
            <a:chOff x="1199735" y="1280324"/>
            <a:chExt cx="2521330" cy="610277"/>
          </a:xfrm>
          <a:solidFill>
            <a:schemeClr val="bg1">
              <a:lumMod val="95000"/>
            </a:schemeClr>
          </a:solidFill>
        </p:grpSpPr>
        <p:sp>
          <p:nvSpPr>
            <p:cNvPr id="1518" name="TextBox 1517">
              <a:extLst>
                <a:ext uri="{FF2B5EF4-FFF2-40B4-BE49-F238E27FC236}">
                  <a16:creationId xmlns:a16="http://schemas.microsoft.com/office/drawing/2014/main" id="{8C2396F0-3BDD-461E-B6CC-1FB41DF3F18C}"/>
                </a:ext>
              </a:extLst>
            </p:cNvPr>
            <p:cNvSpPr txBox="1"/>
            <p:nvPr/>
          </p:nvSpPr>
          <p:spPr>
            <a:xfrm>
              <a:off x="1199735" y="1280324"/>
              <a:ext cx="2521330" cy="14421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YETERLİKLER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9" name="TextBox 1518">
              <a:extLst>
                <a:ext uri="{FF2B5EF4-FFF2-40B4-BE49-F238E27FC236}">
                  <a16:creationId xmlns:a16="http://schemas.microsoft.com/office/drawing/2014/main" id="{A46FA2BC-6AA0-43F6-BC6B-4629A58A2170}"/>
                </a:ext>
              </a:extLst>
            </p:cNvPr>
            <p:cNvSpPr txBox="1"/>
            <p:nvPr/>
          </p:nvSpPr>
          <p:spPr>
            <a:xfrm>
              <a:off x="2603575" y="1475733"/>
              <a:ext cx="1117490" cy="4148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82563" indent="-182563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Öğrenme Çıktıları</a:t>
              </a:r>
            </a:p>
            <a:p>
              <a:pPr marL="182563" indent="-182563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Kazanımlar</a:t>
              </a:r>
            </a:p>
            <a:p>
              <a:pPr marL="182563" indent="-182563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Matrisler</a:t>
              </a:r>
            </a:p>
            <a:p>
              <a:pPr marL="182563" indent="-182563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Sorular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B577D361-CB65-45E3-BB89-1FA91B12DCBA}"/>
              </a:ext>
            </a:extLst>
          </p:cNvPr>
          <p:cNvGrpSpPr/>
          <p:nvPr/>
        </p:nvGrpSpPr>
        <p:grpSpPr>
          <a:xfrm>
            <a:off x="522514" y="4838707"/>
            <a:ext cx="4378569" cy="1644702"/>
            <a:chOff x="1195115" y="1333120"/>
            <a:chExt cx="1967205" cy="936369"/>
          </a:xfrm>
        </p:grpSpPr>
        <p:sp>
          <p:nvSpPr>
            <p:cNvPr id="1512" name="TextBox 1511">
              <a:extLst>
                <a:ext uri="{FF2B5EF4-FFF2-40B4-BE49-F238E27FC236}">
                  <a16:creationId xmlns:a16="http://schemas.microsoft.com/office/drawing/2014/main" id="{1AC30E68-D995-45C2-9C23-552DC963E444}"/>
                </a:ext>
              </a:extLst>
            </p:cNvPr>
            <p:cNvSpPr txBox="1"/>
            <p:nvPr/>
          </p:nvSpPr>
          <p:spPr>
            <a:xfrm>
              <a:off x="1199735" y="1333120"/>
              <a:ext cx="1962585" cy="192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DÜZELTME/İYİLEŞTİRME</a:t>
              </a:r>
              <a:endParaRPr lang="ko-KR" altLang="en-US" sz="16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3" name="TextBox 1512">
              <a:extLst>
                <a:ext uri="{FF2B5EF4-FFF2-40B4-BE49-F238E27FC236}">
                  <a16:creationId xmlns:a16="http://schemas.microsoft.com/office/drawing/2014/main" id="{C049389C-724B-41B4-8276-84A9E246C90B}"/>
                </a:ext>
              </a:extLst>
            </p:cNvPr>
            <p:cNvSpPr txBox="1"/>
            <p:nvPr/>
          </p:nvSpPr>
          <p:spPr>
            <a:xfrm>
              <a:off x="1195115" y="1654870"/>
              <a:ext cx="1962585" cy="614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Belirtke tablolarının gözden geçirilmesi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Sınav sorularının gözden geçirilmesi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Öğretim uygulamalarının gözden geçirilmesi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4000" dirty="0">
                <a:ln/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Eğitimin PUKÖ Döngüsü</a:t>
            </a:r>
            <a:r>
              <a:rPr lang="en-US" sz="4000" dirty="0">
                <a:ln/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tr-TR" sz="4000" dirty="0">
                <a:ln/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AYDEP</a:t>
            </a:r>
            <a:endParaRPr lang="en-US" sz="4000" dirty="0">
              <a:ln/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496" name="Group 1495">
            <a:extLst>
              <a:ext uri="{FF2B5EF4-FFF2-40B4-BE49-F238E27FC236}">
                <a16:creationId xmlns:a16="http://schemas.microsoft.com/office/drawing/2014/main" id="{2E574C9E-BBAD-47E0-9875-F7571A2DAA7A}"/>
              </a:ext>
            </a:extLst>
          </p:cNvPr>
          <p:cNvGrpSpPr/>
          <p:nvPr/>
        </p:nvGrpSpPr>
        <p:grpSpPr>
          <a:xfrm>
            <a:off x="4022535" y="1841479"/>
            <a:ext cx="4215774" cy="4245811"/>
            <a:chOff x="5058700" y="2797181"/>
            <a:chExt cx="2308261" cy="2310343"/>
          </a:xfrm>
        </p:grpSpPr>
        <p:grpSp>
          <p:nvGrpSpPr>
            <p:cNvPr id="1497" name="Group 1496">
              <a:extLst>
                <a:ext uri="{FF2B5EF4-FFF2-40B4-BE49-F238E27FC236}">
                  <a16:creationId xmlns:a16="http://schemas.microsoft.com/office/drawing/2014/main" id="{2BC848F5-ED6A-49F0-B5F1-0B112ABA6441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1499" name="Right Triangle 1498">
                <a:extLst>
                  <a:ext uri="{FF2B5EF4-FFF2-40B4-BE49-F238E27FC236}">
                    <a16:creationId xmlns:a16="http://schemas.microsoft.com/office/drawing/2014/main" id="{54171321-6E9D-4CF5-BA2B-AB5ADAA6D738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Right Triangle 1499">
                <a:extLst>
                  <a:ext uri="{FF2B5EF4-FFF2-40B4-BE49-F238E27FC236}">
                    <a16:creationId xmlns:a16="http://schemas.microsoft.com/office/drawing/2014/main" id="{B7894CC0-112A-4DB6-ABD9-950E220045AF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Right Triangle 1500">
                <a:extLst>
                  <a:ext uri="{FF2B5EF4-FFF2-40B4-BE49-F238E27FC236}">
                    <a16:creationId xmlns:a16="http://schemas.microsoft.com/office/drawing/2014/main" id="{784047C2-6780-41D0-93D7-E1CD2899FC95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502" name="Right Triangle 1501">
                <a:extLst>
                  <a:ext uri="{FF2B5EF4-FFF2-40B4-BE49-F238E27FC236}">
                    <a16:creationId xmlns:a16="http://schemas.microsoft.com/office/drawing/2014/main" id="{7CE90636-EBB8-4455-B4E6-C1689373D775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98" name="Rounded Rectangle 30">
              <a:extLst>
                <a:ext uri="{FF2B5EF4-FFF2-40B4-BE49-F238E27FC236}">
                  <a16:creationId xmlns:a16="http://schemas.microsoft.com/office/drawing/2014/main" id="{F534ACF0-C04E-4B3B-9A42-99A6BFD24682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03" name="TextBox 1502">
            <a:extLst>
              <a:ext uri="{FF2B5EF4-FFF2-40B4-BE49-F238E27FC236}">
                <a16:creationId xmlns:a16="http://schemas.microsoft.com/office/drawing/2014/main" id="{11E6E6E3-57D2-4576-9063-64FE01DE06CC}"/>
              </a:ext>
            </a:extLst>
          </p:cNvPr>
          <p:cNvSpPr txBox="1"/>
          <p:nvPr/>
        </p:nvSpPr>
        <p:spPr>
          <a:xfrm rot="2667055">
            <a:off x="6027585" y="2767327"/>
            <a:ext cx="19009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Eğitim Uygulamaları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04" name="TextBox 1503">
            <a:extLst>
              <a:ext uri="{FF2B5EF4-FFF2-40B4-BE49-F238E27FC236}">
                <a16:creationId xmlns:a16="http://schemas.microsoft.com/office/drawing/2014/main" id="{BC739B6E-6C7D-48E9-B1DC-9403121B38F9}"/>
              </a:ext>
            </a:extLst>
          </p:cNvPr>
          <p:cNvSpPr txBox="1"/>
          <p:nvPr/>
        </p:nvSpPr>
        <p:spPr>
          <a:xfrm rot="18900000">
            <a:off x="4345566" y="2793802"/>
            <a:ext cx="19009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Eğitimin Tasarımı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05" name="TextBox 1504">
            <a:extLst>
              <a:ext uri="{FF2B5EF4-FFF2-40B4-BE49-F238E27FC236}">
                <a16:creationId xmlns:a16="http://schemas.microsoft.com/office/drawing/2014/main" id="{8933EA09-A43E-415F-B5C8-9F3F486AC060}"/>
              </a:ext>
            </a:extLst>
          </p:cNvPr>
          <p:cNvSpPr txBox="1"/>
          <p:nvPr/>
        </p:nvSpPr>
        <p:spPr>
          <a:xfrm rot="13500000">
            <a:off x="4073809" y="4438325"/>
            <a:ext cx="23670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Eğitimde İyileştirme Faaliyetleri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06" name="TextBox 1505">
            <a:extLst>
              <a:ext uri="{FF2B5EF4-FFF2-40B4-BE49-F238E27FC236}">
                <a16:creationId xmlns:a16="http://schemas.microsoft.com/office/drawing/2014/main" id="{4B2D9E4B-5E08-40CF-BACD-E7E8C38F5FE9}"/>
              </a:ext>
            </a:extLst>
          </p:cNvPr>
          <p:cNvSpPr txBox="1"/>
          <p:nvPr/>
        </p:nvSpPr>
        <p:spPr>
          <a:xfrm rot="18896748">
            <a:off x="5827791" y="4424282"/>
            <a:ext cx="23381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Eğitimin İzleme </a:t>
            </a:r>
          </a:p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ve Değerlendirmesi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08" name="Group 1507">
            <a:extLst>
              <a:ext uri="{FF2B5EF4-FFF2-40B4-BE49-F238E27FC236}">
                <a16:creationId xmlns:a16="http://schemas.microsoft.com/office/drawing/2014/main" id="{AA848174-2D6B-4376-AB4D-83FD61261A0F}"/>
              </a:ext>
            </a:extLst>
          </p:cNvPr>
          <p:cNvGrpSpPr/>
          <p:nvPr/>
        </p:nvGrpSpPr>
        <p:grpSpPr>
          <a:xfrm>
            <a:off x="7774769" y="1628654"/>
            <a:ext cx="3741557" cy="1527917"/>
            <a:chOff x="1174646" y="1285618"/>
            <a:chExt cx="2172886" cy="1201281"/>
          </a:xfrm>
        </p:grpSpPr>
        <p:sp>
          <p:nvSpPr>
            <p:cNvPr id="1509" name="TextBox 1508">
              <a:extLst>
                <a:ext uri="{FF2B5EF4-FFF2-40B4-BE49-F238E27FC236}">
                  <a16:creationId xmlns:a16="http://schemas.microsoft.com/office/drawing/2014/main" id="{906DC43F-8537-4F8D-84DD-D448A10EA166}"/>
                </a:ext>
              </a:extLst>
            </p:cNvPr>
            <p:cNvSpPr txBox="1"/>
            <p:nvPr/>
          </p:nvSpPr>
          <p:spPr>
            <a:xfrm>
              <a:off x="1199735" y="1285618"/>
              <a:ext cx="2147797" cy="2661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ÖĞRETİM UYGULAMALARI</a:t>
              </a:r>
              <a:endParaRPr lang="ko-KR" altLang="en-US" sz="16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0" name="TextBox 1509">
              <a:extLst>
                <a:ext uri="{FF2B5EF4-FFF2-40B4-BE49-F238E27FC236}">
                  <a16:creationId xmlns:a16="http://schemas.microsoft.com/office/drawing/2014/main" id="{77CAD7A1-26D6-4B85-9A0F-2700C1C79E7F}"/>
                </a:ext>
              </a:extLst>
            </p:cNvPr>
            <p:cNvSpPr txBox="1"/>
            <p:nvPr/>
          </p:nvSpPr>
          <p:spPr>
            <a:xfrm>
              <a:off x="1174646" y="1714150"/>
              <a:ext cx="2172886" cy="7727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Yüzyüze derslerde AYDEP kullanımı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 derslerde AYDEP kullanımı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 üzerinden bilgilendirme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 üzerinden danışma faaliyetleri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14" name="Group 1513">
            <a:extLst>
              <a:ext uri="{FF2B5EF4-FFF2-40B4-BE49-F238E27FC236}">
                <a16:creationId xmlns:a16="http://schemas.microsoft.com/office/drawing/2014/main" id="{266E8C12-9433-4B33-A496-BEFA3C62865C}"/>
              </a:ext>
            </a:extLst>
          </p:cNvPr>
          <p:cNvGrpSpPr/>
          <p:nvPr/>
        </p:nvGrpSpPr>
        <p:grpSpPr>
          <a:xfrm>
            <a:off x="7853812" y="4783076"/>
            <a:ext cx="3741559" cy="1607211"/>
            <a:chOff x="1199734" y="1275606"/>
            <a:chExt cx="2283123" cy="1459106"/>
          </a:xfrm>
        </p:grpSpPr>
        <p:sp>
          <p:nvSpPr>
            <p:cNvPr id="1515" name="TextBox 1514">
              <a:extLst>
                <a:ext uri="{FF2B5EF4-FFF2-40B4-BE49-F238E27FC236}">
                  <a16:creationId xmlns:a16="http://schemas.microsoft.com/office/drawing/2014/main" id="{842C1A98-D6B7-4799-A289-0B710DDE5393}"/>
                </a:ext>
              </a:extLst>
            </p:cNvPr>
            <p:cNvSpPr txBox="1"/>
            <p:nvPr/>
          </p:nvSpPr>
          <p:spPr>
            <a:xfrm>
              <a:off x="1199734" y="1275606"/>
              <a:ext cx="2283122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ÖLÇME ve DEĞERLENDİRME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6" name="TextBox 1515">
              <a:extLst>
                <a:ext uri="{FF2B5EF4-FFF2-40B4-BE49-F238E27FC236}">
                  <a16:creationId xmlns:a16="http://schemas.microsoft.com/office/drawing/2014/main" id="{610DCFFF-CE7A-49B5-9395-660367E954E6}"/>
                </a:ext>
              </a:extLst>
            </p:cNvPr>
            <p:cNvSpPr txBox="1"/>
            <p:nvPr/>
          </p:nvSpPr>
          <p:spPr>
            <a:xfrm>
              <a:off x="1199735" y="1719049"/>
              <a:ext cx="2283122" cy="1015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Yüzyüze sınavların AYDEP üzerinden yapılması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 sınavların AYDEP üzerinden yapılması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Sınav Analizleri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Başarı Analizleri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Öğretim elemanı değerlendirmesi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EB7CA959-9601-4960-8781-C93E02C4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074924"/>
            <a:ext cx="2673467" cy="984703"/>
          </a:xfrm>
          <a:prstGeom prst="rect">
            <a:avLst/>
          </a:prstGeom>
        </p:spPr>
      </p:pic>
      <p:sp>
        <p:nvSpPr>
          <p:cNvPr id="5" name="Ok: Şeritli Sağ 4">
            <a:extLst>
              <a:ext uri="{FF2B5EF4-FFF2-40B4-BE49-F238E27FC236}">
                <a16:creationId xmlns:a16="http://schemas.microsoft.com/office/drawing/2014/main" id="{9F3DEE4D-081F-4837-8518-A4FE99372054}"/>
              </a:ext>
            </a:extLst>
          </p:cNvPr>
          <p:cNvSpPr/>
          <p:nvPr/>
        </p:nvSpPr>
        <p:spPr>
          <a:xfrm>
            <a:off x="5534021" y="1224704"/>
            <a:ext cx="1583186" cy="67643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planlama</a:t>
            </a:r>
          </a:p>
        </p:txBody>
      </p:sp>
      <p:sp>
        <p:nvSpPr>
          <p:cNvPr id="33" name="Ok: Şeritli Sağ 32">
            <a:extLst>
              <a:ext uri="{FF2B5EF4-FFF2-40B4-BE49-F238E27FC236}">
                <a16:creationId xmlns:a16="http://schemas.microsoft.com/office/drawing/2014/main" id="{C251DF28-A82E-4C6C-87D8-DDF7C82156D3}"/>
              </a:ext>
            </a:extLst>
          </p:cNvPr>
          <p:cNvSpPr/>
          <p:nvPr/>
        </p:nvSpPr>
        <p:spPr>
          <a:xfrm rot="5400000">
            <a:off x="8389942" y="3696027"/>
            <a:ext cx="1315757" cy="627784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uygulama</a:t>
            </a:r>
          </a:p>
        </p:txBody>
      </p:sp>
      <p:sp>
        <p:nvSpPr>
          <p:cNvPr id="34" name="Ok: Şeritli Sağ 33">
            <a:extLst>
              <a:ext uri="{FF2B5EF4-FFF2-40B4-BE49-F238E27FC236}">
                <a16:creationId xmlns:a16="http://schemas.microsoft.com/office/drawing/2014/main" id="{3AD8191D-8BCB-4EAB-B9F4-7C9F08D5733D}"/>
              </a:ext>
            </a:extLst>
          </p:cNvPr>
          <p:cNvSpPr/>
          <p:nvPr/>
        </p:nvSpPr>
        <p:spPr>
          <a:xfrm rot="10800000" flipV="1">
            <a:off x="5485432" y="5998200"/>
            <a:ext cx="1122143" cy="60156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kontrol</a:t>
            </a:r>
          </a:p>
        </p:txBody>
      </p:sp>
      <p:sp>
        <p:nvSpPr>
          <p:cNvPr id="35" name="Ok: Şeritli Sağ 34">
            <a:extLst>
              <a:ext uri="{FF2B5EF4-FFF2-40B4-BE49-F238E27FC236}">
                <a16:creationId xmlns:a16="http://schemas.microsoft.com/office/drawing/2014/main" id="{E7A27EDB-64B9-4886-96AC-4C0EEB3B863F}"/>
              </a:ext>
            </a:extLst>
          </p:cNvPr>
          <p:cNvSpPr/>
          <p:nvPr/>
        </p:nvSpPr>
        <p:spPr>
          <a:xfrm rot="16200000">
            <a:off x="2166988" y="3700412"/>
            <a:ext cx="1238796" cy="695971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önlem</a:t>
            </a:r>
          </a:p>
        </p:txBody>
      </p:sp>
      <p:pic>
        <p:nvPicPr>
          <p:cNvPr id="36" name="Resim 4">
            <a:extLst>
              <a:ext uri="{FF2B5EF4-FFF2-40B4-BE49-F238E27FC236}">
                <a16:creationId xmlns:a16="http://schemas.microsoft.com/office/drawing/2014/main" id="{6ADD415D-6070-4107-8AEA-3FAF99C4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47" y="3730367"/>
            <a:ext cx="1360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4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35402EEE-AA41-4F62-BC14-3A684B01140C}"/>
              </a:ext>
            </a:extLst>
          </p:cNvPr>
          <p:cNvGrpSpPr/>
          <p:nvPr/>
        </p:nvGrpSpPr>
        <p:grpSpPr>
          <a:xfrm>
            <a:off x="2051374" y="1542357"/>
            <a:ext cx="6813169" cy="397469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id="{5F2332E8-FD47-4B0B-8970-F0D879CD6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301" name="Freeform 9">
              <a:extLst>
                <a:ext uri="{FF2B5EF4-FFF2-40B4-BE49-F238E27FC236}">
                  <a16:creationId xmlns:a16="http://schemas.microsoft.com/office/drawing/2014/main" id="{9542E9E5-9357-4670-B570-0F6F8CA5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302" name="Freeform 10">
              <a:extLst>
                <a:ext uri="{FF2B5EF4-FFF2-40B4-BE49-F238E27FC236}">
                  <a16:creationId xmlns:a16="http://schemas.microsoft.com/office/drawing/2014/main" id="{78947DCF-33D8-48F0-AF67-3EC682350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  <p:sp>
          <p:nvSpPr>
            <p:cNvPr id="303" name="Freeform 11">
              <a:extLst>
                <a:ext uri="{FF2B5EF4-FFF2-40B4-BE49-F238E27FC236}">
                  <a16:creationId xmlns:a16="http://schemas.microsoft.com/office/drawing/2014/main" id="{E30F65C3-8595-4803-A94B-3810EC4DA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50"/>
            <a:ext cx="12192000" cy="71410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r-TR" altLang="ko-KR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AYDEP Patent Başvurusu </a:t>
            </a:r>
            <a:endParaRPr lang="ko-KR" alt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704" y="5386488"/>
            <a:ext cx="86737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Türk Paten Enstitüsü Başvurusu (2021) </a:t>
            </a:r>
            <a:endParaRPr lang="ko-KR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ardrop 6"/>
          <p:cNvSpPr/>
          <p:nvPr/>
        </p:nvSpPr>
        <p:spPr>
          <a:xfrm rot="8100000">
            <a:off x="7216678" y="2404731"/>
            <a:ext cx="764341" cy="76434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7" name="Teardrop 6">
            <a:extLst>
              <a:ext uri="{FF2B5EF4-FFF2-40B4-BE49-F238E27FC236}">
                <a16:creationId xmlns:a16="http://schemas.microsoft.com/office/drawing/2014/main" id="{9363DDA0-EE02-4884-9A9B-2D486DF7E83E}"/>
              </a:ext>
            </a:extLst>
          </p:cNvPr>
          <p:cNvSpPr/>
          <p:nvPr/>
        </p:nvSpPr>
        <p:spPr>
          <a:xfrm rot="8100000">
            <a:off x="5880162" y="3112900"/>
            <a:ext cx="362632" cy="36263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8" name="Teardrop 6">
            <a:extLst>
              <a:ext uri="{FF2B5EF4-FFF2-40B4-BE49-F238E27FC236}">
                <a16:creationId xmlns:a16="http://schemas.microsoft.com/office/drawing/2014/main" id="{9B02256C-F675-4F9A-A3E7-C06CFDF5BC07}"/>
              </a:ext>
            </a:extLst>
          </p:cNvPr>
          <p:cNvSpPr/>
          <p:nvPr/>
        </p:nvSpPr>
        <p:spPr>
          <a:xfrm rot="8100000">
            <a:off x="2803286" y="2234860"/>
            <a:ext cx="593593" cy="59359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8FB376C-29D7-4E5B-B811-C0643851F1F6}"/>
              </a:ext>
            </a:extLst>
          </p:cNvPr>
          <p:cNvSpPr txBox="1"/>
          <p:nvPr/>
        </p:nvSpPr>
        <p:spPr>
          <a:xfrm>
            <a:off x="6265498" y="1385233"/>
            <a:ext cx="417694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Test and Evaluation System of Students' Cognitive Level Based on Fuzzy Algorithm</a:t>
            </a:r>
            <a:endParaRPr lang="tr-T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B779F9E5-A3ED-425C-8387-9B8ABD7237CD}"/>
              </a:ext>
            </a:extLst>
          </p:cNvPr>
          <p:cNvSpPr txBox="1"/>
          <p:nvPr/>
        </p:nvSpPr>
        <p:spPr>
          <a:xfrm>
            <a:off x="1137402" y="1421415"/>
            <a:ext cx="3327505" cy="6064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Device </a:t>
            </a: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Adaptive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tr-T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Learning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7D6481B-EC2B-451E-899C-527952D64DBB}"/>
              </a:ext>
            </a:extLst>
          </p:cNvPr>
          <p:cNvSpPr/>
          <p:nvPr/>
        </p:nvSpPr>
        <p:spPr>
          <a:xfrm>
            <a:off x="6210424" y="1340947"/>
            <a:ext cx="4232017" cy="614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1E272B8-D007-42EA-A1CE-59C5FF4890EB}"/>
              </a:ext>
            </a:extLst>
          </p:cNvPr>
          <p:cNvSpPr/>
          <p:nvPr/>
        </p:nvSpPr>
        <p:spPr>
          <a:xfrm>
            <a:off x="1137402" y="1363249"/>
            <a:ext cx="3327505" cy="6321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4">
            <a:extLst>
              <a:ext uri="{FF2B5EF4-FFF2-40B4-BE49-F238E27FC236}">
                <a16:creationId xmlns:a16="http://schemas.microsoft.com/office/drawing/2014/main" id="{F40F137E-8630-4818-B749-404C59FC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54" y="2719329"/>
            <a:ext cx="1360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3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he Rise of Competency-based Education – Challenges and Opportunities">
            <a:extLst>
              <a:ext uri="{FF2B5EF4-FFF2-40B4-BE49-F238E27FC236}">
                <a16:creationId xmlns:a16="http://schemas.microsoft.com/office/drawing/2014/main" id="{DF819E09-D13D-4D52-B312-BCC1CCB7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084764"/>
            <a:ext cx="1225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Resim 2">
            <a:extLst>
              <a:ext uri="{FF2B5EF4-FFF2-40B4-BE49-F238E27FC236}">
                <a16:creationId xmlns:a16="http://schemas.microsoft.com/office/drawing/2014/main" id="{DC69C188-2746-4EA0-BC4A-C88C1DEE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3386139"/>
            <a:ext cx="58007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DE8C1AEB-A815-46D4-BF3B-AE6BB722F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8076"/>
            <a:ext cx="12192000" cy="147002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teşekkürler…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333169-38E7-42C5-8FDF-22E95931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8" y="149652"/>
            <a:ext cx="11644055" cy="65586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2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B42DD21-9C79-4742-981C-3BE18084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62"/>
          <a:stretch/>
        </p:blipFill>
        <p:spPr>
          <a:xfrm>
            <a:off x="94129" y="647701"/>
            <a:ext cx="11824817" cy="5921814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Eğitimin kalite güvencesi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tr-TR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AYDEP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65997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hlinkClick r:id="rId2"/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427232-3DD1-4659-83ED-047729220C4D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75" name="Circle: Hollow 74">
              <a:extLst>
                <a:ext uri="{FF2B5EF4-FFF2-40B4-BE49-F238E27FC236}">
                  <a16:creationId xmlns:a16="http://schemas.microsoft.com/office/drawing/2014/main" id="{6333F951-E139-4D18-9D54-E4D45C21C195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0EDC0B-C2A4-4EE2-9771-46F8B873E588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B2DCC26F-4BA6-466E-B22A-001A4C9A8E17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BA38649-36CE-4477-A920-56166F5605ED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0A0351-F783-4F31-BA11-7A1195C3999D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80" name="Circle: Hollow 79">
              <a:extLst>
                <a:ext uri="{FF2B5EF4-FFF2-40B4-BE49-F238E27FC236}">
                  <a16:creationId xmlns:a16="http://schemas.microsoft.com/office/drawing/2014/main" id="{FFC7967B-14E4-4B8B-B229-C0F18FA73015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BE3D10-A625-4A04-ADCE-979512146F04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Oval 7">
            <a:extLst>
              <a:ext uri="{FF2B5EF4-FFF2-40B4-BE49-F238E27FC236}">
                <a16:creationId xmlns:a16="http://schemas.microsoft.com/office/drawing/2014/main" id="{C83FEB55-BA14-4A5B-A254-602404AAEAA6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3" name="Oval 8">
            <a:extLst>
              <a:ext uri="{FF2B5EF4-FFF2-40B4-BE49-F238E27FC236}">
                <a16:creationId xmlns:a16="http://schemas.microsoft.com/office/drawing/2014/main" id="{BDBF3C0D-FAD1-48A3-9E2B-3E483D07AC5E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E2353330-074E-409C-A91E-63668FD06B04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F9BB600-335B-475C-B878-D21A25A088CC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65376B2-4B8C-4AE9-A8D7-6E56A2EADC2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Oval 113">
            <a:extLst>
              <a:ext uri="{FF2B5EF4-FFF2-40B4-BE49-F238E27FC236}">
                <a16:creationId xmlns:a16="http://schemas.microsoft.com/office/drawing/2014/main" id="{31879343-F148-4043-8AAD-0DD5254A1B77}"/>
              </a:ext>
            </a:extLst>
          </p:cNvPr>
          <p:cNvSpPr/>
          <p:nvPr/>
        </p:nvSpPr>
        <p:spPr>
          <a:xfrm>
            <a:off x="4096080" y="3082249"/>
            <a:ext cx="977588" cy="9462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8" name="Group 5">
            <a:extLst>
              <a:ext uri="{FF2B5EF4-FFF2-40B4-BE49-F238E27FC236}">
                <a16:creationId xmlns:a16="http://schemas.microsoft.com/office/drawing/2014/main" id="{92E082BE-AEC1-4D1F-AE31-4B3BAB25C63A}"/>
              </a:ext>
            </a:extLst>
          </p:cNvPr>
          <p:cNvGrpSpPr/>
          <p:nvPr/>
        </p:nvGrpSpPr>
        <p:grpSpPr>
          <a:xfrm>
            <a:off x="3752643" y="4054814"/>
            <a:ext cx="1553726" cy="1031480"/>
            <a:chOff x="2664699" y="3298015"/>
            <a:chExt cx="1553726" cy="103148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DC3FE76-D93B-490C-9C23-E3D0108D165C}"/>
                </a:ext>
              </a:extLst>
            </p:cNvPr>
            <p:cNvSpPr txBox="1"/>
            <p:nvPr/>
          </p:nvSpPr>
          <p:spPr>
            <a:xfrm>
              <a:off x="2664699" y="32980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AYDEP Projesi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596E7BB-C613-40EA-A248-3219DDF580DA}"/>
                </a:ext>
              </a:extLst>
            </p:cNvPr>
            <p:cNvSpPr txBox="1"/>
            <p:nvPr/>
          </p:nvSpPr>
          <p:spPr>
            <a:xfrm>
              <a:off x="2668158" y="3683164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Ahi Yeterliğe Dayalı Eğitim Projesi Çalışması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1" name="Straight Arrow Connector 115">
            <a:extLst>
              <a:ext uri="{FF2B5EF4-FFF2-40B4-BE49-F238E27FC236}">
                <a16:creationId xmlns:a16="http://schemas.microsoft.com/office/drawing/2014/main" id="{3C311630-D3ED-465B-A3F3-203482F0A54D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15">
            <a:extLst>
              <a:ext uri="{FF2B5EF4-FFF2-40B4-BE49-F238E27FC236}">
                <a16:creationId xmlns:a16="http://schemas.microsoft.com/office/drawing/2014/main" id="{09CBA380-3E50-41DD-AAEA-E7844617BFB7}"/>
              </a:ext>
            </a:extLst>
          </p:cNvPr>
          <p:cNvGrpSpPr/>
          <p:nvPr/>
        </p:nvGrpSpPr>
        <p:grpSpPr>
          <a:xfrm>
            <a:off x="6606238" y="4011069"/>
            <a:ext cx="1885446" cy="1398390"/>
            <a:chOff x="4911396" y="3396721"/>
            <a:chExt cx="1626596" cy="139839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CC33C0-7839-420A-8334-F525ACDB8FB5}"/>
                </a:ext>
              </a:extLst>
            </p:cNvPr>
            <p:cNvSpPr txBox="1"/>
            <p:nvPr/>
          </p:nvSpPr>
          <p:spPr>
            <a:xfrm>
              <a:off x="4911396" y="3396721"/>
              <a:ext cx="1626596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AYDEP’in </a:t>
              </a:r>
            </a:p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Yaygınlaştırılması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FC50CC-747D-40A6-8102-B582A779CAB0}"/>
                </a:ext>
              </a:extLst>
            </p:cNvPr>
            <p:cNvSpPr txBox="1"/>
            <p:nvPr/>
          </p:nvSpPr>
          <p:spPr>
            <a:xfrm>
              <a:off x="4952545" y="4148780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Tüm Akademik Birimlere Yaygınlaştırma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6" name="Straight Arrow Connector 121">
            <a:extLst>
              <a:ext uri="{FF2B5EF4-FFF2-40B4-BE49-F238E27FC236}">
                <a16:creationId xmlns:a16="http://schemas.microsoft.com/office/drawing/2014/main" id="{4C84C958-866C-42EF-8345-BB0506D42E47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17">
            <a:extLst>
              <a:ext uri="{FF2B5EF4-FFF2-40B4-BE49-F238E27FC236}">
                <a16:creationId xmlns:a16="http://schemas.microsoft.com/office/drawing/2014/main" id="{32031C60-8E87-49B8-8F7B-3F2C65160EEC}"/>
              </a:ext>
            </a:extLst>
          </p:cNvPr>
          <p:cNvGrpSpPr/>
          <p:nvPr/>
        </p:nvGrpSpPr>
        <p:grpSpPr>
          <a:xfrm>
            <a:off x="10072487" y="4288199"/>
            <a:ext cx="1597101" cy="1311446"/>
            <a:chOff x="7273473" y="3673851"/>
            <a:chExt cx="1597101" cy="131144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7C9613F-0172-4D5B-8D9C-2864324DF6B6}"/>
                </a:ext>
              </a:extLst>
            </p:cNvPr>
            <p:cNvSpPr txBox="1"/>
            <p:nvPr/>
          </p:nvSpPr>
          <p:spPr>
            <a:xfrm>
              <a:off x="7273473" y="3673851"/>
              <a:ext cx="15502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 Tanıtımları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B1C585A-D667-4D52-8555-DC764A0BFDFA}"/>
                </a:ext>
              </a:extLst>
            </p:cNvPr>
            <p:cNvSpPr txBox="1"/>
            <p:nvPr/>
          </p:nvSpPr>
          <p:spPr>
            <a:xfrm>
              <a:off x="7320307" y="433896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YÖKAK</a:t>
              </a:r>
            </a:p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YÖK</a:t>
              </a:r>
            </a:p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Üniversiteler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1" name="Straight Arrow Connector 127">
            <a:extLst>
              <a:ext uri="{FF2B5EF4-FFF2-40B4-BE49-F238E27FC236}">
                <a16:creationId xmlns:a16="http://schemas.microsoft.com/office/drawing/2014/main" id="{FB034F10-D656-4FCB-B5EC-EF2E296B5DBF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4">
            <a:extLst>
              <a:ext uri="{FF2B5EF4-FFF2-40B4-BE49-F238E27FC236}">
                <a16:creationId xmlns:a16="http://schemas.microsoft.com/office/drawing/2014/main" id="{E82BADB8-ADD0-485F-B488-97CBA721E7DA}"/>
              </a:ext>
            </a:extLst>
          </p:cNvPr>
          <p:cNvGrpSpPr/>
          <p:nvPr/>
        </p:nvGrpSpPr>
        <p:grpSpPr>
          <a:xfrm>
            <a:off x="2238787" y="5021180"/>
            <a:ext cx="1569176" cy="1030671"/>
            <a:chOff x="1562551" y="4918608"/>
            <a:chExt cx="1569176" cy="103067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6AC1AA4-3730-407B-8902-151BDE01C46F}"/>
                </a:ext>
              </a:extLst>
            </p:cNvPr>
            <p:cNvSpPr txBox="1"/>
            <p:nvPr/>
          </p:nvSpPr>
          <p:spPr>
            <a:xfrm>
              <a:off x="1562551" y="4918608"/>
              <a:ext cx="15502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Kalite Çalışmaları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A0FACB6-B94A-47E2-B882-D0DD5F2C130A}"/>
                </a:ext>
              </a:extLst>
            </p:cNvPr>
            <p:cNvSpPr txBox="1"/>
            <p:nvPr/>
          </p:nvSpPr>
          <p:spPr>
            <a:xfrm>
              <a:off x="1581460" y="5487614"/>
              <a:ext cx="1550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Yeterlik Temelli Eğitim Çalışması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6" name="Straight Arrow Connector 133">
            <a:extLst>
              <a:ext uri="{FF2B5EF4-FFF2-40B4-BE49-F238E27FC236}">
                <a16:creationId xmlns:a16="http://schemas.microsoft.com/office/drawing/2014/main" id="{140B0505-F3D1-4697-B36A-52EF927CAAA0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4">
            <a:extLst>
              <a:ext uri="{FF2B5EF4-FFF2-40B4-BE49-F238E27FC236}">
                <a16:creationId xmlns:a16="http://schemas.microsoft.com/office/drawing/2014/main" id="{7F686A65-A8CF-47E1-B89C-5802C85BED60}"/>
              </a:ext>
            </a:extLst>
          </p:cNvPr>
          <p:cNvGrpSpPr/>
          <p:nvPr/>
        </p:nvGrpSpPr>
        <p:grpSpPr>
          <a:xfrm>
            <a:off x="5299451" y="4916027"/>
            <a:ext cx="1566215" cy="1210709"/>
            <a:chOff x="3775014" y="4809979"/>
            <a:chExt cx="1566215" cy="121070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E637F8B-792A-4F55-BCD2-B7E328A37A9F}"/>
                </a:ext>
              </a:extLst>
            </p:cNvPr>
            <p:cNvSpPr txBox="1"/>
            <p:nvPr/>
          </p:nvSpPr>
          <p:spPr>
            <a:xfrm>
              <a:off x="3790962" y="4809979"/>
              <a:ext cx="15502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 </a:t>
              </a:r>
            </a:p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Pilot Uygulama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88410AD-0254-465A-B260-96C53CA1025B}"/>
                </a:ext>
              </a:extLst>
            </p:cNvPr>
            <p:cNvSpPr txBox="1"/>
            <p:nvPr/>
          </p:nvSpPr>
          <p:spPr>
            <a:xfrm>
              <a:off x="3775014" y="5374357"/>
              <a:ext cx="1566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Eğitim/Fakültesi Sınıf Öğretmenliği Pilot Uygulaması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11" name="Straight Arrow Connector 152">
            <a:extLst>
              <a:ext uri="{FF2B5EF4-FFF2-40B4-BE49-F238E27FC236}">
                <a16:creationId xmlns:a16="http://schemas.microsoft.com/office/drawing/2014/main" id="{D1ECD00F-AE4B-450C-AEC7-9460D874F28D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6">
            <a:extLst>
              <a:ext uri="{FF2B5EF4-FFF2-40B4-BE49-F238E27FC236}">
                <a16:creationId xmlns:a16="http://schemas.microsoft.com/office/drawing/2014/main" id="{02E6F465-286E-40A7-9843-8E9E0B568178}"/>
              </a:ext>
            </a:extLst>
          </p:cNvPr>
          <p:cNvGrpSpPr/>
          <p:nvPr/>
        </p:nvGrpSpPr>
        <p:grpSpPr>
          <a:xfrm>
            <a:off x="8480057" y="4841294"/>
            <a:ext cx="1598246" cy="1135824"/>
            <a:chOff x="6107419" y="4731770"/>
            <a:chExt cx="1598246" cy="113582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634099A-F4AB-4B58-8EDA-3C03DB343EA3}"/>
                </a:ext>
              </a:extLst>
            </p:cNvPr>
            <p:cNvSpPr txBox="1"/>
            <p:nvPr/>
          </p:nvSpPr>
          <p:spPr>
            <a:xfrm>
              <a:off x="6107419" y="4731770"/>
              <a:ext cx="15502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 Araştırmaları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487016F-1E72-49AD-BEF6-14BB81DFB4EE}"/>
                </a:ext>
              </a:extLst>
            </p:cNvPr>
            <p:cNvSpPr txBox="1"/>
            <p:nvPr/>
          </p:nvSpPr>
          <p:spPr>
            <a:xfrm>
              <a:off x="6155398" y="5405929"/>
              <a:ext cx="1550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AYDEP’in Bilimsel Değerlendirmesi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16" name="Straight Arrow Connector 158">
            <a:extLst>
              <a:ext uri="{FF2B5EF4-FFF2-40B4-BE49-F238E27FC236}">
                <a16:creationId xmlns:a16="http://schemas.microsoft.com/office/drawing/2014/main" id="{052BBF12-91A3-4A2D-9CFF-C9F32F429D45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A6EF24E-513D-47CE-9E26-C957A6943AA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BB30B2A-1BE3-42B6-BC7E-6628459FDCDF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21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53D6F9B-5C8F-4482-BDFD-37D52108F0A1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18DED3-63C2-4400-9535-23B16DA0DCA4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C89E40-3F98-4894-AF20-3ECAF6502813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22B73EC-ABC7-4680-96F9-4AA6D8095776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Rectangle 7">
            <a:extLst>
              <a:ext uri="{FF2B5EF4-FFF2-40B4-BE49-F238E27FC236}">
                <a16:creationId xmlns:a16="http://schemas.microsoft.com/office/drawing/2014/main" id="{1DD05AA1-AFB7-438A-ABC1-95FDB76F73FD}"/>
              </a:ext>
            </a:extLst>
          </p:cNvPr>
          <p:cNvSpPr/>
          <p:nvPr/>
        </p:nvSpPr>
        <p:spPr>
          <a:xfrm>
            <a:off x="2579590" y="4151531"/>
            <a:ext cx="884608" cy="7258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Oval 7">
            <a:extLst>
              <a:ext uri="{FF2B5EF4-FFF2-40B4-BE49-F238E27FC236}">
                <a16:creationId xmlns:a16="http://schemas.microsoft.com/office/drawing/2014/main" id="{0512A80B-1F4F-4786-BC0B-80BBADF09892}"/>
              </a:ext>
            </a:extLst>
          </p:cNvPr>
          <p:cNvSpPr/>
          <p:nvPr/>
        </p:nvSpPr>
        <p:spPr>
          <a:xfrm>
            <a:off x="9431729" y="3278847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0" name="Group 5">
            <a:extLst>
              <a:ext uri="{FF2B5EF4-FFF2-40B4-BE49-F238E27FC236}">
                <a16:creationId xmlns:a16="http://schemas.microsoft.com/office/drawing/2014/main" id="{85D4D965-F085-4AB4-B33B-CB97CDAB6D65}"/>
              </a:ext>
            </a:extLst>
          </p:cNvPr>
          <p:cNvGrpSpPr/>
          <p:nvPr/>
        </p:nvGrpSpPr>
        <p:grpSpPr>
          <a:xfrm>
            <a:off x="662417" y="3984204"/>
            <a:ext cx="1586249" cy="1414144"/>
            <a:chOff x="2626908" y="3369856"/>
            <a:chExt cx="1586249" cy="141414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594C64A-8513-484F-9C02-97927FFE045D}"/>
                </a:ext>
              </a:extLst>
            </p:cNvPr>
            <p:cNvSpPr txBox="1"/>
            <p:nvPr/>
          </p:nvSpPr>
          <p:spPr>
            <a:xfrm>
              <a:off x="2626908" y="3369856"/>
              <a:ext cx="155026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14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Yönetim Değişikliği</a:t>
              </a:r>
              <a:endParaRPr lang="ko-KR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00EAC-E12C-4106-B917-18469EC7E490}"/>
                </a:ext>
              </a:extLst>
            </p:cNvPr>
            <p:cNvSpPr txBox="1"/>
            <p:nvPr/>
          </p:nvSpPr>
          <p:spPr>
            <a:xfrm>
              <a:off x="2662890" y="3953003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Eğitim-Öğretim Süreçlerinin İyileştirilmesi Çalışması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33" name="Straight Arrow Connector 115">
            <a:extLst>
              <a:ext uri="{FF2B5EF4-FFF2-40B4-BE49-F238E27FC236}">
                <a16:creationId xmlns:a16="http://schemas.microsoft.com/office/drawing/2014/main" id="{5825BB12-5311-4796-B054-F84C4D3A355E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C38BA537-DF96-496B-BAED-2C650B6C6E4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</a:t>
            </a:r>
            <a:r>
              <a:rPr lang="tr-TR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Rectangle 9">
            <a:extLst>
              <a:ext uri="{FF2B5EF4-FFF2-40B4-BE49-F238E27FC236}">
                <a16:creationId xmlns:a16="http://schemas.microsoft.com/office/drawing/2014/main" id="{DC3CAD08-D604-488A-AAE6-CA48BC175F5E}"/>
              </a:ext>
            </a:extLst>
          </p:cNvPr>
          <p:cNvSpPr/>
          <p:nvPr/>
        </p:nvSpPr>
        <p:spPr>
          <a:xfrm>
            <a:off x="1015031" y="3308841"/>
            <a:ext cx="932678" cy="6060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0FFAB2-B7ED-44F5-9DE0-69629159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113" y="1977598"/>
            <a:ext cx="723333" cy="419379"/>
          </a:xfrm>
          <a:prstGeom prst="rect">
            <a:avLst/>
          </a:prstGeom>
        </p:spPr>
      </p:pic>
      <p:pic>
        <p:nvPicPr>
          <p:cNvPr id="73" name="Resim 4">
            <a:extLst>
              <a:ext uri="{FF2B5EF4-FFF2-40B4-BE49-F238E27FC236}">
                <a16:creationId xmlns:a16="http://schemas.microsoft.com/office/drawing/2014/main" id="{3F42C325-0544-4521-8BDC-57758DBA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34" y="3355897"/>
            <a:ext cx="861772" cy="3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97008BB-5639-442C-BD20-A0F3A89E6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130" y="3965976"/>
            <a:ext cx="1213229" cy="74651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536D2A3-8B0C-4919-A9DA-77313D5F6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743" y="3300465"/>
            <a:ext cx="1048206" cy="761891"/>
          </a:xfrm>
          <a:prstGeom prst="rect">
            <a:avLst/>
          </a:prstGeom>
        </p:spPr>
      </p:pic>
      <p:pic>
        <p:nvPicPr>
          <p:cNvPr id="1026" name="Picture 2" descr="Bilimsel Araştırma Deneyimi İlköğretim Matematik Öğretmenliği">
            <a:extLst>
              <a:ext uri="{FF2B5EF4-FFF2-40B4-BE49-F238E27FC236}">
                <a16:creationId xmlns:a16="http://schemas.microsoft.com/office/drawing/2014/main" id="{F7BA5BE9-2D9D-4BA0-8ECC-012BD368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345" y="3887879"/>
            <a:ext cx="1245472" cy="8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FA9201C-E100-48BB-A26E-021518549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2487" y="3271314"/>
            <a:ext cx="1237418" cy="9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>
            <a:extLst>
              <a:ext uri="{FF2B5EF4-FFF2-40B4-BE49-F238E27FC236}">
                <a16:creationId xmlns:a16="http://schemas.microsoft.com/office/drawing/2014/main" id="{5D7EE465-9783-40B8-BDA3-CB2BBF192F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4B0027D-761D-4AFF-87C2-2D07C72465F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" name="Resim Yer Tutucusu 3">
            <a:extLst>
              <a:ext uri="{FF2B5EF4-FFF2-40B4-BE49-F238E27FC236}">
                <a16:creationId xmlns:a16="http://schemas.microsoft.com/office/drawing/2014/main" id="{1D151767-DE50-445E-A1B9-31F637CC275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3C74FB6-0ECE-4458-BBF0-0BEB35B4D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2B8D75F-E95E-4FF3-A506-495E1A77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0" y="197917"/>
            <a:ext cx="12192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Eğitimde Kalite Güvence Sistemi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EEDD7F-A1A9-4C12-9468-DCC42D3F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721136"/>
            <a:ext cx="11940989" cy="61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0138D91-3748-4B42-8A7A-507C2FC6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56" y="285750"/>
            <a:ext cx="1360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0E8B9B7-EEED-4760-9A47-28D0C0E1858C}"/>
              </a:ext>
            </a:extLst>
          </p:cNvPr>
          <p:cNvSpPr txBox="1"/>
          <p:nvPr/>
        </p:nvSpPr>
        <p:spPr>
          <a:xfrm>
            <a:off x="152400" y="1094340"/>
            <a:ext cx="11887200" cy="5477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-12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AYDEP’in ilkeleri 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Öğrenci merkezli eğitim.</a:t>
            </a:r>
            <a:endParaRPr kumimoji="0" lang="tr-TR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ymbols"/>
              <a:ea typeface="Noto Sans Symbols"/>
              <a:cs typeface="Noto Sans Symbol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Programların tasarımında yeterlik temelli hiyerarşik ve sarmal ilişki.</a:t>
            </a:r>
            <a:endParaRPr kumimoji="0" lang="tr-TR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ymbols"/>
              <a:ea typeface="Noto Sans Symbols"/>
              <a:cs typeface="Noto Sans Symbol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Program yeterlikleri ile derslerin öğrenme çıktıları arasında uyum.</a:t>
            </a:r>
            <a:endParaRPr kumimoji="0" lang="tr-TR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ymbols"/>
              <a:ea typeface="Noto Sans Symbols"/>
              <a:cs typeface="Noto Sans Symbol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Derslerin öğrenme çıktıları ile öğretim uygulamaları arasında uyum.</a:t>
            </a:r>
            <a:endParaRPr kumimoji="0" lang="tr-TR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ymbols"/>
              <a:ea typeface="Noto Sans Symbols"/>
              <a:cs typeface="Noto Sans Symbol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Zengin öğretim materyali ve etkileşimli öğretim ortamı.</a:t>
            </a:r>
            <a:endParaRPr kumimoji="0" lang="tr-TR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ymbols"/>
              <a:ea typeface="Noto Sans Symbols"/>
              <a:cs typeface="Noto Sans Symbols"/>
            </a:endParaRP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Yeterliklere ve öğrenme çıktılarına yönelik ölçme ve değerlendirme.</a:t>
            </a: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Akreditasyon standartlarına uygunluk.</a:t>
            </a:r>
          </a:p>
          <a:p>
            <a:pPr marL="723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pPr>
            <a:r>
              <a:rPr kumimoji="0" lang="tr-TR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97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BD25B-E0D2-447B-B2B1-0CD9BE83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6535"/>
            <a:ext cx="12191999" cy="763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EĞİTİMDE KALİTE GÜVENCE İSTEMİ / </a:t>
            </a:r>
            <a:r>
              <a:rPr lang="tr-TR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DESTEK BİRİMLERİ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A3F6E0-FDCC-42B8-8F61-D1B78A5D9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62FCED-CC96-40F3-83E3-EC63F326F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749" y="1240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4A700D91-01E3-4D53-840F-1BA400EBE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683" y="1065320"/>
          <a:ext cx="10981676" cy="561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10429723" imgH="7257967" progId="Visio.Drawing.15">
                  <p:embed/>
                </p:oleObj>
              </mc:Choice>
              <mc:Fallback>
                <p:oleObj name="Visio" r:id="rId3" imgW="10429723" imgH="7257967" progId="Visio.Drawing.15">
                  <p:embed/>
                  <p:pic>
                    <p:nvPicPr>
                      <p:cNvPr id="7" name="Nesne 6">
                        <a:extLst>
                          <a:ext uri="{FF2B5EF4-FFF2-40B4-BE49-F238E27FC236}">
                            <a16:creationId xmlns:a16="http://schemas.microsoft.com/office/drawing/2014/main" id="{4A700D91-01E3-4D53-840F-1BA400EBE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83" y="1065320"/>
                        <a:ext cx="10981676" cy="561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33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D9C2427E-9E26-41C8-8382-49079B6AAF62}"/>
              </a:ext>
            </a:extLst>
          </p:cNvPr>
          <p:cNvSpPr/>
          <p:nvPr/>
        </p:nvSpPr>
        <p:spPr>
          <a:xfrm rot="355510">
            <a:off x="3646835" y="1817066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7D2FEB4E-9B40-43EA-9DC1-F9FF01AAA86B}"/>
              </a:ext>
            </a:extLst>
          </p:cNvPr>
          <p:cNvSpPr/>
          <p:nvPr/>
        </p:nvSpPr>
        <p:spPr>
          <a:xfrm rot="2581066" flipH="1">
            <a:off x="4958096" y="3013281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5B3B4F-4D8D-4921-B57A-C3AB214A2370}"/>
              </a:ext>
            </a:extLst>
          </p:cNvPr>
          <p:cNvSpPr/>
          <p:nvPr/>
        </p:nvSpPr>
        <p:spPr>
          <a:xfrm>
            <a:off x="3631411" y="3846720"/>
            <a:ext cx="18288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18288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18288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18288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18288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6E9041-A398-4B8E-B761-15B2A6EA59E2}"/>
              </a:ext>
            </a:extLst>
          </p:cNvPr>
          <p:cNvSpPr txBox="1"/>
          <p:nvPr/>
        </p:nvSpPr>
        <p:spPr>
          <a:xfrm>
            <a:off x="7431389" y="5679729"/>
            <a:ext cx="402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Akademik Gelişim Destek Ofisi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E8DBF9-0919-4E3C-9826-8F14F1050E76}"/>
              </a:ext>
            </a:extLst>
          </p:cNvPr>
          <p:cNvSpPr txBox="1"/>
          <p:nvPr/>
        </p:nvSpPr>
        <p:spPr>
          <a:xfrm>
            <a:off x="7431389" y="1964467"/>
            <a:ext cx="402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Müfredat Destek Ofisi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57C370-21A0-4F27-8E77-484D07E6BA30}"/>
              </a:ext>
            </a:extLst>
          </p:cNvPr>
          <p:cNvSpPr txBox="1"/>
          <p:nvPr/>
        </p:nvSpPr>
        <p:spPr>
          <a:xfrm>
            <a:off x="7410493" y="2967137"/>
            <a:ext cx="432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Ölçme ve Değerlendirme Destek Ofisi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1F62A-0194-4261-AB4A-71D2C7BA10E2}"/>
              </a:ext>
            </a:extLst>
          </p:cNvPr>
          <p:cNvSpPr txBox="1"/>
          <p:nvPr/>
        </p:nvSpPr>
        <p:spPr>
          <a:xfrm>
            <a:off x="7431389" y="3825547"/>
            <a:ext cx="402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Sistem Destek Ofisi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14C578-722C-4B11-B208-05ED2227D850}"/>
              </a:ext>
            </a:extLst>
          </p:cNvPr>
          <p:cNvSpPr txBox="1"/>
          <p:nvPr/>
        </p:nvSpPr>
        <p:spPr>
          <a:xfrm>
            <a:off x="7410493" y="4748407"/>
            <a:ext cx="402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Akreditasyon Destek Ofisi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724E8A-BE22-4B25-873F-6D263A468429}"/>
              </a:ext>
            </a:extLst>
          </p:cNvPr>
          <p:cNvSpPr/>
          <p:nvPr/>
        </p:nvSpPr>
        <p:spPr>
          <a:xfrm>
            <a:off x="6647073" y="4654474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C97A36-9185-493E-B3B4-006172BFA0E5}"/>
              </a:ext>
            </a:extLst>
          </p:cNvPr>
          <p:cNvSpPr/>
          <p:nvPr/>
        </p:nvSpPr>
        <p:spPr>
          <a:xfrm>
            <a:off x="6647073" y="3731621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4BB2475-F19C-4A94-B9F9-F5E05BDAC628}"/>
              </a:ext>
            </a:extLst>
          </p:cNvPr>
          <p:cNvSpPr/>
          <p:nvPr/>
        </p:nvSpPr>
        <p:spPr>
          <a:xfrm>
            <a:off x="6647073" y="2808769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207FBA-6D7C-4FEE-B36A-A2605CEB3442}"/>
              </a:ext>
            </a:extLst>
          </p:cNvPr>
          <p:cNvSpPr/>
          <p:nvPr/>
        </p:nvSpPr>
        <p:spPr>
          <a:xfrm>
            <a:off x="6647073" y="5577329"/>
            <a:ext cx="594864" cy="59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60D86D-36CC-476F-BD75-ED5A6E37709A}"/>
              </a:ext>
            </a:extLst>
          </p:cNvPr>
          <p:cNvSpPr/>
          <p:nvPr/>
        </p:nvSpPr>
        <p:spPr>
          <a:xfrm>
            <a:off x="6647073" y="1885916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F0675B6B-A8AD-4BE4-B06D-F5AFC5AFDCC2}"/>
              </a:ext>
            </a:extLst>
          </p:cNvPr>
          <p:cNvSpPr/>
          <p:nvPr/>
        </p:nvSpPr>
        <p:spPr>
          <a:xfrm>
            <a:off x="5444163" y="1885919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Freeform 48">
            <a:extLst>
              <a:ext uri="{FF2B5EF4-FFF2-40B4-BE49-F238E27FC236}">
                <a16:creationId xmlns:a16="http://schemas.microsoft.com/office/drawing/2014/main" id="{5FCE667E-8558-4BAE-8A54-D79D3B8F34D3}"/>
              </a:ext>
            </a:extLst>
          </p:cNvPr>
          <p:cNvSpPr/>
          <p:nvPr/>
        </p:nvSpPr>
        <p:spPr>
          <a:xfrm>
            <a:off x="5444260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49">
            <a:extLst>
              <a:ext uri="{FF2B5EF4-FFF2-40B4-BE49-F238E27FC236}">
                <a16:creationId xmlns:a16="http://schemas.microsoft.com/office/drawing/2014/main" id="{CAC74E0F-BD76-4CBF-BB73-652150B9AA15}"/>
              </a:ext>
            </a:extLst>
          </p:cNvPr>
          <p:cNvSpPr/>
          <p:nvPr/>
        </p:nvSpPr>
        <p:spPr>
          <a:xfrm>
            <a:off x="5444202" y="3731499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50">
            <a:extLst>
              <a:ext uri="{FF2B5EF4-FFF2-40B4-BE49-F238E27FC236}">
                <a16:creationId xmlns:a16="http://schemas.microsoft.com/office/drawing/2014/main" id="{95DC04B6-2814-4A2B-B72F-A2C38214BF18}"/>
              </a:ext>
            </a:extLst>
          </p:cNvPr>
          <p:cNvSpPr/>
          <p:nvPr/>
        </p:nvSpPr>
        <p:spPr>
          <a:xfrm flipV="1">
            <a:off x="5446346" y="4154874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Freeform 51">
            <a:extLst>
              <a:ext uri="{FF2B5EF4-FFF2-40B4-BE49-F238E27FC236}">
                <a16:creationId xmlns:a16="http://schemas.microsoft.com/office/drawing/2014/main" id="{8EC5DD87-EF4C-45DE-91A8-787755A30CC3}"/>
              </a:ext>
            </a:extLst>
          </p:cNvPr>
          <p:cNvSpPr/>
          <p:nvPr/>
        </p:nvSpPr>
        <p:spPr>
          <a:xfrm flipV="1">
            <a:off x="5444260" y="4078476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Trapezoid 24">
            <a:extLst>
              <a:ext uri="{FF2B5EF4-FFF2-40B4-BE49-F238E27FC236}">
                <a16:creationId xmlns:a16="http://schemas.microsoft.com/office/drawing/2014/main" id="{B168B73D-FB15-405A-BDDE-20AF406DE95F}"/>
              </a:ext>
            </a:extLst>
          </p:cNvPr>
          <p:cNvSpPr>
            <a:spLocks noChangeAspect="1"/>
          </p:cNvSpPr>
          <p:nvPr/>
        </p:nvSpPr>
        <p:spPr>
          <a:xfrm rot="8369018">
            <a:off x="6767055" y="4769562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02BF7EDC-0B24-456E-AC52-B67D79C57EDE}"/>
              </a:ext>
            </a:extLst>
          </p:cNvPr>
          <p:cNvSpPr>
            <a:spLocks noChangeAspect="1"/>
          </p:cNvSpPr>
          <p:nvPr/>
        </p:nvSpPr>
        <p:spPr>
          <a:xfrm>
            <a:off x="6781632" y="38630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2E4E08B5-7AD5-426F-8910-E79C7196BD19}"/>
              </a:ext>
            </a:extLst>
          </p:cNvPr>
          <p:cNvSpPr>
            <a:spLocks noChangeAspect="1"/>
          </p:cNvSpPr>
          <p:nvPr/>
        </p:nvSpPr>
        <p:spPr>
          <a:xfrm>
            <a:off x="6856197" y="2974979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0527C4C-6A59-41BE-94C5-DADEBABE07AB}"/>
              </a:ext>
            </a:extLst>
          </p:cNvPr>
          <p:cNvSpPr/>
          <p:nvPr/>
        </p:nvSpPr>
        <p:spPr>
          <a:xfrm rot="5400000">
            <a:off x="6820795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Frame 1">
            <a:extLst>
              <a:ext uri="{FF2B5EF4-FFF2-40B4-BE49-F238E27FC236}">
                <a16:creationId xmlns:a16="http://schemas.microsoft.com/office/drawing/2014/main" id="{F80C00A1-5F97-40D5-8735-AF0C147FC102}"/>
              </a:ext>
            </a:extLst>
          </p:cNvPr>
          <p:cNvSpPr/>
          <p:nvPr/>
        </p:nvSpPr>
        <p:spPr>
          <a:xfrm>
            <a:off x="6864457" y="1997011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FDD663-3858-4E15-8733-CE6E65C1AC33}"/>
              </a:ext>
            </a:extLst>
          </p:cNvPr>
          <p:cNvSpPr txBox="1"/>
          <p:nvPr/>
        </p:nvSpPr>
        <p:spPr>
          <a:xfrm>
            <a:off x="6692825" y="304495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tr-TR" altLang="ko-KR" sz="4400" b="1" dirty="0">
                <a:latin typeface="+mj-lt"/>
                <a:cs typeface="Arial" pitchFamily="34" charset="0"/>
              </a:rPr>
              <a:t>EĞİTİMDE </a:t>
            </a:r>
            <a:endParaRPr lang="en-US" altLang="ko-KR" sz="4400" b="1" dirty="0">
              <a:latin typeface="+mj-lt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45DDD0-7FBB-4BAA-9B24-5C988ABBF1A9}"/>
              </a:ext>
            </a:extLst>
          </p:cNvPr>
          <p:cNvSpPr txBox="1"/>
          <p:nvPr/>
        </p:nvSpPr>
        <p:spPr>
          <a:xfrm>
            <a:off x="6692825" y="1055160"/>
            <a:ext cx="473891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tr-TR" altLang="ko-KR" sz="2400" b="1" dirty="0">
                <a:cs typeface="Arial" pitchFamily="34" charset="0"/>
              </a:rPr>
              <a:t>KALİTE GÜVENCE SİSTEMİ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999D511-1522-4B37-963D-77F062A04536}"/>
              </a:ext>
            </a:extLst>
          </p:cNvPr>
          <p:cNvGrpSpPr/>
          <p:nvPr/>
        </p:nvGrpSpPr>
        <p:grpSpPr>
          <a:xfrm rot="981562" flipH="1">
            <a:off x="3863000" y="4265172"/>
            <a:ext cx="2137671" cy="1951731"/>
            <a:chOff x="-116760" y="950876"/>
            <a:chExt cx="6261875" cy="593402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EFE0271-7A65-4BB9-8E1D-F67FE82C9A2B}"/>
              </a:ext>
            </a:extLst>
          </p:cNvPr>
          <p:cNvSpPr/>
          <p:nvPr/>
        </p:nvSpPr>
        <p:spPr>
          <a:xfrm rot="1022389">
            <a:off x="5088163" y="897607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A468162-C67A-4AC8-A706-63EE6707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0" y="678100"/>
            <a:ext cx="188992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287</Words>
  <Application>Microsoft Office PowerPoint</Application>
  <PresentationFormat>Geniş ekran</PresentationFormat>
  <Paragraphs>87</Paragraphs>
  <Slides>14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4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31" baseType="lpstr">
      <vt:lpstr>Aharoni</vt:lpstr>
      <vt:lpstr>Algerian</vt:lpstr>
      <vt:lpstr>Arial</vt:lpstr>
      <vt:lpstr>Bahnschrift Light</vt:lpstr>
      <vt:lpstr>Calibri</vt:lpstr>
      <vt:lpstr>Calibri Light</vt:lpstr>
      <vt:lpstr>MV Boli</vt:lpstr>
      <vt:lpstr>Noto Sans Symbols</vt:lpstr>
      <vt:lpstr>Open Sans</vt:lpstr>
      <vt:lpstr>Times New Roman</vt:lpstr>
      <vt:lpstr>Vladimir Script</vt:lpstr>
      <vt:lpstr>Wingdings</vt:lpstr>
      <vt:lpstr>Cover and End Slide Master</vt:lpstr>
      <vt:lpstr>Contents Slide Master</vt:lpstr>
      <vt:lpstr>Section Break Slide Master</vt:lpstr>
      <vt:lpstr>Office Teması</vt:lpstr>
      <vt:lpstr>Visio</vt:lpstr>
      <vt:lpstr>PowerPoint Sunusu</vt:lpstr>
      <vt:lpstr>PowerPoint Sunusu</vt:lpstr>
      <vt:lpstr>PowerPoint Sunusu</vt:lpstr>
      <vt:lpstr>Eğitimin kalite güvencesi: AYDEP</vt:lpstr>
      <vt:lpstr>PowerPoint Sunusu</vt:lpstr>
      <vt:lpstr>PowerPoint Sunusu</vt:lpstr>
      <vt:lpstr>PowerPoint Sunusu</vt:lpstr>
      <vt:lpstr>EĞİTİMDE KALİTE GÜVENCE İSTEMİ / DESTEK BİRİMLERİ</vt:lpstr>
      <vt:lpstr>PowerPoint Sunusu</vt:lpstr>
      <vt:lpstr>PowerPoint Sunusu</vt:lpstr>
      <vt:lpstr>PowerPoint Sunusu</vt:lpstr>
      <vt:lpstr>Eğitimin PUKÖ Döngüsü: AYDEP</vt:lpstr>
      <vt:lpstr>AYDEP Patent Başvurusu 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 Şimşek</dc:creator>
  <cp:lastModifiedBy>HÜSEYİN ŞİMŞEK</cp:lastModifiedBy>
  <cp:revision>25</cp:revision>
  <dcterms:created xsi:type="dcterms:W3CDTF">2021-03-29T10:57:16Z</dcterms:created>
  <dcterms:modified xsi:type="dcterms:W3CDTF">2021-11-14T21:36:33Z</dcterms:modified>
</cp:coreProperties>
</file>