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8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2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34A69-7419-912A-7F93-2E581EEC6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F1DF25-7A83-B51E-F4A1-EE9EB17BEE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2F6A75-CB15-7127-53CD-2A0D284652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7DADF1-E197-C56D-0D63-6D5159344351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6812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KAEÜ EFQM Başvuru dökümanı 2026_AssessBase (070726 1520).pdf</a:t>
            </a:r>
          </a:p>
          <a:p>
            <a:r>
              <a:t>- EFQM Kriter 5 Saha Ziyareti Hazırlık Sunumu.pptx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9;p19">
            <a:extLst>
              <a:ext uri="{FF2B5EF4-FFF2-40B4-BE49-F238E27FC236}">
                <a16:creationId xmlns:a16="http://schemas.microsoft.com/office/drawing/2014/main" id="{D3657C42-9217-9721-1534-1C4B0711245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5218105"/>
            <a:ext cx="4010585" cy="1648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;p19">
            <a:extLst>
              <a:ext uri="{FF2B5EF4-FFF2-40B4-BE49-F238E27FC236}">
                <a16:creationId xmlns:a16="http://schemas.microsoft.com/office/drawing/2014/main" id="{707858F0-0E3C-F66F-8928-1FB78FEEFD55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0693722" y="0"/>
            <a:ext cx="1362265" cy="1238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pic>
        <p:nvPicPr>
          <p:cNvPr id="19" name="Google Shape;19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5218105"/>
            <a:ext cx="4010585" cy="1648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93722" y="0"/>
            <a:ext cx="1362265" cy="12384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4608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/>
          <p:nvPr/>
        </p:nvSpPr>
        <p:spPr>
          <a:xfrm>
            <a:off x="464934" y="1615116"/>
            <a:ext cx="10655481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 b="1" i="0" u="none" strike="noStrike" cap="none" dirty="0">
                <a:solidFill>
                  <a:srgbClr val="005596"/>
                </a:solidFill>
                <a:latin typeface="Arial"/>
                <a:ea typeface="Arial"/>
                <a:cs typeface="Arial"/>
                <a:sym typeface="Arial"/>
              </a:rPr>
              <a:t>EFQM 2026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 b="1" i="0" u="none" strike="noStrike" cap="none" dirty="0">
                <a:solidFill>
                  <a:srgbClr val="005596"/>
                </a:solidFill>
                <a:latin typeface="Arial"/>
                <a:ea typeface="Arial"/>
                <a:cs typeface="Arial"/>
                <a:sym typeface="Arial"/>
              </a:rPr>
              <a:t>Saha Hazırlık Bilgilendirme Sunumu</a:t>
            </a:r>
            <a:endParaRPr sz="1600" dirty="0"/>
          </a:p>
        </p:txBody>
      </p:sp>
      <p:sp>
        <p:nvSpPr>
          <p:cNvPr id="92" name="Google Shape;92;p1"/>
          <p:cNvSpPr txBox="1"/>
          <p:nvPr/>
        </p:nvSpPr>
        <p:spPr>
          <a:xfrm>
            <a:off x="267437" y="3069805"/>
            <a:ext cx="11657125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000" b="1" i="0" u="none" strike="noStrike" cap="none" dirty="0">
                <a:solidFill>
                  <a:srgbClr val="222D36"/>
                </a:solidFill>
                <a:latin typeface="Amasis MT Pro" panose="02040504050005020304" pitchFamily="18" charset="-94"/>
              </a:rPr>
              <a:t>Kriter 5 – </a:t>
            </a:r>
            <a:r>
              <a:rPr lang="tr-TR" sz="4000" b="1" dirty="0">
                <a:solidFill>
                  <a:srgbClr val="222D36"/>
                </a:solidFill>
                <a:latin typeface="Amasis MT Pro" panose="02040504050005020304" pitchFamily="18" charset="-94"/>
              </a:rPr>
              <a:t>Performans ve Dönüşüme Yön Verme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tr-TR" sz="4000" b="1" i="0" u="none" strike="noStrike" cap="none" dirty="0">
                <a:solidFill>
                  <a:srgbClr val="222D36"/>
                </a:solidFill>
              </a:rPr>
            </a:br>
            <a:r>
              <a:rPr lang="tr-TR" sz="2000" b="0" i="0" u="none" strike="noStrike" cap="none" dirty="0">
                <a:solidFill>
                  <a:srgbClr val="222D36"/>
                </a:solidFill>
                <a:latin typeface="Amasis MT Pro" panose="02040504050005020304" pitchFamily="18" charset="-94"/>
                <a:ea typeface="Arial"/>
                <a:cs typeface="Arial"/>
                <a:sym typeface="Arial"/>
              </a:rPr>
              <a:t>Kriter Lideri: </a:t>
            </a:r>
            <a:r>
              <a:rPr lang="tr-TR" sz="2000" dirty="0">
                <a:solidFill>
                  <a:srgbClr val="222D36"/>
                </a:solidFill>
                <a:latin typeface="Amasis MT Pro" panose="02040504050005020304" pitchFamily="18" charset="-94"/>
              </a:rPr>
              <a:t>Doç. Dr. Fatih Yaman</a:t>
            </a:r>
            <a:endParaRPr sz="2000" dirty="0">
              <a:solidFill>
                <a:srgbClr val="222D36"/>
              </a:solidFill>
              <a:latin typeface="Amasis MT Pro" panose="02040504050005020304" pitchFamily="18" charset="-9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 b="0" i="0" u="none" strike="noStrike" cap="none" dirty="0">
                <a:solidFill>
                  <a:srgbClr val="222D36"/>
                </a:solidFill>
                <a:latin typeface="Amasis MT Pro" panose="02040504050005020304" pitchFamily="18" charset="-94"/>
                <a:ea typeface="Arial"/>
                <a:cs typeface="Arial"/>
                <a:sym typeface="Arial"/>
              </a:rPr>
              <a:t>Tarih: </a:t>
            </a:r>
            <a:r>
              <a:rPr lang="tr-TR" sz="2000" dirty="0">
                <a:solidFill>
                  <a:srgbClr val="222D36"/>
                </a:solidFill>
                <a:latin typeface="Amasis MT Pro" panose="02040504050005020304" pitchFamily="18" charset="-94"/>
              </a:rPr>
              <a:t>04.09.2026</a:t>
            </a:r>
            <a:r>
              <a:rPr lang="tr-TR" sz="2000" b="0" i="0" u="none" strike="noStrike" cap="none" dirty="0">
                <a:solidFill>
                  <a:srgbClr val="222D36"/>
                </a:solidFill>
                <a:latin typeface="Amasis MT Pro" panose="02040504050005020304" pitchFamily="18" charset="-94"/>
                <a:ea typeface="Arial"/>
                <a:cs typeface="Arial"/>
                <a:sym typeface="Arial"/>
              </a:rPr>
              <a:t> </a:t>
            </a:r>
            <a:endParaRPr sz="2000" dirty="0">
              <a:solidFill>
                <a:srgbClr val="222D36"/>
              </a:solidFill>
              <a:latin typeface="Amasis MT Pro" panose="02040504050005020304" pitchFamily="18" charset="-9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 b="0" i="0" u="none" strike="noStrike" cap="none" dirty="0">
                <a:solidFill>
                  <a:srgbClr val="222D36"/>
                </a:solidFill>
                <a:latin typeface="Amasis MT Pro" panose="02040504050005020304" pitchFamily="18" charset="-94"/>
                <a:ea typeface="Arial"/>
                <a:cs typeface="Arial"/>
                <a:sym typeface="Arial"/>
              </a:rPr>
              <a:t>Yer: Kongre Merkezi 15 Temmuz Salonu</a:t>
            </a:r>
            <a:endParaRPr sz="2000" dirty="0">
              <a:latin typeface="Amasis MT Pro" panose="02040504050005020304" pitchFamily="18" charset="-94"/>
            </a:endParaRPr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5456" y="5694046"/>
            <a:ext cx="4258269" cy="1124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72537"/>
            <a:ext cx="4572638" cy="178142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13657006" y="128802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3DB33875-9FEF-41F3-97F7-0D72A60AC6B6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ALT KRİTER 5.2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16E2CCA-2411-49E2-A666-BF59CCF6D8F9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10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296744EB-3BBB-44D5-9AFD-E65945406E97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172C5BB-F9F9-4306-99C2-F87FAA5FDE4F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KAEÜ’nün dönüşüm mimarisi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575EA1AC-5AB9-464D-B316-2CC6D37075BC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3381375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1904BAD9-2E78-416A-9AF7-5BB4A387802C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76200" cy="333375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2E332A83-1E74-46E9-8195-E82A9A7BE5B7}"/>
              </a:ext>
            </a:extLst>
          </p:cNvPr>
          <p:cNvSpPr>
            <a:spLocks noGrp="1"/>
          </p:cNvSpPr>
          <p:nvPr/>
        </p:nvSpPr>
        <p:spPr>
          <a:xfrm>
            <a:off x="876300" y="2124075"/>
            <a:ext cx="29241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Kurumsal güvence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AEA909E3-B91E-446C-B3C3-5F231FC8DFC6}"/>
              </a:ext>
            </a:extLst>
          </p:cNvPr>
          <p:cNvSpPr>
            <a:spLocks noGrp="1"/>
          </p:cNvSpPr>
          <p:nvPr/>
        </p:nvSpPr>
        <p:spPr>
          <a:xfrm>
            <a:off x="876300" y="2505075"/>
            <a:ext cx="2905125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PR-039 Dönüşüm Yönetimi Prosedürü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3.0 Dönüşümü Yönetmek üst süreci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Dönüşüm Politikası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Yönetişim Modeli Prosedürü</a:t>
            </a: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54E544FC-C01D-459D-99DA-7107BA8AFCC3}"/>
              </a:ext>
            </a:extLst>
          </p:cNvPr>
          <p:cNvSpPr>
            <a:spLocks noGrp="1"/>
          </p:cNvSpPr>
          <p:nvPr/>
        </p:nvSpPr>
        <p:spPr>
          <a:xfrm>
            <a:off x="4400550" y="1952625"/>
            <a:ext cx="3381375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444C8A15-85D3-466E-ADB7-2635BC94BE42}"/>
              </a:ext>
            </a:extLst>
          </p:cNvPr>
          <p:cNvSpPr>
            <a:spLocks noGrp="1"/>
          </p:cNvSpPr>
          <p:nvPr/>
        </p:nvSpPr>
        <p:spPr>
          <a:xfrm>
            <a:off x="4400550" y="1952625"/>
            <a:ext cx="76200" cy="33337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7192E915-B12C-428F-837D-627E630F2FAC}"/>
              </a:ext>
            </a:extLst>
          </p:cNvPr>
          <p:cNvSpPr>
            <a:spLocks noGrp="1"/>
          </p:cNvSpPr>
          <p:nvPr/>
        </p:nvSpPr>
        <p:spPr>
          <a:xfrm>
            <a:off x="4667250" y="2124075"/>
            <a:ext cx="29241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Dönüşüm örnekleri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8E9FCC29-51B3-453A-A987-9ACCFF207B9D}"/>
              </a:ext>
            </a:extLst>
          </p:cNvPr>
          <p:cNvSpPr>
            <a:spLocks noGrp="1"/>
          </p:cNvSpPr>
          <p:nvPr/>
        </p:nvSpPr>
        <p:spPr>
          <a:xfrm>
            <a:off x="4667250" y="2505075"/>
            <a:ext cx="2905125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AYDEP ve yeterlik temelli eğitim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BKYS’nin yeni nesle dönüşümü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Süreç mimarisinin yenilenmesi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Yapay Zekâ Koordinatörlüğü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Platform temelli iş modeli</a:t>
            </a: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DE3AA54C-E2C2-40F8-BBCA-F1F0024E17E8}"/>
              </a:ext>
            </a:extLst>
          </p:cNvPr>
          <p:cNvSpPr>
            <a:spLocks noGrp="1"/>
          </p:cNvSpPr>
          <p:nvPr/>
        </p:nvSpPr>
        <p:spPr>
          <a:xfrm>
            <a:off x="8191500" y="1952625"/>
            <a:ext cx="3381375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A1C1F4BE-5B45-4536-AAC8-18DDD702190A}"/>
              </a:ext>
            </a:extLst>
          </p:cNvPr>
          <p:cNvSpPr>
            <a:spLocks noGrp="1"/>
          </p:cNvSpPr>
          <p:nvPr/>
        </p:nvSpPr>
        <p:spPr>
          <a:xfrm>
            <a:off x="8191500" y="1952625"/>
            <a:ext cx="76200" cy="3333750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1042D591-3247-4820-97EA-1F3BBEFEE36E}"/>
              </a:ext>
            </a:extLst>
          </p:cNvPr>
          <p:cNvSpPr>
            <a:spLocks noGrp="1"/>
          </p:cNvSpPr>
          <p:nvPr/>
        </p:nvSpPr>
        <p:spPr>
          <a:xfrm>
            <a:off x="8458200" y="2124075"/>
            <a:ext cx="29241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Saha kanıtı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895818E2-483E-429F-97D0-D0157B39F363}"/>
              </a:ext>
            </a:extLst>
          </p:cNvPr>
          <p:cNvSpPr>
            <a:spLocks noGrp="1"/>
          </p:cNvSpPr>
          <p:nvPr/>
        </p:nvSpPr>
        <p:spPr>
          <a:xfrm>
            <a:off x="8458200" y="2505075"/>
            <a:ext cx="2905125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İhtiyaç/karar kaydı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Sorumlu ve kaynak planı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Pilot ve yayılım kayıtları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Performans sonuçları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Geri bildirim ve iyileştirme</a:t>
            </a:r>
          </a:p>
        </p:txBody>
      </p:sp>
    </p:spTree>
    <p:extLst>
      <p:ext uri="{BB962C8B-B14F-4D97-AF65-F5344CB8AC3E}">
        <p14:creationId xmlns:p14="http://schemas.microsoft.com/office/powerpoint/2010/main" val="470790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>
            <a:extLst>
              <a:ext uri="{FF2B5EF4-FFF2-40B4-BE49-F238E27FC236}">
                <a16:creationId xmlns:a16="http://schemas.microsoft.com/office/drawing/2014/main" id="{AC703D40-DEAE-4F03-9C25-1DBC6F0A1F69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ALT KRİTER 5.2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2F18606D-D18F-4A3C-8992-D8FD826EEB7F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11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E2018EC-5575-479C-8252-607343E61C91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0C8104B-9D6E-43F0-B1C4-B3ADBA606151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5.2 için saha sorusu ve cevap çerçevesi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2E2AE779-FA07-4100-B4AF-4E07EA2FF05C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4953000" cy="314325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B919395-E1C4-4D1F-8E7B-061A1DBF5A23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76200" cy="31432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1BD28B78-DB11-4A8B-A31C-9663E2ACA2EF}"/>
              </a:ext>
            </a:extLst>
          </p:cNvPr>
          <p:cNvSpPr>
            <a:spLocks noGrp="1"/>
          </p:cNvSpPr>
          <p:nvPr/>
        </p:nvSpPr>
        <p:spPr>
          <a:xfrm>
            <a:off x="876300" y="2124075"/>
            <a:ext cx="4495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Soru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BE27E9CD-1D7B-42CE-9889-0677BECB45BB}"/>
              </a:ext>
            </a:extLst>
          </p:cNvPr>
          <p:cNvSpPr>
            <a:spLocks noGrp="1"/>
          </p:cNvSpPr>
          <p:nvPr/>
        </p:nvSpPr>
        <p:spPr>
          <a:xfrm>
            <a:off x="876300" y="2505075"/>
            <a:ext cx="4476750" cy="2438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“Dönüşüm ihtiyacını nasıl belirliyor, önceliklendiriyor ve çalışanların katılımını nasıl sağlıyorsunuz?”</a:t>
            </a: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390C821C-E45C-4831-A7A8-8948DB55FAA4}"/>
              </a:ext>
            </a:extLst>
          </p:cNvPr>
          <p:cNvSpPr>
            <a:spLocks noGrp="1"/>
          </p:cNvSpPr>
          <p:nvPr/>
        </p:nvSpPr>
        <p:spPr>
          <a:xfrm>
            <a:off x="5905500" y="1952625"/>
            <a:ext cx="5676900" cy="314325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2B930594-23AE-4F50-B1E4-FC5304EE647C}"/>
              </a:ext>
            </a:extLst>
          </p:cNvPr>
          <p:cNvSpPr>
            <a:spLocks noGrp="1"/>
          </p:cNvSpPr>
          <p:nvPr/>
        </p:nvSpPr>
        <p:spPr>
          <a:xfrm>
            <a:off x="5905500" y="1952625"/>
            <a:ext cx="76200" cy="314325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F6DD22-3978-40EA-90B7-90B0DF1C403A}"/>
              </a:ext>
            </a:extLst>
          </p:cNvPr>
          <p:cNvSpPr>
            <a:spLocks noGrp="1"/>
          </p:cNvSpPr>
          <p:nvPr/>
        </p:nvSpPr>
        <p:spPr>
          <a:xfrm>
            <a:off x="6172200" y="2124075"/>
            <a:ext cx="5219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Cevapta bulunması gerekenler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D322AA6F-3B92-4E9C-A114-E58B2673BA41}"/>
              </a:ext>
            </a:extLst>
          </p:cNvPr>
          <p:cNvSpPr>
            <a:spLocks noGrp="1"/>
          </p:cNvSpPr>
          <p:nvPr/>
        </p:nvSpPr>
        <p:spPr>
          <a:xfrm>
            <a:off x="6172200" y="2505075"/>
            <a:ext cx="5200650" cy="2438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İhtiyacı doğuran veri veya paydaş beklentisi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Kararı alan kurul ve kullanılan ölçütler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Dönüşüm lideri, ekip, kaynak ve takvim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Pilot/yayılım yöntemi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Direnç ve risklerin yönetimi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Başlangıç–sonuç karşılaştırması</a:t>
            </a:r>
          </a:p>
        </p:txBody>
      </p:sp>
    </p:spTree>
    <p:extLst>
      <p:ext uri="{BB962C8B-B14F-4D97-AF65-F5344CB8AC3E}">
        <p14:creationId xmlns:p14="http://schemas.microsoft.com/office/powerpoint/2010/main" val="645360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ikdörtgen 25">
            <a:extLst>
              <a:ext uri="{FF2B5EF4-FFF2-40B4-BE49-F238E27FC236}">
                <a16:creationId xmlns:a16="http://schemas.microsoft.com/office/drawing/2014/main" id="{D2C906DA-8D1F-47CD-B917-4C92ECD03802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ALT KRİTER 5.3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A4A4505A-FD95-42CC-9B10-D595535F586B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12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2A154485-835F-4F90-9062-94154184F985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D0E36EC-1A4A-45D6-8A7D-23B5F5B72226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5.3: İnovasyon ve teknolojiye yön verir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86FEBDFF-14BA-4521-BEB4-EE0C2C1B3475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1066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36876"/>
                </a:solidFill>
              </a:defRPr>
            </a:pPr>
            <a:r>
              <a:rPr sz="1350" b="0">
                <a:solidFill>
                  <a:srgbClr val="536876"/>
                </a:solidFill>
              </a:rPr>
              <a:t>Teknoloji adı saymak yetmez; fikirden değere giden sistem gösterilmelidir.</a:t>
            </a: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E7A6FAC0-B698-466F-9F0B-ECBCB4DF636E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1584DB0A-40D7-4168-A893-DF1CEF44A6B3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76200" cy="1476375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F6C16C2E-2ACA-4582-B518-A7BD8D23BF4C}"/>
              </a:ext>
            </a:extLst>
          </p:cNvPr>
          <p:cNvSpPr>
            <a:spLocks noGrp="1"/>
          </p:cNvSpPr>
          <p:nvPr/>
        </p:nvSpPr>
        <p:spPr>
          <a:xfrm>
            <a:off x="87630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Fikir kaynağı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B33F45DB-A443-41C5-9B66-CB896D3B0093}"/>
              </a:ext>
            </a:extLst>
          </p:cNvPr>
          <p:cNvSpPr>
            <a:spLocks noGrp="1"/>
          </p:cNvSpPr>
          <p:nvPr/>
        </p:nvSpPr>
        <p:spPr>
          <a:xfrm>
            <a:off x="87630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Bir Fikrim Var, MYS, danışma kurulları, çalışan/öğrenci önerileri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F1736504-80D2-4C90-9A21-B1B3BB74E650}"/>
              </a:ext>
            </a:extLst>
          </p:cNvPr>
          <p:cNvSpPr>
            <a:spLocks noGrp="1"/>
          </p:cNvSpPr>
          <p:nvPr/>
        </p:nvSpPr>
        <p:spPr>
          <a:xfrm>
            <a:off x="428625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D0B27B1A-15DF-4B0E-8F40-47A95683770F}"/>
              </a:ext>
            </a:extLst>
          </p:cNvPr>
          <p:cNvSpPr>
            <a:spLocks noGrp="1"/>
          </p:cNvSpPr>
          <p:nvPr/>
        </p:nvSpPr>
        <p:spPr>
          <a:xfrm>
            <a:off x="4286250" y="1952625"/>
            <a:ext cx="76200" cy="1476375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1CCD640B-24C0-492E-AC45-5A97B99976FE}"/>
              </a:ext>
            </a:extLst>
          </p:cNvPr>
          <p:cNvSpPr>
            <a:spLocks noGrp="1"/>
          </p:cNvSpPr>
          <p:nvPr/>
        </p:nvSpPr>
        <p:spPr>
          <a:xfrm>
            <a:off x="455295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Değerlendirme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8F6E6C2D-F3DA-43B8-BA9E-CB4FC21DCBAF}"/>
              </a:ext>
            </a:extLst>
          </p:cNvPr>
          <p:cNvSpPr>
            <a:spLocks noGrp="1"/>
          </p:cNvSpPr>
          <p:nvPr/>
        </p:nvSpPr>
        <p:spPr>
          <a:xfrm>
            <a:off x="455295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Stratejik uyum, paydaş değeri, uygulanabilirlik, etik ve risk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1CCD2E66-2A3D-43C1-931D-92DCCA3452B7}"/>
              </a:ext>
            </a:extLst>
          </p:cNvPr>
          <p:cNvSpPr>
            <a:spLocks noGrp="1"/>
          </p:cNvSpPr>
          <p:nvPr/>
        </p:nvSpPr>
        <p:spPr>
          <a:xfrm>
            <a:off x="796290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4ABCD1B3-82AF-40F4-BE94-B5C5BD666BC1}"/>
              </a:ext>
            </a:extLst>
          </p:cNvPr>
          <p:cNvSpPr>
            <a:spLocks noGrp="1"/>
          </p:cNvSpPr>
          <p:nvPr/>
        </p:nvSpPr>
        <p:spPr>
          <a:xfrm>
            <a:off x="7962900" y="1952625"/>
            <a:ext cx="76200" cy="1476375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56C4B372-1F62-4448-AD19-D68A760DCEA1}"/>
              </a:ext>
            </a:extLst>
          </p:cNvPr>
          <p:cNvSpPr>
            <a:spLocks noGrp="1"/>
          </p:cNvSpPr>
          <p:nvPr/>
        </p:nvSpPr>
        <p:spPr>
          <a:xfrm>
            <a:off x="822960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Deneme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C2A9D485-A171-4305-9A21-8C0045453B6B}"/>
              </a:ext>
            </a:extLst>
          </p:cNvPr>
          <p:cNvSpPr>
            <a:spLocks noGrp="1"/>
          </p:cNvSpPr>
          <p:nvPr/>
        </p:nvSpPr>
        <p:spPr>
          <a:xfrm>
            <a:off x="822960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Prototip, pilot, proje ekipleri, BAP/TTO desteği</a:t>
            </a:r>
          </a:p>
        </p:txBody>
      </p:sp>
      <p:sp>
        <p:nvSpPr>
          <p:cNvPr id="18" name="Dikdörtgen: Köşeleri Yuvarlatılmış 17">
            <a:extLst>
              <a:ext uri="{FF2B5EF4-FFF2-40B4-BE49-F238E27FC236}">
                <a16:creationId xmlns:a16="http://schemas.microsoft.com/office/drawing/2014/main" id="{76839657-1717-4DFD-B028-48398EEAD802}"/>
              </a:ext>
            </a:extLst>
          </p:cNvPr>
          <p:cNvSpPr>
            <a:spLocks noGrp="1"/>
          </p:cNvSpPr>
          <p:nvPr/>
        </p:nvSpPr>
        <p:spPr>
          <a:xfrm>
            <a:off x="609600" y="376237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7D31CDE8-C0BB-4267-972E-FE9BAF4F402C}"/>
              </a:ext>
            </a:extLst>
          </p:cNvPr>
          <p:cNvSpPr>
            <a:spLocks noGrp="1"/>
          </p:cNvSpPr>
          <p:nvPr/>
        </p:nvSpPr>
        <p:spPr>
          <a:xfrm>
            <a:off x="609600" y="3762375"/>
            <a:ext cx="76200" cy="1476375"/>
          </a:xfrm>
          <a:prstGeom prst="rect">
            <a:avLst/>
          </a:prstGeom>
          <a:solidFill>
            <a:srgbClr val="3B8C69"/>
          </a:solidFill>
          <a:ln w="9525">
            <a:solidFill>
              <a:srgbClr val="3B8C6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044AB672-36BE-4746-B33C-8C55C77BB10E}"/>
              </a:ext>
            </a:extLst>
          </p:cNvPr>
          <p:cNvSpPr>
            <a:spLocks noGrp="1"/>
          </p:cNvSpPr>
          <p:nvPr/>
        </p:nvSpPr>
        <p:spPr>
          <a:xfrm>
            <a:off x="876300" y="393382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3B8C69"/>
                </a:solidFill>
              </a:defRPr>
            </a:pPr>
            <a:r>
              <a:rPr sz="1500" b="1">
                <a:solidFill>
                  <a:srgbClr val="3B8C69"/>
                </a:solidFill>
              </a:rPr>
              <a:t>Yayılım</a:t>
            </a:r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D592D413-AA1F-411E-8CA1-1329D46FE7E3}"/>
              </a:ext>
            </a:extLst>
          </p:cNvPr>
          <p:cNvSpPr>
            <a:spLocks noGrp="1"/>
          </p:cNvSpPr>
          <p:nvPr/>
        </p:nvSpPr>
        <p:spPr>
          <a:xfrm>
            <a:off x="876300" y="431482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Başarılı uygulamaların süreçlere ve birimlere aktarılması</a:t>
            </a:r>
          </a:p>
        </p:txBody>
      </p:sp>
      <p:sp>
        <p:nvSpPr>
          <p:cNvPr id="22" name="Dikdörtgen: Köşeleri Yuvarlatılmış 21">
            <a:extLst>
              <a:ext uri="{FF2B5EF4-FFF2-40B4-BE49-F238E27FC236}">
                <a16:creationId xmlns:a16="http://schemas.microsoft.com/office/drawing/2014/main" id="{5595733F-DA85-4F4E-B960-B351D8EABB78}"/>
              </a:ext>
            </a:extLst>
          </p:cNvPr>
          <p:cNvSpPr>
            <a:spLocks noGrp="1"/>
          </p:cNvSpPr>
          <p:nvPr/>
        </p:nvSpPr>
        <p:spPr>
          <a:xfrm>
            <a:off x="4286250" y="376237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07039610-6A6B-4192-A752-7B36AC169DD8}"/>
              </a:ext>
            </a:extLst>
          </p:cNvPr>
          <p:cNvSpPr>
            <a:spLocks noGrp="1"/>
          </p:cNvSpPr>
          <p:nvPr/>
        </p:nvSpPr>
        <p:spPr>
          <a:xfrm>
            <a:off x="4286250" y="3762375"/>
            <a:ext cx="76200" cy="1476375"/>
          </a:xfrm>
          <a:prstGeom prst="rect">
            <a:avLst/>
          </a:prstGeom>
          <a:solidFill>
            <a:srgbClr val="C64B49"/>
          </a:solidFill>
          <a:ln w="9525">
            <a:solidFill>
              <a:srgbClr val="C64B4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507ADDBB-C14E-4651-8876-9D3087E2BCF4}"/>
              </a:ext>
            </a:extLst>
          </p:cNvPr>
          <p:cNvSpPr>
            <a:spLocks noGrp="1"/>
          </p:cNvSpPr>
          <p:nvPr/>
        </p:nvSpPr>
        <p:spPr>
          <a:xfrm>
            <a:off x="4552950" y="393382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C64B49"/>
                </a:solidFill>
              </a:defRPr>
            </a:pPr>
            <a:r>
              <a:rPr sz="1500" b="1">
                <a:solidFill>
                  <a:srgbClr val="C64B49"/>
                </a:solidFill>
              </a:rPr>
              <a:t>Etki</a:t>
            </a:r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A9462284-AECF-4699-B589-0EC263307B5E}"/>
              </a:ext>
            </a:extLst>
          </p:cNvPr>
          <p:cNvSpPr>
            <a:spLocks noGrp="1"/>
          </p:cNvSpPr>
          <p:nvPr/>
        </p:nvSpPr>
        <p:spPr>
          <a:xfrm>
            <a:off x="4552950" y="431482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Hizmet kalitesi, süre, maliyet, memnuniyet ve yeni değer</a:t>
            </a:r>
          </a:p>
        </p:txBody>
      </p:sp>
    </p:spTree>
    <p:extLst>
      <p:ext uri="{BB962C8B-B14F-4D97-AF65-F5344CB8AC3E}">
        <p14:creationId xmlns:p14="http://schemas.microsoft.com/office/powerpoint/2010/main" val="2072889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2C3CACA9-1B32-4B24-89F7-9CDFC52E84FA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ALT KRİTER 5.3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02D8ADBC-03E8-461B-9347-B539754DD3B6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13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C48906D-68BF-4909-8DCA-D2341605C9C7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C989AC7-310A-4ED3-BF68-7BC92F26294B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KAEÜ’de inovasyon ekosistemi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9A2BD112-550B-44AE-A3EF-A62F9A49FDF3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34290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4124970-0AC2-463B-8D0C-A22732A7B8F2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76200" cy="333375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F5B07B35-0B37-4613-8A0D-31EF9F67AE31}"/>
              </a:ext>
            </a:extLst>
          </p:cNvPr>
          <p:cNvSpPr>
            <a:spLocks noGrp="1"/>
          </p:cNvSpPr>
          <p:nvPr/>
        </p:nvSpPr>
        <p:spPr>
          <a:xfrm>
            <a:off x="876300" y="2124075"/>
            <a:ext cx="2971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Politika ve süreç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46396487-DD51-496C-BB45-ECCF8E99E6A6}"/>
              </a:ext>
            </a:extLst>
          </p:cNvPr>
          <p:cNvSpPr>
            <a:spLocks noGrp="1"/>
          </p:cNvSpPr>
          <p:nvPr/>
        </p:nvSpPr>
        <p:spPr>
          <a:xfrm>
            <a:off x="876300" y="2505075"/>
            <a:ext cx="295275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İnovasyon Politikası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Öneri Sistemi Usul ve Esasları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Değişikliklerin Yönetimi Prosedürü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3.10 Yenileşim ve Teknoloji Kaynaklarının Yönetimi</a:t>
            </a: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CF27E542-134D-4AA3-A091-9296342A8962}"/>
              </a:ext>
            </a:extLst>
          </p:cNvPr>
          <p:cNvSpPr>
            <a:spLocks noGrp="1"/>
          </p:cNvSpPr>
          <p:nvPr/>
        </p:nvSpPr>
        <p:spPr>
          <a:xfrm>
            <a:off x="4381500" y="1952625"/>
            <a:ext cx="34290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2089E002-5A38-44C6-A508-08505B758EDE}"/>
              </a:ext>
            </a:extLst>
          </p:cNvPr>
          <p:cNvSpPr>
            <a:spLocks noGrp="1"/>
          </p:cNvSpPr>
          <p:nvPr/>
        </p:nvSpPr>
        <p:spPr>
          <a:xfrm>
            <a:off x="4381500" y="1952625"/>
            <a:ext cx="76200" cy="33337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5674EE2E-D0A9-45E6-B045-B7C0FC525E43}"/>
              </a:ext>
            </a:extLst>
          </p:cNvPr>
          <p:cNvSpPr>
            <a:spLocks noGrp="1"/>
          </p:cNvSpPr>
          <p:nvPr/>
        </p:nvSpPr>
        <p:spPr>
          <a:xfrm>
            <a:off x="4648200" y="2124075"/>
            <a:ext cx="2971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Aktör ve araçlar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E21206E6-47BA-4540-ADC2-33FB679A6CE7}"/>
              </a:ext>
            </a:extLst>
          </p:cNvPr>
          <p:cNvSpPr>
            <a:spLocks noGrp="1"/>
          </p:cNvSpPr>
          <p:nvPr/>
        </p:nvSpPr>
        <p:spPr>
          <a:xfrm>
            <a:off x="4648200" y="2505075"/>
            <a:ext cx="295275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TTO, Ar-Ge Direktörlüğü, BARGEK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“Bir Fikrim Var”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Değer Tasarım toplantıları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Proje Pazarı ve öğrenci ekipleri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AHİLAB ve BAP destekleri</a:t>
            </a: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30FEC887-C730-4BEA-87BB-E3FF8A52A33B}"/>
              </a:ext>
            </a:extLst>
          </p:cNvPr>
          <p:cNvSpPr>
            <a:spLocks noGrp="1"/>
          </p:cNvSpPr>
          <p:nvPr/>
        </p:nvSpPr>
        <p:spPr>
          <a:xfrm>
            <a:off x="8153400" y="1952625"/>
            <a:ext cx="34290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CB4F182D-4906-4299-8A69-94960E0962AA}"/>
              </a:ext>
            </a:extLst>
          </p:cNvPr>
          <p:cNvSpPr>
            <a:spLocks noGrp="1"/>
          </p:cNvSpPr>
          <p:nvPr/>
        </p:nvSpPr>
        <p:spPr>
          <a:xfrm>
            <a:off x="8153400" y="1952625"/>
            <a:ext cx="76200" cy="3333750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273B2DFF-1E36-4B1B-A98E-4D5FB18882D6}"/>
              </a:ext>
            </a:extLst>
          </p:cNvPr>
          <p:cNvSpPr>
            <a:spLocks noGrp="1"/>
          </p:cNvSpPr>
          <p:nvPr/>
        </p:nvSpPr>
        <p:spPr>
          <a:xfrm>
            <a:off x="8420100" y="2124075"/>
            <a:ext cx="2971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Teknoloji örnekleri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60D5360A-EC2C-4C7B-95B3-885F4BA1A2F8}"/>
              </a:ext>
            </a:extLst>
          </p:cNvPr>
          <p:cNvSpPr>
            <a:spLocks noGrp="1"/>
          </p:cNvSpPr>
          <p:nvPr/>
        </p:nvSpPr>
        <p:spPr>
          <a:xfrm>
            <a:off x="8420100" y="2505075"/>
            <a:ext cx="295275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BKYS • AYDEP • UNİS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BAPOS • OBS • PBS • EBYS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MYS • AYS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Yapay zekâ destekli analiz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Dijital ve kağıtsız iş akışları</a:t>
            </a:r>
          </a:p>
        </p:txBody>
      </p:sp>
    </p:spTree>
    <p:extLst>
      <p:ext uri="{BB962C8B-B14F-4D97-AF65-F5344CB8AC3E}">
        <p14:creationId xmlns:p14="http://schemas.microsoft.com/office/powerpoint/2010/main" val="1988104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ikdörtgen 25">
            <a:extLst>
              <a:ext uri="{FF2B5EF4-FFF2-40B4-BE49-F238E27FC236}">
                <a16:creationId xmlns:a16="http://schemas.microsoft.com/office/drawing/2014/main" id="{BA85D15B-ECB4-437E-A34F-37442EE066F9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ALT KRİTER 5.4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9140BE35-1EF9-41A4-856A-BF661564F11B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14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02AF9E5-7F5A-44A7-90DD-30FA7E5B8007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9ABEA44-D686-4B2A-931E-47163B9445DD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5.4: Veri, rapordan önce karar üretmelidir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10607C5E-0289-4A3B-9E8B-8D33C622CD85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1066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36876"/>
                </a:solidFill>
              </a:defRPr>
            </a:pPr>
            <a:r>
              <a:rPr sz="1350" b="0">
                <a:solidFill>
                  <a:srgbClr val="536876"/>
                </a:solidFill>
              </a:rPr>
              <a:t>Doğru veri; analiz, içgörü, karar, uygulama ve sonuç zincirini besler.</a:t>
            </a: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DB79946B-802F-468A-9974-CAB2639CB698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3C1E37A-7268-47E5-83C3-2FA89DF1AD2A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76200" cy="1476375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F5C39E-EDDC-432E-A235-417B35D80EE5}"/>
              </a:ext>
            </a:extLst>
          </p:cNvPr>
          <p:cNvSpPr>
            <a:spLocks noGrp="1"/>
          </p:cNvSpPr>
          <p:nvPr/>
        </p:nvSpPr>
        <p:spPr>
          <a:xfrm>
            <a:off x="87630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Veri yönetişimi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072BFC6-15BE-43E6-974B-AA4EDDE2B516}"/>
              </a:ext>
            </a:extLst>
          </p:cNvPr>
          <p:cNvSpPr>
            <a:spLocks noGrp="1"/>
          </p:cNvSpPr>
          <p:nvPr/>
        </p:nvSpPr>
        <p:spPr>
          <a:xfrm>
            <a:off x="87630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Sahiplik, tanım, kaynak, yetki, kalite ve güncellik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0D4966B4-E81E-4C54-A4F2-1339808CAC5F}"/>
              </a:ext>
            </a:extLst>
          </p:cNvPr>
          <p:cNvSpPr>
            <a:spLocks noGrp="1"/>
          </p:cNvSpPr>
          <p:nvPr/>
        </p:nvSpPr>
        <p:spPr>
          <a:xfrm>
            <a:off x="428625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279C91AC-006D-4D67-8187-94D6F8927CB2}"/>
              </a:ext>
            </a:extLst>
          </p:cNvPr>
          <p:cNvSpPr>
            <a:spLocks noGrp="1"/>
          </p:cNvSpPr>
          <p:nvPr/>
        </p:nvSpPr>
        <p:spPr>
          <a:xfrm>
            <a:off x="4286250" y="1952625"/>
            <a:ext cx="76200" cy="1476375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A311E608-619C-4C62-9953-D1FB60F64853}"/>
              </a:ext>
            </a:extLst>
          </p:cNvPr>
          <p:cNvSpPr>
            <a:spLocks noGrp="1"/>
          </p:cNvSpPr>
          <p:nvPr/>
        </p:nvSpPr>
        <p:spPr>
          <a:xfrm>
            <a:off x="455295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Analitik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5BB7E7F5-12C7-4CB4-9BC2-3056CF8A11D0}"/>
              </a:ext>
            </a:extLst>
          </p:cNvPr>
          <p:cNvSpPr>
            <a:spLocks noGrp="1"/>
          </p:cNvSpPr>
          <p:nvPr/>
        </p:nvSpPr>
        <p:spPr>
          <a:xfrm>
            <a:off x="455295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Eğilim, kıyaslama, neden analizi ve kestirim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9ACCA394-5D77-4AC1-9A7C-EFA0B9C902BE}"/>
              </a:ext>
            </a:extLst>
          </p:cNvPr>
          <p:cNvSpPr>
            <a:spLocks noGrp="1"/>
          </p:cNvSpPr>
          <p:nvPr/>
        </p:nvSpPr>
        <p:spPr>
          <a:xfrm>
            <a:off x="796290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1B9A88EB-200F-4B4C-AC56-663C0CE75491}"/>
              </a:ext>
            </a:extLst>
          </p:cNvPr>
          <p:cNvSpPr>
            <a:spLocks noGrp="1"/>
          </p:cNvSpPr>
          <p:nvPr/>
        </p:nvSpPr>
        <p:spPr>
          <a:xfrm>
            <a:off x="7962900" y="1952625"/>
            <a:ext cx="76200" cy="1476375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5942FF05-7F55-45A6-9AEB-257E0DC991EC}"/>
              </a:ext>
            </a:extLst>
          </p:cNvPr>
          <p:cNvSpPr>
            <a:spLocks noGrp="1"/>
          </p:cNvSpPr>
          <p:nvPr/>
        </p:nvSpPr>
        <p:spPr>
          <a:xfrm>
            <a:off x="822960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Karar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A5458549-1162-4F51-8E0E-14F97EE42B1E}"/>
              </a:ext>
            </a:extLst>
          </p:cNvPr>
          <p:cNvSpPr>
            <a:spLocks noGrp="1"/>
          </p:cNvSpPr>
          <p:nvPr/>
        </p:nvSpPr>
        <p:spPr>
          <a:xfrm>
            <a:off x="822960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Kurul ve süreç sahiplerinin kanıta dayalı kararı</a:t>
            </a:r>
          </a:p>
        </p:txBody>
      </p:sp>
      <p:sp>
        <p:nvSpPr>
          <p:cNvPr id="18" name="Dikdörtgen: Köşeleri Yuvarlatılmış 17">
            <a:extLst>
              <a:ext uri="{FF2B5EF4-FFF2-40B4-BE49-F238E27FC236}">
                <a16:creationId xmlns:a16="http://schemas.microsoft.com/office/drawing/2014/main" id="{2DB3A84C-B8A3-4FAD-98F9-D287C693A1F0}"/>
              </a:ext>
            </a:extLst>
          </p:cNvPr>
          <p:cNvSpPr>
            <a:spLocks noGrp="1"/>
          </p:cNvSpPr>
          <p:nvPr/>
        </p:nvSpPr>
        <p:spPr>
          <a:xfrm>
            <a:off x="609600" y="376237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CAB85831-8F6C-47A9-9870-CFC91BE62368}"/>
              </a:ext>
            </a:extLst>
          </p:cNvPr>
          <p:cNvSpPr>
            <a:spLocks noGrp="1"/>
          </p:cNvSpPr>
          <p:nvPr/>
        </p:nvSpPr>
        <p:spPr>
          <a:xfrm>
            <a:off x="609600" y="3762375"/>
            <a:ext cx="76200" cy="1476375"/>
          </a:xfrm>
          <a:prstGeom prst="rect">
            <a:avLst/>
          </a:prstGeom>
          <a:solidFill>
            <a:srgbClr val="C64B49"/>
          </a:solidFill>
          <a:ln w="9525">
            <a:solidFill>
              <a:srgbClr val="C64B4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59681062-0A18-42CB-954E-F365CE2764E8}"/>
              </a:ext>
            </a:extLst>
          </p:cNvPr>
          <p:cNvSpPr>
            <a:spLocks noGrp="1"/>
          </p:cNvSpPr>
          <p:nvPr/>
        </p:nvSpPr>
        <p:spPr>
          <a:xfrm>
            <a:off x="876300" y="393382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C64B49"/>
                </a:solidFill>
              </a:defRPr>
            </a:pPr>
            <a:r>
              <a:rPr sz="1500" b="1">
                <a:solidFill>
                  <a:srgbClr val="C64B49"/>
                </a:solidFill>
              </a:rPr>
              <a:t>Güvenlik</a:t>
            </a:r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B83E704B-21B1-41DA-8528-A558816ABD4E}"/>
              </a:ext>
            </a:extLst>
          </p:cNvPr>
          <p:cNvSpPr>
            <a:spLocks noGrp="1"/>
          </p:cNvSpPr>
          <p:nvPr/>
        </p:nvSpPr>
        <p:spPr>
          <a:xfrm>
            <a:off x="876300" y="431482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ISO 27001, KVKK, erişim, yedekleme ve siber risk</a:t>
            </a:r>
          </a:p>
        </p:txBody>
      </p:sp>
      <p:sp>
        <p:nvSpPr>
          <p:cNvPr id="22" name="Dikdörtgen: Köşeleri Yuvarlatılmış 21">
            <a:extLst>
              <a:ext uri="{FF2B5EF4-FFF2-40B4-BE49-F238E27FC236}">
                <a16:creationId xmlns:a16="http://schemas.microsoft.com/office/drawing/2014/main" id="{53790D70-4CB6-4B01-8AEE-99291E3D2638}"/>
              </a:ext>
            </a:extLst>
          </p:cNvPr>
          <p:cNvSpPr>
            <a:spLocks noGrp="1"/>
          </p:cNvSpPr>
          <p:nvPr/>
        </p:nvSpPr>
        <p:spPr>
          <a:xfrm>
            <a:off x="4286250" y="376237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9BAFC3DE-164F-43AF-9023-B3ADF5071313}"/>
              </a:ext>
            </a:extLst>
          </p:cNvPr>
          <p:cNvSpPr>
            <a:spLocks noGrp="1"/>
          </p:cNvSpPr>
          <p:nvPr/>
        </p:nvSpPr>
        <p:spPr>
          <a:xfrm>
            <a:off x="4286250" y="3762375"/>
            <a:ext cx="76200" cy="1476375"/>
          </a:xfrm>
          <a:prstGeom prst="rect">
            <a:avLst/>
          </a:prstGeom>
          <a:solidFill>
            <a:srgbClr val="3B8C69"/>
          </a:solidFill>
          <a:ln w="9525">
            <a:solidFill>
              <a:srgbClr val="3B8C6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216C5F01-B408-4885-B77C-0D03654D4EBC}"/>
              </a:ext>
            </a:extLst>
          </p:cNvPr>
          <p:cNvSpPr>
            <a:spLocks noGrp="1"/>
          </p:cNvSpPr>
          <p:nvPr/>
        </p:nvSpPr>
        <p:spPr>
          <a:xfrm>
            <a:off x="4552950" y="393382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3B8C69"/>
                </a:solidFill>
              </a:defRPr>
            </a:pPr>
            <a:r>
              <a:rPr sz="1500" b="1">
                <a:solidFill>
                  <a:srgbClr val="3B8C69"/>
                </a:solidFill>
              </a:rPr>
              <a:t>Bilgi birikimi</a:t>
            </a:r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EC2CD8AB-344E-4580-8C1E-F69714D32B76}"/>
              </a:ext>
            </a:extLst>
          </p:cNvPr>
          <p:cNvSpPr>
            <a:spLocks noGrp="1"/>
          </p:cNvSpPr>
          <p:nvPr/>
        </p:nvSpPr>
        <p:spPr>
          <a:xfrm>
            <a:off x="4552950" y="431482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Kurumsal hafıza, araştırma çıktısı ve fikrî mülkiyet</a:t>
            </a:r>
          </a:p>
        </p:txBody>
      </p:sp>
    </p:spTree>
    <p:extLst>
      <p:ext uri="{BB962C8B-B14F-4D97-AF65-F5344CB8AC3E}">
        <p14:creationId xmlns:p14="http://schemas.microsoft.com/office/powerpoint/2010/main" val="1482502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197EA599-C7C6-4C8D-9AF8-77B106B6177B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ALT KRİTER 5.4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ECC3E7F0-96E7-4C29-B817-85ED0D7CA37F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15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84185036-DCE7-4675-A200-D07612734720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5B8A19E4-8780-4619-B1FA-4CD565202F18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KAEÜ’nün veri ve bilgi ekosistemi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4FA28983-5EDF-4DB5-BE36-8A46022D6D3E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333375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6D751F9C-B4E6-45F2-8CEA-602EF6E4C6C9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76200" cy="333375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DC17383B-3A89-481D-B15D-3FFEA13E6BE8}"/>
              </a:ext>
            </a:extLst>
          </p:cNvPr>
          <p:cNvSpPr>
            <a:spLocks noGrp="1"/>
          </p:cNvSpPr>
          <p:nvPr/>
        </p:nvSpPr>
        <p:spPr>
          <a:xfrm>
            <a:off x="876300" y="2124075"/>
            <a:ext cx="2876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Veri kaynakları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683EEDCE-35A5-43AA-89DA-935E7DA59B2E}"/>
              </a:ext>
            </a:extLst>
          </p:cNvPr>
          <p:cNvSpPr>
            <a:spLocks noGrp="1"/>
          </p:cNvSpPr>
          <p:nvPr/>
        </p:nvSpPr>
        <p:spPr>
          <a:xfrm>
            <a:off x="876300" y="2505075"/>
            <a:ext cx="285750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BKYS, AYDEP, UNİS, BAPOS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OBS, PBS, EBYS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MYS ve AYS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Süreç, risk, performans ve paydaş verileri</a:t>
            </a: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E2F93B1F-BC56-4BBE-8A54-790D635A3580}"/>
              </a:ext>
            </a:extLst>
          </p:cNvPr>
          <p:cNvSpPr>
            <a:spLocks noGrp="1"/>
          </p:cNvSpPr>
          <p:nvPr/>
        </p:nvSpPr>
        <p:spPr>
          <a:xfrm>
            <a:off x="4429125" y="1952625"/>
            <a:ext cx="333375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47F97209-8E76-46D8-8AC4-E09484045E6B}"/>
              </a:ext>
            </a:extLst>
          </p:cNvPr>
          <p:cNvSpPr>
            <a:spLocks noGrp="1"/>
          </p:cNvSpPr>
          <p:nvPr/>
        </p:nvSpPr>
        <p:spPr>
          <a:xfrm>
            <a:off x="4429125" y="1952625"/>
            <a:ext cx="76200" cy="33337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F1815F80-18F6-4720-8490-A170487BE089}"/>
              </a:ext>
            </a:extLst>
          </p:cNvPr>
          <p:cNvSpPr>
            <a:spLocks noGrp="1"/>
          </p:cNvSpPr>
          <p:nvPr/>
        </p:nvSpPr>
        <p:spPr>
          <a:xfrm>
            <a:off x="4695825" y="2124075"/>
            <a:ext cx="2876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İçgörü ve karar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F8730F4A-C651-43D3-A586-5C89B6243A07}"/>
              </a:ext>
            </a:extLst>
          </p:cNvPr>
          <p:cNvSpPr>
            <a:spLocks noGrp="1"/>
          </p:cNvSpPr>
          <p:nvPr/>
        </p:nvSpPr>
        <p:spPr>
          <a:xfrm>
            <a:off x="4695825" y="2505075"/>
            <a:ext cx="285750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Hedef–gerçekleşme analizi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Yıllar arası eğilim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MYS içerik/duygu analizi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Kök neden analizi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YGG ve kurul kararları</a:t>
            </a: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1FDFC641-C323-480A-8F5F-3A6F96F7BBB8}"/>
              </a:ext>
            </a:extLst>
          </p:cNvPr>
          <p:cNvSpPr>
            <a:spLocks noGrp="1"/>
          </p:cNvSpPr>
          <p:nvPr/>
        </p:nvSpPr>
        <p:spPr>
          <a:xfrm>
            <a:off x="8248650" y="1952625"/>
            <a:ext cx="333375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A6043D58-A263-4C24-8498-942A1B93C07C}"/>
              </a:ext>
            </a:extLst>
          </p:cNvPr>
          <p:cNvSpPr>
            <a:spLocks noGrp="1"/>
          </p:cNvSpPr>
          <p:nvPr/>
        </p:nvSpPr>
        <p:spPr>
          <a:xfrm>
            <a:off x="8248650" y="1952625"/>
            <a:ext cx="76200" cy="3333750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16824673-0AF5-4FF4-BCC7-A4B9C019AC53}"/>
              </a:ext>
            </a:extLst>
          </p:cNvPr>
          <p:cNvSpPr>
            <a:spLocks noGrp="1"/>
          </p:cNvSpPr>
          <p:nvPr/>
        </p:nvSpPr>
        <p:spPr>
          <a:xfrm>
            <a:off x="8515350" y="2124075"/>
            <a:ext cx="2876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Koruma ve değer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BA2E99FF-F50B-49F6-A6F6-1D7A3EF01102}"/>
              </a:ext>
            </a:extLst>
          </p:cNvPr>
          <p:cNvSpPr>
            <a:spLocks noGrp="1"/>
          </p:cNvSpPr>
          <p:nvPr/>
        </p:nvSpPr>
        <p:spPr>
          <a:xfrm>
            <a:off x="8515350" y="2505075"/>
            <a:ext cx="285750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ISO 27001 ve KVKK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Yetkilendirme ve yedekleme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Kurumsal hafıza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Patent, marka ve fikrî varlıklar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TTO izleme kayıtları</a:t>
            </a:r>
          </a:p>
        </p:txBody>
      </p:sp>
    </p:spTree>
    <p:extLst>
      <p:ext uri="{BB962C8B-B14F-4D97-AF65-F5344CB8AC3E}">
        <p14:creationId xmlns:p14="http://schemas.microsoft.com/office/powerpoint/2010/main" val="1793892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ikdörtgen 29">
            <a:extLst>
              <a:ext uri="{FF2B5EF4-FFF2-40B4-BE49-F238E27FC236}">
                <a16:creationId xmlns:a16="http://schemas.microsoft.com/office/drawing/2014/main" id="{5EA7F603-D962-415D-847F-53DECE9F6AB3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ALT KRİTER 5.4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4E4B9F23-4FB0-454E-81F7-203788C89DAE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16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82A87288-6EC8-4251-81D4-8B698ABE4AE6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2E3E134-7FFE-4047-AEE3-B6457C7B19A2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5.4 için sahada gösterilecek karar izi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A56F351A-234D-43DF-984D-E16FA3473818}"/>
              </a:ext>
            </a:extLst>
          </p:cNvPr>
          <p:cNvSpPr>
            <a:spLocks noGrp="1"/>
          </p:cNvSpPr>
          <p:nvPr/>
        </p:nvSpPr>
        <p:spPr>
          <a:xfrm>
            <a:off x="609600" y="2143125"/>
            <a:ext cx="1952625" cy="238125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1C6B2523-FF62-43E3-92D4-8D4C8536103C}"/>
              </a:ext>
            </a:extLst>
          </p:cNvPr>
          <p:cNvSpPr>
            <a:spLocks noGrp="1"/>
          </p:cNvSpPr>
          <p:nvPr/>
        </p:nvSpPr>
        <p:spPr>
          <a:xfrm>
            <a:off x="609600" y="2143125"/>
            <a:ext cx="76200" cy="238125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4685EF4-226E-4135-BC52-173D78C8A8E1}"/>
              </a:ext>
            </a:extLst>
          </p:cNvPr>
          <p:cNvSpPr>
            <a:spLocks noGrp="1"/>
          </p:cNvSpPr>
          <p:nvPr/>
        </p:nvSpPr>
        <p:spPr>
          <a:xfrm>
            <a:off x="87630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Veri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C332845B-31A2-4BF5-93C6-1C9D5ACCA266}"/>
              </a:ext>
            </a:extLst>
          </p:cNvPr>
          <p:cNvSpPr>
            <a:spLocks noGrp="1"/>
          </p:cNvSpPr>
          <p:nvPr/>
        </p:nvSpPr>
        <p:spPr>
          <a:xfrm>
            <a:off x="876300" y="2695575"/>
            <a:ext cx="1476375" cy="1676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Kaynağı ve sahibi belli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A3F6FE94-C5B9-4C68-9CC2-3949937EDA65}"/>
              </a:ext>
            </a:extLst>
          </p:cNvPr>
          <p:cNvSpPr>
            <a:spLocks noGrp="1"/>
          </p:cNvSpPr>
          <p:nvPr/>
        </p:nvSpPr>
        <p:spPr>
          <a:xfrm>
            <a:off x="2562225" y="3000375"/>
            <a:ext cx="238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536876"/>
                </a:solidFill>
              </a:defRPr>
            </a:pPr>
            <a:r>
              <a:rPr sz="1875" b="1">
                <a:solidFill>
                  <a:srgbClr val="536876"/>
                </a:solidFill>
              </a:rPr>
              <a:t>→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48A0E068-F6AD-468C-92CC-35FBE8FD0F6C}"/>
              </a:ext>
            </a:extLst>
          </p:cNvPr>
          <p:cNvSpPr>
            <a:spLocks noGrp="1"/>
          </p:cNvSpPr>
          <p:nvPr/>
        </p:nvSpPr>
        <p:spPr>
          <a:xfrm>
            <a:off x="2800350" y="2143125"/>
            <a:ext cx="1952625" cy="238125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20D064FF-FAB2-4536-9C16-EA96E438EDAB}"/>
              </a:ext>
            </a:extLst>
          </p:cNvPr>
          <p:cNvSpPr>
            <a:spLocks noGrp="1"/>
          </p:cNvSpPr>
          <p:nvPr/>
        </p:nvSpPr>
        <p:spPr>
          <a:xfrm>
            <a:off x="2800350" y="2143125"/>
            <a:ext cx="76200" cy="23812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E47CF975-D040-4B2F-9B89-52AEBD73F3ED}"/>
              </a:ext>
            </a:extLst>
          </p:cNvPr>
          <p:cNvSpPr>
            <a:spLocks noGrp="1"/>
          </p:cNvSpPr>
          <p:nvPr/>
        </p:nvSpPr>
        <p:spPr>
          <a:xfrm>
            <a:off x="306705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Analiz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D2F4A822-1C85-4B33-8AC6-7E1C691ECBA5}"/>
              </a:ext>
            </a:extLst>
          </p:cNvPr>
          <p:cNvSpPr>
            <a:spLocks noGrp="1"/>
          </p:cNvSpPr>
          <p:nvPr/>
        </p:nvSpPr>
        <p:spPr>
          <a:xfrm>
            <a:off x="3067050" y="2695575"/>
            <a:ext cx="1476375" cy="1676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Hedef, eğilim ve neden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1BF9E1AB-7485-4008-8BEB-1B8808C3E318}"/>
              </a:ext>
            </a:extLst>
          </p:cNvPr>
          <p:cNvSpPr>
            <a:spLocks noGrp="1"/>
          </p:cNvSpPr>
          <p:nvPr/>
        </p:nvSpPr>
        <p:spPr>
          <a:xfrm>
            <a:off x="4752975" y="3000375"/>
            <a:ext cx="238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536876"/>
                </a:solidFill>
              </a:defRPr>
            </a:pPr>
            <a:r>
              <a:rPr sz="1875" b="1">
                <a:solidFill>
                  <a:srgbClr val="536876"/>
                </a:solidFill>
              </a:rPr>
              <a:t>→</a:t>
            </a: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795497E1-741A-4D45-891D-51E41301599F}"/>
              </a:ext>
            </a:extLst>
          </p:cNvPr>
          <p:cNvSpPr>
            <a:spLocks noGrp="1"/>
          </p:cNvSpPr>
          <p:nvPr/>
        </p:nvSpPr>
        <p:spPr>
          <a:xfrm>
            <a:off x="4991100" y="2143125"/>
            <a:ext cx="1952625" cy="238125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DAE0039A-2CF7-41AA-81AD-9CCA26B8F288}"/>
              </a:ext>
            </a:extLst>
          </p:cNvPr>
          <p:cNvSpPr>
            <a:spLocks noGrp="1"/>
          </p:cNvSpPr>
          <p:nvPr/>
        </p:nvSpPr>
        <p:spPr>
          <a:xfrm>
            <a:off x="4991100" y="2143125"/>
            <a:ext cx="76200" cy="2381250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2699423F-C43D-4FE7-83CD-C9B67569F38D}"/>
              </a:ext>
            </a:extLst>
          </p:cNvPr>
          <p:cNvSpPr>
            <a:spLocks noGrp="1"/>
          </p:cNvSpPr>
          <p:nvPr/>
        </p:nvSpPr>
        <p:spPr>
          <a:xfrm>
            <a:off x="525780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İçgörü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9B0CA7E2-2378-4A6F-A518-A229B48840D2}"/>
              </a:ext>
            </a:extLst>
          </p:cNvPr>
          <p:cNvSpPr>
            <a:spLocks noGrp="1"/>
          </p:cNvSpPr>
          <p:nvPr/>
        </p:nvSpPr>
        <p:spPr>
          <a:xfrm>
            <a:off x="5257800" y="2695575"/>
            <a:ext cx="1476375" cy="1676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Ne anladık?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D85B2555-8DC2-4942-A7C9-D2FD69C9FC89}"/>
              </a:ext>
            </a:extLst>
          </p:cNvPr>
          <p:cNvSpPr>
            <a:spLocks noGrp="1"/>
          </p:cNvSpPr>
          <p:nvPr/>
        </p:nvSpPr>
        <p:spPr>
          <a:xfrm>
            <a:off x="6943725" y="3000375"/>
            <a:ext cx="238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536876"/>
                </a:solidFill>
              </a:defRPr>
            </a:pPr>
            <a:r>
              <a:rPr sz="1875" b="1">
                <a:solidFill>
                  <a:srgbClr val="536876"/>
                </a:solidFill>
              </a:rPr>
              <a:t>→</a:t>
            </a:r>
          </a:p>
        </p:txBody>
      </p:sp>
      <p:sp>
        <p:nvSpPr>
          <p:cNvPr id="20" name="Dikdörtgen: Köşeleri Yuvarlatılmış 19">
            <a:extLst>
              <a:ext uri="{FF2B5EF4-FFF2-40B4-BE49-F238E27FC236}">
                <a16:creationId xmlns:a16="http://schemas.microsoft.com/office/drawing/2014/main" id="{31E832FC-F7FC-42D0-B5A2-FCDB08D21575}"/>
              </a:ext>
            </a:extLst>
          </p:cNvPr>
          <p:cNvSpPr>
            <a:spLocks noGrp="1"/>
          </p:cNvSpPr>
          <p:nvPr/>
        </p:nvSpPr>
        <p:spPr>
          <a:xfrm>
            <a:off x="7181850" y="2143125"/>
            <a:ext cx="1952625" cy="238125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42E2DE18-96FD-4600-AD57-79A46CBD0AB2}"/>
              </a:ext>
            </a:extLst>
          </p:cNvPr>
          <p:cNvSpPr>
            <a:spLocks noGrp="1"/>
          </p:cNvSpPr>
          <p:nvPr/>
        </p:nvSpPr>
        <p:spPr>
          <a:xfrm>
            <a:off x="7181850" y="2143125"/>
            <a:ext cx="76200" cy="2381250"/>
          </a:xfrm>
          <a:prstGeom prst="rect">
            <a:avLst/>
          </a:prstGeom>
          <a:solidFill>
            <a:srgbClr val="C64B49"/>
          </a:solidFill>
          <a:ln w="9525">
            <a:solidFill>
              <a:srgbClr val="C64B4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45351E24-D729-444D-A0A6-12688913C5C7}"/>
              </a:ext>
            </a:extLst>
          </p:cNvPr>
          <p:cNvSpPr>
            <a:spLocks noGrp="1"/>
          </p:cNvSpPr>
          <p:nvPr/>
        </p:nvSpPr>
        <p:spPr>
          <a:xfrm>
            <a:off x="744855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C64B49"/>
                </a:solidFill>
              </a:defRPr>
            </a:pPr>
            <a:r>
              <a:rPr sz="1500" b="1">
                <a:solidFill>
                  <a:srgbClr val="C64B49"/>
                </a:solidFill>
              </a:rPr>
              <a:t>Karar</a:t>
            </a:r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3664AAC5-FD94-41D9-82E2-C8703B4B28F0}"/>
              </a:ext>
            </a:extLst>
          </p:cNvPr>
          <p:cNvSpPr>
            <a:spLocks noGrp="1"/>
          </p:cNvSpPr>
          <p:nvPr/>
        </p:nvSpPr>
        <p:spPr>
          <a:xfrm>
            <a:off x="7448550" y="2695575"/>
            <a:ext cx="1476375" cy="1676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Kim, ne zaman karar aldı?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8CF307ED-D05C-48BC-BE04-319255AEC013}"/>
              </a:ext>
            </a:extLst>
          </p:cNvPr>
          <p:cNvSpPr>
            <a:spLocks noGrp="1"/>
          </p:cNvSpPr>
          <p:nvPr/>
        </p:nvSpPr>
        <p:spPr>
          <a:xfrm>
            <a:off x="9134475" y="3000375"/>
            <a:ext cx="238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536876"/>
                </a:solidFill>
              </a:defRPr>
            </a:pPr>
            <a:r>
              <a:rPr sz="1875" b="1">
                <a:solidFill>
                  <a:srgbClr val="536876"/>
                </a:solidFill>
              </a:rPr>
              <a:t>→</a:t>
            </a:r>
          </a:p>
        </p:txBody>
      </p:sp>
      <p:sp>
        <p:nvSpPr>
          <p:cNvPr id="25" name="Dikdörtgen: Köşeleri Yuvarlatılmış 24">
            <a:extLst>
              <a:ext uri="{FF2B5EF4-FFF2-40B4-BE49-F238E27FC236}">
                <a16:creationId xmlns:a16="http://schemas.microsoft.com/office/drawing/2014/main" id="{33D90BDF-26AE-464B-8C8B-1EC681476A9E}"/>
              </a:ext>
            </a:extLst>
          </p:cNvPr>
          <p:cNvSpPr>
            <a:spLocks noGrp="1"/>
          </p:cNvSpPr>
          <p:nvPr/>
        </p:nvSpPr>
        <p:spPr>
          <a:xfrm>
            <a:off x="9372600" y="2143125"/>
            <a:ext cx="1952625" cy="238125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D40427BF-DBF8-42A7-A22F-9BF7B0BF2BCA}"/>
              </a:ext>
            </a:extLst>
          </p:cNvPr>
          <p:cNvSpPr>
            <a:spLocks noGrp="1"/>
          </p:cNvSpPr>
          <p:nvPr/>
        </p:nvSpPr>
        <p:spPr>
          <a:xfrm>
            <a:off x="9372600" y="2143125"/>
            <a:ext cx="76200" cy="2381250"/>
          </a:xfrm>
          <a:prstGeom prst="rect">
            <a:avLst/>
          </a:prstGeom>
          <a:solidFill>
            <a:srgbClr val="3B8C69"/>
          </a:solidFill>
          <a:ln w="9525">
            <a:solidFill>
              <a:srgbClr val="3B8C6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71352C8F-2053-44B2-B1B3-BFCA50F0AAB6}"/>
              </a:ext>
            </a:extLst>
          </p:cNvPr>
          <p:cNvSpPr>
            <a:spLocks noGrp="1"/>
          </p:cNvSpPr>
          <p:nvPr/>
        </p:nvSpPr>
        <p:spPr>
          <a:xfrm>
            <a:off x="963930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3B8C69"/>
                </a:solidFill>
              </a:defRPr>
            </a:pPr>
            <a:r>
              <a:rPr sz="1500" b="1">
                <a:solidFill>
                  <a:srgbClr val="3B8C69"/>
                </a:solidFill>
              </a:rPr>
              <a:t>Etki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92BDF926-E8D5-4D0E-95F7-71B6F2F0AE62}"/>
              </a:ext>
            </a:extLst>
          </p:cNvPr>
          <p:cNvSpPr>
            <a:spLocks noGrp="1"/>
          </p:cNvSpPr>
          <p:nvPr/>
        </p:nvSpPr>
        <p:spPr>
          <a:xfrm>
            <a:off x="9639300" y="2695575"/>
            <a:ext cx="1476375" cy="1676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Ne değişti?</a:t>
            </a:r>
          </a:p>
        </p:txBody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C002F6BD-85D0-4537-B3B7-1E4FD29C6327}"/>
              </a:ext>
            </a:extLst>
          </p:cNvPr>
          <p:cNvSpPr>
            <a:spLocks noGrp="1"/>
          </p:cNvSpPr>
          <p:nvPr/>
        </p:nvSpPr>
        <p:spPr>
          <a:xfrm>
            <a:off x="876300" y="5095875"/>
            <a:ext cx="10439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073B5C"/>
                </a:solidFill>
              </a:defRPr>
            </a:pPr>
            <a:r>
              <a:rPr sz="1575" b="1">
                <a:solidFill>
                  <a:srgbClr val="073B5C"/>
                </a:solidFill>
              </a:rPr>
              <a:t>Saha sorusu: “Topladığınız bir verinin somut bir yönetim kararını değiştirdiği örneği gösterebilir misiniz?”</a:t>
            </a:r>
          </a:p>
        </p:txBody>
      </p:sp>
    </p:spTree>
    <p:extLst>
      <p:ext uri="{BB962C8B-B14F-4D97-AF65-F5344CB8AC3E}">
        <p14:creationId xmlns:p14="http://schemas.microsoft.com/office/powerpoint/2010/main" val="1218791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ikdörtgen 25">
            <a:extLst>
              <a:ext uri="{FF2B5EF4-FFF2-40B4-BE49-F238E27FC236}">
                <a16:creationId xmlns:a16="http://schemas.microsoft.com/office/drawing/2014/main" id="{9D9ED711-6C8F-417C-88EB-2CFD9A227AC7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ALT KRİTER 5.5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7DD9E5A4-DCB9-48A5-B775-89945A939B6B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17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7088B18-B285-49CF-BE32-A3795DEDCF39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64559194-4160-4C54-B1FD-18ADF0911D7C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5.5: Varlık ve kaynaklar yaşam döngüsüyle yönetilir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4F860B2-9F03-40F2-824D-25DE9609EB0D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1066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36876"/>
                </a:solidFill>
              </a:defRPr>
            </a:pPr>
            <a:r>
              <a:rPr sz="1350" b="0">
                <a:solidFill>
                  <a:srgbClr val="536876"/>
                </a:solidFill>
              </a:rPr>
              <a:t>Bugünün performansı ile geleceğin dönüşüm kapasitesi birlikte güvence altına alınır.</a:t>
            </a: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CCAF77B1-C210-414A-8958-096E5562D73B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99392B2-FC3D-4B0D-BE6D-BD34D28E8226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76200" cy="1476375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D3F07D14-70B3-41FD-A142-716F343EEB0A}"/>
              </a:ext>
            </a:extLst>
          </p:cNvPr>
          <p:cNvSpPr>
            <a:spLocks noGrp="1"/>
          </p:cNvSpPr>
          <p:nvPr/>
        </p:nvSpPr>
        <p:spPr>
          <a:xfrm>
            <a:off x="87630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Finansal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9CF8EB38-F506-4F28-B631-D0F97FC76CBB}"/>
              </a:ext>
            </a:extLst>
          </p:cNvPr>
          <p:cNvSpPr>
            <a:spLocks noGrp="1"/>
          </p:cNvSpPr>
          <p:nvPr/>
        </p:nvSpPr>
        <p:spPr>
          <a:xfrm>
            <a:off x="87630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Performans esaslı bütçe, tahsis, gerçekleşme ve hesap verebilirlik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C1913BA4-4458-4740-B78B-7257A6A0FB3F}"/>
              </a:ext>
            </a:extLst>
          </p:cNvPr>
          <p:cNvSpPr>
            <a:spLocks noGrp="1"/>
          </p:cNvSpPr>
          <p:nvPr/>
        </p:nvSpPr>
        <p:spPr>
          <a:xfrm>
            <a:off x="428625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E7F60FDB-6541-4BF5-ADF4-B7BCD9C3C1E4}"/>
              </a:ext>
            </a:extLst>
          </p:cNvPr>
          <p:cNvSpPr>
            <a:spLocks noGrp="1"/>
          </p:cNvSpPr>
          <p:nvPr/>
        </p:nvSpPr>
        <p:spPr>
          <a:xfrm>
            <a:off x="4286250" y="1952625"/>
            <a:ext cx="76200" cy="1476375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C6FE4911-1E5E-45FD-A30D-EA3E469E4B7F}"/>
              </a:ext>
            </a:extLst>
          </p:cNvPr>
          <p:cNvSpPr>
            <a:spLocks noGrp="1"/>
          </p:cNvSpPr>
          <p:nvPr/>
        </p:nvSpPr>
        <p:spPr>
          <a:xfrm>
            <a:off x="455295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Fiziki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15569E19-93E5-4515-A642-0DC651A472E5}"/>
              </a:ext>
            </a:extLst>
          </p:cNvPr>
          <p:cNvSpPr>
            <a:spLocks noGrp="1"/>
          </p:cNvSpPr>
          <p:nvPr/>
        </p:nvSpPr>
        <p:spPr>
          <a:xfrm>
            <a:off x="455295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Envanter, kritik varlık, bakım, onarım, yenileme ve kalibrasyon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B7B9EE5F-A857-44B5-A43E-3BCA7199B8E7}"/>
              </a:ext>
            </a:extLst>
          </p:cNvPr>
          <p:cNvSpPr>
            <a:spLocks noGrp="1"/>
          </p:cNvSpPr>
          <p:nvPr/>
        </p:nvSpPr>
        <p:spPr>
          <a:xfrm>
            <a:off x="796290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4CA5C352-4D73-4F0A-A485-51F805176E5F}"/>
              </a:ext>
            </a:extLst>
          </p:cNvPr>
          <p:cNvSpPr>
            <a:spLocks noGrp="1"/>
          </p:cNvSpPr>
          <p:nvPr/>
        </p:nvSpPr>
        <p:spPr>
          <a:xfrm>
            <a:off x="7962900" y="1952625"/>
            <a:ext cx="76200" cy="1476375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C2FCBAA2-561E-4594-93DF-E5A47BE88562}"/>
              </a:ext>
            </a:extLst>
          </p:cNvPr>
          <p:cNvSpPr>
            <a:spLocks noGrp="1"/>
          </p:cNvSpPr>
          <p:nvPr/>
        </p:nvSpPr>
        <p:spPr>
          <a:xfrm>
            <a:off x="822960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İnsan ve yetkinlik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9A3C880C-4E14-4764-839E-839F18DD62E4}"/>
              </a:ext>
            </a:extLst>
          </p:cNvPr>
          <p:cNvSpPr>
            <a:spLocks noGrp="1"/>
          </p:cNvSpPr>
          <p:nvPr/>
        </p:nvSpPr>
        <p:spPr>
          <a:xfrm>
            <a:off x="822960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Kritik görev, yetkinlik, gelişim, yedekleme ve bilgi aktarımı</a:t>
            </a:r>
          </a:p>
        </p:txBody>
      </p:sp>
      <p:sp>
        <p:nvSpPr>
          <p:cNvPr id="18" name="Dikdörtgen: Köşeleri Yuvarlatılmış 17">
            <a:extLst>
              <a:ext uri="{FF2B5EF4-FFF2-40B4-BE49-F238E27FC236}">
                <a16:creationId xmlns:a16="http://schemas.microsoft.com/office/drawing/2014/main" id="{CB05827B-AB0A-45C0-8870-02DB4F755193}"/>
              </a:ext>
            </a:extLst>
          </p:cNvPr>
          <p:cNvSpPr>
            <a:spLocks noGrp="1"/>
          </p:cNvSpPr>
          <p:nvPr/>
        </p:nvSpPr>
        <p:spPr>
          <a:xfrm>
            <a:off x="609600" y="376237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1504007C-8A5E-43E4-A680-D0DDDA3B061C}"/>
              </a:ext>
            </a:extLst>
          </p:cNvPr>
          <p:cNvSpPr>
            <a:spLocks noGrp="1"/>
          </p:cNvSpPr>
          <p:nvPr/>
        </p:nvSpPr>
        <p:spPr>
          <a:xfrm>
            <a:off x="609600" y="3762375"/>
            <a:ext cx="76200" cy="1476375"/>
          </a:xfrm>
          <a:prstGeom prst="rect">
            <a:avLst/>
          </a:prstGeom>
          <a:solidFill>
            <a:srgbClr val="3B8C69"/>
          </a:solidFill>
          <a:ln w="9525">
            <a:solidFill>
              <a:srgbClr val="3B8C6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52B8989C-46BE-43F0-BED6-4FF388ACB897}"/>
              </a:ext>
            </a:extLst>
          </p:cNvPr>
          <p:cNvSpPr>
            <a:spLocks noGrp="1"/>
          </p:cNvSpPr>
          <p:nvPr/>
        </p:nvSpPr>
        <p:spPr>
          <a:xfrm>
            <a:off x="876300" y="393382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3B8C69"/>
                </a:solidFill>
              </a:defRPr>
            </a:pPr>
            <a:r>
              <a:rPr sz="1500" b="1">
                <a:solidFill>
                  <a:srgbClr val="3B8C69"/>
                </a:solidFill>
              </a:rPr>
              <a:t>Maddi olmayan</a:t>
            </a:r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7A7F2489-4CD4-4D60-9CA4-A3D1A9BDA095}"/>
              </a:ext>
            </a:extLst>
          </p:cNvPr>
          <p:cNvSpPr>
            <a:spLocks noGrp="1"/>
          </p:cNvSpPr>
          <p:nvPr/>
        </p:nvSpPr>
        <p:spPr>
          <a:xfrm>
            <a:off x="876300" y="431482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Veri, yazılım, patent, marka, itibar ve kurumsal hafıza</a:t>
            </a:r>
          </a:p>
        </p:txBody>
      </p:sp>
      <p:sp>
        <p:nvSpPr>
          <p:cNvPr id="22" name="Dikdörtgen: Köşeleri Yuvarlatılmış 21">
            <a:extLst>
              <a:ext uri="{FF2B5EF4-FFF2-40B4-BE49-F238E27FC236}">
                <a16:creationId xmlns:a16="http://schemas.microsoft.com/office/drawing/2014/main" id="{20E37615-6433-41D2-A1B6-E240A0612044}"/>
              </a:ext>
            </a:extLst>
          </p:cNvPr>
          <p:cNvSpPr>
            <a:spLocks noGrp="1"/>
          </p:cNvSpPr>
          <p:nvPr/>
        </p:nvSpPr>
        <p:spPr>
          <a:xfrm>
            <a:off x="4286250" y="376237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B8E28DFD-5E97-454D-9B0C-BDF41439DFC4}"/>
              </a:ext>
            </a:extLst>
          </p:cNvPr>
          <p:cNvSpPr>
            <a:spLocks noGrp="1"/>
          </p:cNvSpPr>
          <p:nvPr/>
        </p:nvSpPr>
        <p:spPr>
          <a:xfrm>
            <a:off x="4286250" y="3762375"/>
            <a:ext cx="76200" cy="1476375"/>
          </a:xfrm>
          <a:prstGeom prst="rect">
            <a:avLst/>
          </a:prstGeom>
          <a:solidFill>
            <a:srgbClr val="C64B49"/>
          </a:solidFill>
          <a:ln w="9525">
            <a:solidFill>
              <a:srgbClr val="C64B4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84028408-E528-47DA-AF17-06D55C061163}"/>
              </a:ext>
            </a:extLst>
          </p:cNvPr>
          <p:cNvSpPr>
            <a:spLocks noGrp="1"/>
          </p:cNvSpPr>
          <p:nvPr/>
        </p:nvSpPr>
        <p:spPr>
          <a:xfrm>
            <a:off x="4552950" y="393382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C64B49"/>
                </a:solidFill>
              </a:defRPr>
            </a:pPr>
            <a:r>
              <a:rPr sz="1500" b="1">
                <a:solidFill>
                  <a:srgbClr val="C64B49"/>
                </a:solidFill>
              </a:rPr>
              <a:t>Doğal ve çevresel</a:t>
            </a:r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19DD8B9F-B5D2-4728-A372-FFA14DC6FB81}"/>
              </a:ext>
            </a:extLst>
          </p:cNvPr>
          <p:cNvSpPr>
            <a:spLocks noGrp="1"/>
          </p:cNvSpPr>
          <p:nvPr/>
        </p:nvSpPr>
        <p:spPr>
          <a:xfrm>
            <a:off x="4552950" y="431482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Enerji, atık, döngüsel ekonomi ve olumsuz etkilerin azaltılması</a:t>
            </a:r>
          </a:p>
        </p:txBody>
      </p:sp>
    </p:spTree>
    <p:extLst>
      <p:ext uri="{BB962C8B-B14F-4D97-AF65-F5344CB8AC3E}">
        <p14:creationId xmlns:p14="http://schemas.microsoft.com/office/powerpoint/2010/main" val="385649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79FC1CB6-BEF4-4AA5-9895-F2C42A66C726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ALT KRİTER 5.5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282CCADB-6A30-4E8A-8F1D-88E322890A46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18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6874CEC-0EFE-4349-B4F3-A22F6AA6031D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99B42C2-0907-46B0-A921-AE1E845B276D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5.5 için KAEÜ kanıt seti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B31C162F-7C2A-49A2-8EBD-8F73C5F5AA46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34290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E0D0EF60-78D3-454F-A745-03D4C91F6851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76200" cy="333375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A6705A00-052C-435F-A522-E01F5117EB67}"/>
              </a:ext>
            </a:extLst>
          </p:cNvPr>
          <p:cNvSpPr>
            <a:spLocks noGrp="1"/>
          </p:cNvSpPr>
          <p:nvPr/>
        </p:nvSpPr>
        <p:spPr>
          <a:xfrm>
            <a:off x="876300" y="2124075"/>
            <a:ext cx="2971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Planlama ve mali yönetim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15893069-B013-40E3-B42B-83E06B9B34D6}"/>
              </a:ext>
            </a:extLst>
          </p:cNvPr>
          <p:cNvSpPr>
            <a:spLocks noGrp="1"/>
          </p:cNvSpPr>
          <p:nvPr/>
        </p:nvSpPr>
        <p:spPr>
          <a:xfrm>
            <a:off x="876300" y="2505075"/>
            <a:ext cx="295275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2026 Performans Programı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Bütçe ve Kesin Hesap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İdare Faaliyet Raporu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Kurumsal Mali Durum ve Beklentiler Raporu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Sayıştay raporları</a:t>
            </a: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13833F60-6B05-48B3-BDA6-F187E6D9021C}"/>
              </a:ext>
            </a:extLst>
          </p:cNvPr>
          <p:cNvSpPr>
            <a:spLocks noGrp="1"/>
          </p:cNvSpPr>
          <p:nvPr/>
        </p:nvSpPr>
        <p:spPr>
          <a:xfrm>
            <a:off x="4381500" y="1952625"/>
            <a:ext cx="34290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64902B14-D31A-4F6B-9B17-819012CF3E43}"/>
              </a:ext>
            </a:extLst>
          </p:cNvPr>
          <p:cNvSpPr>
            <a:spLocks noGrp="1"/>
          </p:cNvSpPr>
          <p:nvPr/>
        </p:nvSpPr>
        <p:spPr>
          <a:xfrm>
            <a:off x="4381500" y="1952625"/>
            <a:ext cx="76200" cy="33337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56228269-5B59-4097-A33C-B7CC1607CEDD}"/>
              </a:ext>
            </a:extLst>
          </p:cNvPr>
          <p:cNvSpPr>
            <a:spLocks noGrp="1"/>
          </p:cNvSpPr>
          <p:nvPr/>
        </p:nvSpPr>
        <p:spPr>
          <a:xfrm>
            <a:off x="4648200" y="2124075"/>
            <a:ext cx="2971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Varlıkların yönetimi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69F1A1C3-0504-47F5-A6D9-BFF6EE2052E2}"/>
              </a:ext>
            </a:extLst>
          </p:cNvPr>
          <p:cNvSpPr>
            <a:spLocks noGrp="1"/>
          </p:cNvSpPr>
          <p:nvPr/>
        </p:nvSpPr>
        <p:spPr>
          <a:xfrm>
            <a:off x="4648200" y="2505075"/>
            <a:ext cx="295275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Varlıkların Yönetimi Prosedürü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TKYS ve envanter kayıtları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Bakım–onarım–kalibrasyon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Bilgi güvenliği sertifikası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Patent ve marka listeleri</a:t>
            </a: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2DADF717-8A8B-41A1-A1C9-51F6773F6BF1}"/>
              </a:ext>
            </a:extLst>
          </p:cNvPr>
          <p:cNvSpPr>
            <a:spLocks noGrp="1"/>
          </p:cNvSpPr>
          <p:nvPr/>
        </p:nvSpPr>
        <p:spPr>
          <a:xfrm>
            <a:off x="8153400" y="1952625"/>
            <a:ext cx="34290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1E289A15-A4AB-4044-985C-C6DE2BE449B6}"/>
              </a:ext>
            </a:extLst>
          </p:cNvPr>
          <p:cNvSpPr>
            <a:spLocks noGrp="1"/>
          </p:cNvSpPr>
          <p:nvPr/>
        </p:nvSpPr>
        <p:spPr>
          <a:xfrm>
            <a:off x="8153400" y="1952625"/>
            <a:ext cx="76200" cy="3333750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87CC770C-9813-4368-8620-37D7963210F6}"/>
              </a:ext>
            </a:extLst>
          </p:cNvPr>
          <p:cNvSpPr>
            <a:spLocks noGrp="1"/>
          </p:cNvSpPr>
          <p:nvPr/>
        </p:nvSpPr>
        <p:spPr>
          <a:xfrm>
            <a:off x="8420100" y="2124075"/>
            <a:ext cx="2971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Sürdürülebilirlik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D09195B5-248B-4175-8366-05985DEB3A1A}"/>
              </a:ext>
            </a:extLst>
          </p:cNvPr>
          <p:cNvSpPr>
            <a:spLocks noGrp="1"/>
          </p:cNvSpPr>
          <p:nvPr/>
        </p:nvSpPr>
        <p:spPr>
          <a:xfrm>
            <a:off x="8420100" y="2505075"/>
            <a:ext cx="295275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Döngüsel Ekonomi Politikası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Sıfır Atık Yönergesi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Merkez Hurda Ambarı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Enerji Kullanım Raporu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Sürdürülebilirlik Raporu</a:t>
            </a:r>
          </a:p>
        </p:txBody>
      </p:sp>
    </p:spTree>
    <p:extLst>
      <p:ext uri="{BB962C8B-B14F-4D97-AF65-F5344CB8AC3E}">
        <p14:creationId xmlns:p14="http://schemas.microsoft.com/office/powerpoint/2010/main" val="1104835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405F0978-0B47-4EC4-BB7E-0D90C13A658D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GELİŞİM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2DECF4C8-6226-43E3-BEC6-BCD11B207F90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19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03358EB-3D81-40FD-BD63-68028173F530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B2E85D1-10D9-46DF-8F8C-09CAF8B00576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2023–2026 döneminde Kriter 5 nasıl güçlendi?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A35E2A9E-2E8C-46F7-A268-35CE47642A83}"/>
              </a:ext>
            </a:extLst>
          </p:cNvPr>
          <p:cNvSpPr>
            <a:spLocks noGrp="1"/>
          </p:cNvSpPr>
          <p:nvPr/>
        </p:nvSpPr>
        <p:spPr>
          <a:xfrm>
            <a:off x="762000" y="1857375"/>
            <a:ext cx="10668000" cy="590550"/>
          </a:xfrm>
          <a:prstGeom prst="roundRect">
            <a:avLst>
              <a:gd name="adj" fmla="val 12903"/>
            </a:avLst>
          </a:prstGeom>
          <a:solidFill>
            <a:srgbClr val="E8F4FA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132B12DC-DDA4-42E3-B348-7C0478A64ED5}"/>
              </a:ext>
            </a:extLst>
          </p:cNvPr>
          <p:cNvSpPr>
            <a:spLocks noGrp="1"/>
          </p:cNvSpPr>
          <p:nvPr/>
        </p:nvSpPr>
        <p:spPr>
          <a:xfrm>
            <a:off x="933450" y="1971675"/>
            <a:ext cx="7810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5.1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F65732D1-5DE7-429E-9322-FD7020FBFAF3}"/>
              </a:ext>
            </a:extLst>
          </p:cNvPr>
          <p:cNvSpPr>
            <a:spLocks noGrp="1"/>
          </p:cNvSpPr>
          <p:nvPr/>
        </p:nvSpPr>
        <p:spPr>
          <a:xfrm>
            <a:off x="1809750" y="1952625"/>
            <a:ext cx="93821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73042"/>
                </a:solidFill>
              </a:defRPr>
            </a:pPr>
            <a:r>
              <a:rPr sz="1275" b="0">
                <a:solidFill>
                  <a:srgbClr val="173042"/>
                </a:solidFill>
              </a:rPr>
              <a:t>Gösterge seti 61’den 83’e çıkarıldı; performans–risk–iyileştirme bağı güçlendirildi.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A7C1621B-8E90-47B9-8AFE-5A41E09BE854}"/>
              </a:ext>
            </a:extLst>
          </p:cNvPr>
          <p:cNvSpPr>
            <a:spLocks noGrp="1"/>
          </p:cNvSpPr>
          <p:nvPr/>
        </p:nvSpPr>
        <p:spPr>
          <a:xfrm>
            <a:off x="762000" y="2600325"/>
            <a:ext cx="10668000" cy="590550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6863A3A0-9205-40DC-AB42-2BD01DA45377}"/>
              </a:ext>
            </a:extLst>
          </p:cNvPr>
          <p:cNvSpPr>
            <a:spLocks noGrp="1"/>
          </p:cNvSpPr>
          <p:nvPr/>
        </p:nvSpPr>
        <p:spPr>
          <a:xfrm>
            <a:off x="933450" y="2714625"/>
            <a:ext cx="7810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5.2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C961F009-203D-406E-A11C-578DA54499D6}"/>
              </a:ext>
            </a:extLst>
          </p:cNvPr>
          <p:cNvSpPr>
            <a:spLocks noGrp="1"/>
          </p:cNvSpPr>
          <p:nvPr/>
        </p:nvSpPr>
        <p:spPr>
          <a:xfrm>
            <a:off x="1809750" y="2695575"/>
            <a:ext cx="93821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73042"/>
                </a:solidFill>
              </a:defRPr>
            </a:pPr>
            <a:r>
              <a:rPr sz="1275" b="0">
                <a:solidFill>
                  <a:srgbClr val="173042"/>
                </a:solidFill>
              </a:rPr>
              <a:t>3.0 Dönüşümü Yönetmek üst süreci ve yenilenen süreç mimarisi kuruldu.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8D464556-4FF9-4E5D-ADB2-7BD993C54FE0}"/>
              </a:ext>
            </a:extLst>
          </p:cNvPr>
          <p:cNvSpPr>
            <a:spLocks noGrp="1"/>
          </p:cNvSpPr>
          <p:nvPr/>
        </p:nvSpPr>
        <p:spPr>
          <a:xfrm>
            <a:off x="762000" y="3343275"/>
            <a:ext cx="10668000" cy="590550"/>
          </a:xfrm>
          <a:prstGeom prst="roundRect">
            <a:avLst>
              <a:gd name="adj" fmla="val 12903"/>
            </a:avLst>
          </a:prstGeom>
          <a:solidFill>
            <a:srgbClr val="E8F4FA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D88CF2C9-4400-4710-B781-5262D68C3EAA}"/>
              </a:ext>
            </a:extLst>
          </p:cNvPr>
          <p:cNvSpPr>
            <a:spLocks noGrp="1"/>
          </p:cNvSpPr>
          <p:nvPr/>
        </p:nvSpPr>
        <p:spPr>
          <a:xfrm>
            <a:off x="933450" y="3457575"/>
            <a:ext cx="7810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5.3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65BE3690-587C-480C-A1E0-8A145A30CDE6}"/>
              </a:ext>
            </a:extLst>
          </p:cNvPr>
          <p:cNvSpPr>
            <a:spLocks noGrp="1"/>
          </p:cNvSpPr>
          <p:nvPr/>
        </p:nvSpPr>
        <p:spPr>
          <a:xfrm>
            <a:off x="1809750" y="3438525"/>
            <a:ext cx="93821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73042"/>
                </a:solidFill>
              </a:defRPr>
            </a:pPr>
            <a:r>
              <a:rPr sz="1275" b="0">
                <a:solidFill>
                  <a:srgbClr val="173042"/>
                </a:solidFill>
              </a:rPr>
              <a:t>İnovasyon politikası, öneri kanalları ve yapay zekâ yapılanması geliştirildi.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B63A253D-0A52-4BB6-A04B-08EF4A118082}"/>
              </a:ext>
            </a:extLst>
          </p:cNvPr>
          <p:cNvSpPr>
            <a:spLocks noGrp="1"/>
          </p:cNvSpPr>
          <p:nvPr/>
        </p:nvSpPr>
        <p:spPr>
          <a:xfrm>
            <a:off x="762000" y="4086225"/>
            <a:ext cx="10668000" cy="590550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1184FE54-DEEC-4A27-9A66-D4A46125DB27}"/>
              </a:ext>
            </a:extLst>
          </p:cNvPr>
          <p:cNvSpPr>
            <a:spLocks noGrp="1"/>
          </p:cNvSpPr>
          <p:nvPr/>
        </p:nvSpPr>
        <p:spPr>
          <a:xfrm>
            <a:off x="933450" y="4200525"/>
            <a:ext cx="7810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3B8C69"/>
                </a:solidFill>
              </a:defRPr>
            </a:pPr>
            <a:r>
              <a:rPr sz="1500" b="1">
                <a:solidFill>
                  <a:srgbClr val="3B8C69"/>
                </a:solidFill>
              </a:rPr>
              <a:t>5.4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DEDB4AD1-EDD7-4AF9-B974-A24B59DC1E3D}"/>
              </a:ext>
            </a:extLst>
          </p:cNvPr>
          <p:cNvSpPr>
            <a:spLocks noGrp="1"/>
          </p:cNvSpPr>
          <p:nvPr/>
        </p:nvSpPr>
        <p:spPr>
          <a:xfrm>
            <a:off x="1809750" y="4181475"/>
            <a:ext cx="93821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73042"/>
                </a:solidFill>
              </a:defRPr>
            </a:pPr>
            <a:r>
              <a:rPr sz="1275" b="0">
                <a:solidFill>
                  <a:srgbClr val="173042"/>
                </a:solidFill>
              </a:rPr>
              <a:t>ISO 27001, MYS/AYS analitiği ve entegre veri sistemleri yaygınlaştırıldı.</a:t>
            </a: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ECC5500B-A4DF-46A1-B174-BBEE0E6392B6}"/>
              </a:ext>
            </a:extLst>
          </p:cNvPr>
          <p:cNvSpPr>
            <a:spLocks noGrp="1"/>
          </p:cNvSpPr>
          <p:nvPr/>
        </p:nvSpPr>
        <p:spPr>
          <a:xfrm>
            <a:off x="762000" y="4829175"/>
            <a:ext cx="10668000" cy="590550"/>
          </a:xfrm>
          <a:prstGeom prst="roundRect">
            <a:avLst>
              <a:gd name="adj" fmla="val 12903"/>
            </a:avLst>
          </a:prstGeom>
          <a:solidFill>
            <a:srgbClr val="E8F4FA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9D3F9224-0DAB-41CB-8FE2-51671C82F88A}"/>
              </a:ext>
            </a:extLst>
          </p:cNvPr>
          <p:cNvSpPr>
            <a:spLocks noGrp="1"/>
          </p:cNvSpPr>
          <p:nvPr/>
        </p:nvSpPr>
        <p:spPr>
          <a:xfrm>
            <a:off x="933450" y="4943475"/>
            <a:ext cx="7810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C64B49"/>
                </a:solidFill>
              </a:defRPr>
            </a:pPr>
            <a:r>
              <a:rPr sz="1500" b="1">
                <a:solidFill>
                  <a:srgbClr val="C64B49"/>
                </a:solidFill>
              </a:rPr>
              <a:t>5.5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932531C0-5A95-4B45-B428-CB1F55FF4E08}"/>
              </a:ext>
            </a:extLst>
          </p:cNvPr>
          <p:cNvSpPr>
            <a:spLocks noGrp="1"/>
          </p:cNvSpPr>
          <p:nvPr/>
        </p:nvSpPr>
        <p:spPr>
          <a:xfrm>
            <a:off x="1809750" y="4924425"/>
            <a:ext cx="93821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73042"/>
                </a:solidFill>
              </a:defRPr>
            </a:pPr>
            <a:r>
              <a:rPr sz="1275" b="0">
                <a:solidFill>
                  <a:srgbClr val="173042"/>
                </a:solidFill>
              </a:rPr>
              <a:t>Döngüsel ekonomi, hurda yönetimi, enerji ve sürdürülebilirlik izleme güçlendirildi.</a:t>
            </a:r>
          </a:p>
        </p:txBody>
      </p:sp>
    </p:spTree>
    <p:extLst>
      <p:ext uri="{BB962C8B-B14F-4D97-AF65-F5344CB8AC3E}">
        <p14:creationId xmlns:p14="http://schemas.microsoft.com/office/powerpoint/2010/main" val="1540023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kdörtgen 17">
            <a:extLst>
              <a:ext uri="{FF2B5EF4-FFF2-40B4-BE49-F238E27FC236}">
                <a16:creationId xmlns:a16="http://schemas.microsoft.com/office/drawing/2014/main" id="{9AA6D946-1B10-4227-8D7A-8C74A87A3DFD}"/>
              </a:ext>
            </a:extLst>
          </p:cNvPr>
          <p:cNvSpPr>
            <a:spLocks noGrp="1"/>
          </p:cNvSpPr>
          <p:nvPr/>
        </p:nvSpPr>
        <p:spPr>
          <a:xfrm>
            <a:off x="639097" y="659376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2400" b="1">
                <a:solidFill>
                  <a:srgbClr val="0A6B92"/>
                </a:solidFill>
                <a:latin typeface="Amasis MT Pro" panose="02040504050005020304" pitchFamily="18" charset="-94"/>
              </a:rPr>
              <a:t>AMAÇ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14B3B5E1-D13A-4D1D-A384-D7510B977178}"/>
              </a:ext>
            </a:extLst>
          </p:cNvPr>
          <p:cNvSpPr>
            <a:spLocks noGrp="1"/>
          </p:cNvSpPr>
          <p:nvPr/>
        </p:nvSpPr>
        <p:spPr>
          <a:xfrm>
            <a:off x="11421397" y="6420772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2400" b="1" dirty="0">
                <a:solidFill>
                  <a:srgbClr val="536876"/>
                </a:solidFill>
                <a:latin typeface="Amasis MT Pro" panose="02040504050005020304" pitchFamily="18" charset="-94"/>
              </a:rPr>
              <a:t>02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7002AC98-60E2-4C37-8B18-405E09A1DCF2}"/>
              </a:ext>
            </a:extLst>
          </p:cNvPr>
          <p:cNvSpPr>
            <a:spLocks noGrp="1"/>
          </p:cNvSpPr>
          <p:nvPr/>
        </p:nvSpPr>
        <p:spPr>
          <a:xfrm>
            <a:off x="366867" y="1097526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400" b="1">
                <a:solidFill>
                  <a:srgbClr val="173042"/>
                </a:solidFill>
                <a:latin typeface="Amasis MT Pro" panose="02040504050005020304" pitchFamily="18" charset="-94"/>
              </a:rPr>
              <a:t>Bu eğitimin sonunda neyi başaracağız?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3F22F3D8-D672-4B62-B6DB-40DD1AA85851}"/>
              </a:ext>
            </a:extLst>
          </p:cNvPr>
          <p:cNvSpPr>
            <a:spLocks noGrp="1"/>
          </p:cNvSpPr>
          <p:nvPr/>
        </p:nvSpPr>
        <p:spPr>
          <a:xfrm>
            <a:off x="639097" y="1630926"/>
            <a:ext cx="1066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36876"/>
                </a:solidFill>
              </a:defRPr>
            </a:pPr>
            <a:r>
              <a:rPr sz="2400" b="0">
                <a:solidFill>
                  <a:srgbClr val="536876"/>
                </a:solidFill>
                <a:latin typeface="Amasis MT Pro" panose="02040504050005020304" pitchFamily="18" charset="-94"/>
              </a:rPr>
              <a:t>Kriter 5’i ezberlemek değil, çalışan yönetim sistemini kanıtlarıyla anlatmak.</a:t>
            </a: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31E5215C-F568-4713-BC00-AE9353D71587}"/>
              </a:ext>
            </a:extLst>
          </p:cNvPr>
          <p:cNvSpPr>
            <a:spLocks noGrp="1"/>
          </p:cNvSpPr>
          <p:nvPr/>
        </p:nvSpPr>
        <p:spPr>
          <a:xfrm>
            <a:off x="639097" y="2326251"/>
            <a:ext cx="34290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 sz="2400">
              <a:latin typeface="Amasis MT Pro" panose="02040504050005020304" pitchFamily="18" charset="-94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A6456442-0047-4C77-AA26-121AE580BC52}"/>
              </a:ext>
            </a:extLst>
          </p:cNvPr>
          <p:cNvSpPr>
            <a:spLocks noGrp="1"/>
          </p:cNvSpPr>
          <p:nvPr/>
        </p:nvSpPr>
        <p:spPr>
          <a:xfrm>
            <a:off x="639097" y="2326251"/>
            <a:ext cx="76200" cy="333375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 sz="2400">
              <a:latin typeface="Amasis MT Pro" panose="02040504050005020304" pitchFamily="18" charset="-94"/>
            </a:endParaRP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FC475166-A91E-4627-AB5B-AFE654488EF7}"/>
              </a:ext>
            </a:extLst>
          </p:cNvPr>
          <p:cNvSpPr>
            <a:spLocks noGrp="1"/>
          </p:cNvSpPr>
          <p:nvPr/>
        </p:nvSpPr>
        <p:spPr>
          <a:xfrm>
            <a:off x="905797" y="2497701"/>
            <a:ext cx="2971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2400" b="1">
                <a:solidFill>
                  <a:srgbClr val="0A6B92"/>
                </a:solidFill>
                <a:latin typeface="Amasis MT Pro" panose="02040504050005020304" pitchFamily="18" charset="-94"/>
              </a:rPr>
              <a:t>Anlayacağız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5C4A3B6D-88ED-4D24-B420-28F149E86EE9}"/>
              </a:ext>
            </a:extLst>
          </p:cNvPr>
          <p:cNvSpPr>
            <a:spLocks noGrp="1"/>
          </p:cNvSpPr>
          <p:nvPr/>
        </p:nvSpPr>
        <p:spPr>
          <a:xfrm>
            <a:off x="905797" y="2878701"/>
            <a:ext cx="295275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2400" b="0">
                <a:solidFill>
                  <a:srgbClr val="173042"/>
                </a:solidFill>
                <a:latin typeface="Amasis MT Pro" panose="02040504050005020304" pitchFamily="18" charset="-94"/>
              </a:rPr>
              <a:t>Kriter 5’in stratejiyi süreç, proje, veri, teknoloji ve kaynaklarla nasıl uygulamaya dönüştürdüğünü.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35F679FA-FDC3-4DF3-9102-74BEC43121CA}"/>
              </a:ext>
            </a:extLst>
          </p:cNvPr>
          <p:cNvSpPr>
            <a:spLocks noGrp="1"/>
          </p:cNvSpPr>
          <p:nvPr/>
        </p:nvSpPr>
        <p:spPr>
          <a:xfrm>
            <a:off x="4410997" y="2326251"/>
            <a:ext cx="34290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 sz="2400">
              <a:latin typeface="Amasis MT Pro" panose="02040504050005020304" pitchFamily="18" charset="-94"/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7D50499E-2303-4EEC-A503-FB9FBB9CF105}"/>
              </a:ext>
            </a:extLst>
          </p:cNvPr>
          <p:cNvSpPr>
            <a:spLocks noGrp="1"/>
          </p:cNvSpPr>
          <p:nvPr/>
        </p:nvSpPr>
        <p:spPr>
          <a:xfrm>
            <a:off x="4410997" y="2326251"/>
            <a:ext cx="76200" cy="33337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 sz="2400">
              <a:latin typeface="Amasis MT Pro" panose="02040504050005020304" pitchFamily="18" charset="-94"/>
            </a:endParaRP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86D8C75F-1DF2-4E5E-B03B-126DDD51C4F3}"/>
              </a:ext>
            </a:extLst>
          </p:cNvPr>
          <p:cNvSpPr>
            <a:spLocks noGrp="1"/>
          </p:cNvSpPr>
          <p:nvPr/>
        </p:nvSpPr>
        <p:spPr>
          <a:xfrm>
            <a:off x="4677697" y="2497701"/>
            <a:ext cx="2971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2400" b="1">
                <a:solidFill>
                  <a:srgbClr val="00A6A6"/>
                </a:solidFill>
                <a:latin typeface="Amasis MT Pro" panose="02040504050005020304" pitchFamily="18" charset="-94"/>
              </a:rPr>
              <a:t>Hazırlayacağız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D5889BE2-BC79-4E94-B5B8-97062F8A481F}"/>
              </a:ext>
            </a:extLst>
          </p:cNvPr>
          <p:cNvSpPr>
            <a:spLocks noGrp="1"/>
          </p:cNvSpPr>
          <p:nvPr/>
        </p:nvSpPr>
        <p:spPr>
          <a:xfrm>
            <a:off x="4677697" y="2878701"/>
            <a:ext cx="295275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2400" b="0">
                <a:solidFill>
                  <a:srgbClr val="173042"/>
                </a:solidFill>
                <a:latin typeface="Amasis MT Pro" panose="02040504050005020304" pitchFamily="18" charset="-94"/>
              </a:rPr>
              <a:t>Her birim için süreç–gösterge–risk–iyileştirme–sonuç zincirini ve hızlı erişilebilir kanıtları.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5DB82591-575C-404B-9E63-C568AD5CD69F}"/>
              </a:ext>
            </a:extLst>
          </p:cNvPr>
          <p:cNvSpPr>
            <a:spLocks noGrp="1"/>
          </p:cNvSpPr>
          <p:nvPr/>
        </p:nvSpPr>
        <p:spPr>
          <a:xfrm>
            <a:off x="8182897" y="2326251"/>
            <a:ext cx="34290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 sz="2400">
              <a:latin typeface="Amasis MT Pro" panose="02040504050005020304" pitchFamily="18" charset="-94"/>
            </a:endParaRP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E3127B01-BEE3-4E89-8A6C-71534E694A8C}"/>
              </a:ext>
            </a:extLst>
          </p:cNvPr>
          <p:cNvSpPr>
            <a:spLocks noGrp="1"/>
          </p:cNvSpPr>
          <p:nvPr/>
        </p:nvSpPr>
        <p:spPr>
          <a:xfrm>
            <a:off x="8182897" y="2326251"/>
            <a:ext cx="76200" cy="3333750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 sz="2400">
              <a:latin typeface="Amasis MT Pro" panose="02040504050005020304" pitchFamily="18" charset="-94"/>
            </a:endParaRP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BDC3B891-E69F-4381-A081-6F2BC53EB40F}"/>
              </a:ext>
            </a:extLst>
          </p:cNvPr>
          <p:cNvSpPr>
            <a:spLocks noGrp="1"/>
          </p:cNvSpPr>
          <p:nvPr/>
        </p:nvSpPr>
        <p:spPr>
          <a:xfrm>
            <a:off x="8449597" y="2497701"/>
            <a:ext cx="2971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2400" b="1">
                <a:solidFill>
                  <a:srgbClr val="D6A84B"/>
                </a:solidFill>
                <a:latin typeface="Amasis MT Pro" panose="02040504050005020304" pitchFamily="18" charset="-94"/>
              </a:rPr>
              <a:t>Göstereceğiz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D15487C7-83FA-40AA-B114-710A7F843DE4}"/>
              </a:ext>
            </a:extLst>
          </p:cNvPr>
          <p:cNvSpPr>
            <a:spLocks noGrp="1"/>
          </p:cNvSpPr>
          <p:nvPr/>
        </p:nvSpPr>
        <p:spPr>
          <a:xfrm>
            <a:off x="8449597" y="2878701"/>
            <a:ext cx="295275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2400" b="0">
                <a:solidFill>
                  <a:srgbClr val="173042"/>
                </a:solidFill>
                <a:latin typeface="Amasis MT Pro" panose="02040504050005020304" pitchFamily="18" charset="-94"/>
              </a:rPr>
              <a:t>Genel ifadeler yerine hedef, gerçekleşme, karar, uygulama ve ölçülebilir sonuç içeren gerçek örnekleri.</a:t>
            </a:r>
          </a:p>
        </p:txBody>
      </p:sp>
    </p:spTree>
    <p:extLst>
      <p:ext uri="{BB962C8B-B14F-4D97-AF65-F5344CB8AC3E}">
        <p14:creationId xmlns:p14="http://schemas.microsoft.com/office/powerpoint/2010/main" val="1272994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ikdörtgen 29">
            <a:extLst>
              <a:ext uri="{FF2B5EF4-FFF2-40B4-BE49-F238E27FC236}">
                <a16:creationId xmlns:a16="http://schemas.microsoft.com/office/drawing/2014/main" id="{FC1125DF-4E7C-48D4-8E89-0B8E63E56283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BÜTÜNLEŞİK ÖRNEK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EA8CEA8-6A47-4EEE-B1C2-B83CAC4372AD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20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A5BEF4B8-D56B-4DB4-996F-514262E6CC4D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D815F60E-26E0-4B0D-9F9D-E6285D82D6AD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Beş alt kriteri birleştiren örnek olay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6F5D5347-85ED-45FB-8995-6C0E6F714DB2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1066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36876"/>
                </a:solidFill>
              </a:defRPr>
            </a:pPr>
            <a:r>
              <a:rPr sz="1350" b="0">
                <a:solidFill>
                  <a:srgbClr val="536876"/>
                </a:solidFill>
              </a:rPr>
              <a:t>Bir paydaş geri bildiriminin ölçülebilir kurumsal iyileştirmeye dönüşmesi.</a:t>
            </a: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24C06465-9AF5-4EEF-B333-962BF404FE3C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FD126B7C-D371-42F5-ABC5-5C8B05F79F1F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76200" cy="1476375"/>
          </a:xfrm>
          <a:prstGeom prst="rect">
            <a:avLst/>
          </a:prstGeom>
          <a:solidFill>
            <a:srgbClr val="3B8C69"/>
          </a:solidFill>
          <a:ln w="9525">
            <a:solidFill>
              <a:srgbClr val="3B8C6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93B046FE-8D4A-4898-8832-2DC26C160B34}"/>
              </a:ext>
            </a:extLst>
          </p:cNvPr>
          <p:cNvSpPr>
            <a:spLocks noGrp="1"/>
          </p:cNvSpPr>
          <p:nvPr/>
        </p:nvSpPr>
        <p:spPr>
          <a:xfrm>
            <a:off x="87630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3B8C69"/>
                </a:solidFill>
              </a:defRPr>
            </a:pPr>
            <a:r>
              <a:rPr sz="1500" b="1">
                <a:solidFill>
                  <a:srgbClr val="3B8C69"/>
                </a:solidFill>
              </a:rPr>
              <a:t>5.4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DB5C6264-3108-4989-8930-4471ED0DB7F3}"/>
              </a:ext>
            </a:extLst>
          </p:cNvPr>
          <p:cNvSpPr>
            <a:spLocks noGrp="1"/>
          </p:cNvSpPr>
          <p:nvPr/>
        </p:nvSpPr>
        <p:spPr>
          <a:xfrm>
            <a:off x="87630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MYS/anket verisi analiz edildi.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A021C37F-FD45-4084-8613-6EAB27F11CDD}"/>
              </a:ext>
            </a:extLst>
          </p:cNvPr>
          <p:cNvSpPr>
            <a:spLocks noGrp="1"/>
          </p:cNvSpPr>
          <p:nvPr/>
        </p:nvSpPr>
        <p:spPr>
          <a:xfrm>
            <a:off x="428625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33CCFFFF-40D0-4618-9CC0-8395F78C166D}"/>
              </a:ext>
            </a:extLst>
          </p:cNvPr>
          <p:cNvSpPr>
            <a:spLocks noGrp="1"/>
          </p:cNvSpPr>
          <p:nvPr/>
        </p:nvSpPr>
        <p:spPr>
          <a:xfrm>
            <a:off x="4286250" y="1952625"/>
            <a:ext cx="76200" cy="1476375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C04EFA01-1227-424E-85CB-9FE19D8C1C5F}"/>
              </a:ext>
            </a:extLst>
          </p:cNvPr>
          <p:cNvSpPr>
            <a:spLocks noGrp="1"/>
          </p:cNvSpPr>
          <p:nvPr/>
        </p:nvSpPr>
        <p:spPr>
          <a:xfrm>
            <a:off x="455295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5.1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75415CA1-A92F-4C3C-8819-B21504BDE285}"/>
              </a:ext>
            </a:extLst>
          </p:cNvPr>
          <p:cNvSpPr>
            <a:spLocks noGrp="1"/>
          </p:cNvSpPr>
          <p:nvPr/>
        </p:nvSpPr>
        <p:spPr>
          <a:xfrm>
            <a:off x="455295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İlgili süreç, gösterge ve sapma belirlendi.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8D35B603-FFB6-4733-9A71-029380801EB1}"/>
              </a:ext>
            </a:extLst>
          </p:cNvPr>
          <p:cNvSpPr>
            <a:spLocks noGrp="1"/>
          </p:cNvSpPr>
          <p:nvPr/>
        </p:nvSpPr>
        <p:spPr>
          <a:xfrm>
            <a:off x="796290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74E162B9-C8C9-4724-933C-EDFC4AF45AC8}"/>
              </a:ext>
            </a:extLst>
          </p:cNvPr>
          <p:cNvSpPr>
            <a:spLocks noGrp="1"/>
          </p:cNvSpPr>
          <p:nvPr/>
        </p:nvSpPr>
        <p:spPr>
          <a:xfrm>
            <a:off x="7962900" y="1952625"/>
            <a:ext cx="76200" cy="1476375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7857020F-774E-4DCE-9D16-C611079A6EBF}"/>
              </a:ext>
            </a:extLst>
          </p:cNvPr>
          <p:cNvSpPr>
            <a:spLocks noGrp="1"/>
          </p:cNvSpPr>
          <p:nvPr/>
        </p:nvSpPr>
        <p:spPr>
          <a:xfrm>
            <a:off x="822960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5.2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A2055B93-10BF-4204-866E-A41C1C64BB56}"/>
              </a:ext>
            </a:extLst>
          </p:cNvPr>
          <p:cNvSpPr>
            <a:spLocks noGrp="1"/>
          </p:cNvSpPr>
          <p:nvPr/>
        </p:nvSpPr>
        <p:spPr>
          <a:xfrm>
            <a:off x="822960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Değişiklik ihtiyacı önceliklendirildi.</a:t>
            </a:r>
          </a:p>
        </p:txBody>
      </p:sp>
      <p:sp>
        <p:nvSpPr>
          <p:cNvPr id="18" name="Dikdörtgen: Köşeleri Yuvarlatılmış 17">
            <a:extLst>
              <a:ext uri="{FF2B5EF4-FFF2-40B4-BE49-F238E27FC236}">
                <a16:creationId xmlns:a16="http://schemas.microsoft.com/office/drawing/2014/main" id="{CA362FA2-6A66-46F5-AFFA-9C9420F5EB9F}"/>
              </a:ext>
            </a:extLst>
          </p:cNvPr>
          <p:cNvSpPr>
            <a:spLocks noGrp="1"/>
          </p:cNvSpPr>
          <p:nvPr/>
        </p:nvSpPr>
        <p:spPr>
          <a:xfrm>
            <a:off x="609600" y="376237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957D0A1C-AF20-4463-B5D2-707A4EEC8B6C}"/>
              </a:ext>
            </a:extLst>
          </p:cNvPr>
          <p:cNvSpPr>
            <a:spLocks noGrp="1"/>
          </p:cNvSpPr>
          <p:nvPr/>
        </p:nvSpPr>
        <p:spPr>
          <a:xfrm>
            <a:off x="609600" y="3762375"/>
            <a:ext cx="76200" cy="1476375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CD70FE25-C5B1-4E1D-A496-0FDBD3DCE929}"/>
              </a:ext>
            </a:extLst>
          </p:cNvPr>
          <p:cNvSpPr>
            <a:spLocks noGrp="1"/>
          </p:cNvSpPr>
          <p:nvPr/>
        </p:nvSpPr>
        <p:spPr>
          <a:xfrm>
            <a:off x="876300" y="393382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5.3</a:t>
            </a:r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91D5EE3A-79A0-40BA-BDF6-8121E849CD98}"/>
              </a:ext>
            </a:extLst>
          </p:cNvPr>
          <p:cNvSpPr>
            <a:spLocks noGrp="1"/>
          </p:cNvSpPr>
          <p:nvPr/>
        </p:nvSpPr>
        <p:spPr>
          <a:xfrm>
            <a:off x="876300" y="431482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Yeni çözüm pilotlandı ve geliştirildi.</a:t>
            </a:r>
          </a:p>
        </p:txBody>
      </p:sp>
      <p:sp>
        <p:nvSpPr>
          <p:cNvPr id="22" name="Dikdörtgen: Köşeleri Yuvarlatılmış 21">
            <a:extLst>
              <a:ext uri="{FF2B5EF4-FFF2-40B4-BE49-F238E27FC236}">
                <a16:creationId xmlns:a16="http://schemas.microsoft.com/office/drawing/2014/main" id="{34F05705-62C4-43FF-B673-13F9A5E5199B}"/>
              </a:ext>
            </a:extLst>
          </p:cNvPr>
          <p:cNvSpPr>
            <a:spLocks noGrp="1"/>
          </p:cNvSpPr>
          <p:nvPr/>
        </p:nvSpPr>
        <p:spPr>
          <a:xfrm>
            <a:off x="4286250" y="376237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B802B59D-77FF-42C8-8157-B0B1DC23BFE1}"/>
              </a:ext>
            </a:extLst>
          </p:cNvPr>
          <p:cNvSpPr>
            <a:spLocks noGrp="1"/>
          </p:cNvSpPr>
          <p:nvPr/>
        </p:nvSpPr>
        <p:spPr>
          <a:xfrm>
            <a:off x="4286250" y="3762375"/>
            <a:ext cx="76200" cy="1476375"/>
          </a:xfrm>
          <a:prstGeom prst="rect">
            <a:avLst/>
          </a:prstGeom>
          <a:solidFill>
            <a:srgbClr val="C64B49"/>
          </a:solidFill>
          <a:ln w="9525">
            <a:solidFill>
              <a:srgbClr val="C64B4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41677B46-DB35-4DD6-A008-E69BDD7E00FB}"/>
              </a:ext>
            </a:extLst>
          </p:cNvPr>
          <p:cNvSpPr>
            <a:spLocks noGrp="1"/>
          </p:cNvSpPr>
          <p:nvPr/>
        </p:nvSpPr>
        <p:spPr>
          <a:xfrm>
            <a:off x="4552950" y="393382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C64B49"/>
                </a:solidFill>
              </a:defRPr>
            </a:pPr>
            <a:r>
              <a:rPr sz="1500" b="1">
                <a:solidFill>
                  <a:srgbClr val="C64B49"/>
                </a:solidFill>
              </a:rPr>
              <a:t>5.5</a:t>
            </a:r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75B20615-085E-4C3F-95F0-35836B1330CB}"/>
              </a:ext>
            </a:extLst>
          </p:cNvPr>
          <p:cNvSpPr>
            <a:spLocks noGrp="1"/>
          </p:cNvSpPr>
          <p:nvPr/>
        </p:nvSpPr>
        <p:spPr>
          <a:xfrm>
            <a:off x="4552950" y="431482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Kaynak, yetkinlik ve altyapı tahsis edildi.</a:t>
            </a:r>
          </a:p>
        </p:txBody>
      </p:sp>
      <p:sp>
        <p:nvSpPr>
          <p:cNvPr id="26" name="Dikdörtgen: Köşeleri Yuvarlatılmış 25">
            <a:extLst>
              <a:ext uri="{FF2B5EF4-FFF2-40B4-BE49-F238E27FC236}">
                <a16:creationId xmlns:a16="http://schemas.microsoft.com/office/drawing/2014/main" id="{42BA0A17-286D-426B-AB62-95E3579655C6}"/>
              </a:ext>
            </a:extLst>
          </p:cNvPr>
          <p:cNvSpPr>
            <a:spLocks noGrp="1"/>
          </p:cNvSpPr>
          <p:nvPr/>
        </p:nvSpPr>
        <p:spPr>
          <a:xfrm>
            <a:off x="7962900" y="376237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E4EB3B49-6697-4C5B-AFF1-0F1ECDAB9049}"/>
              </a:ext>
            </a:extLst>
          </p:cNvPr>
          <p:cNvSpPr>
            <a:spLocks noGrp="1"/>
          </p:cNvSpPr>
          <p:nvPr/>
        </p:nvSpPr>
        <p:spPr>
          <a:xfrm>
            <a:off x="7962900" y="3762375"/>
            <a:ext cx="76200" cy="1476375"/>
          </a:xfrm>
          <a:prstGeom prst="rect">
            <a:avLst/>
          </a:prstGeom>
          <a:solidFill>
            <a:srgbClr val="073B5C"/>
          </a:solidFill>
          <a:ln w="9525">
            <a:solidFill>
              <a:srgbClr val="073B5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7C727D9B-6221-489D-B205-B35E4B2A812F}"/>
              </a:ext>
            </a:extLst>
          </p:cNvPr>
          <p:cNvSpPr>
            <a:spLocks noGrp="1"/>
          </p:cNvSpPr>
          <p:nvPr/>
        </p:nvSpPr>
        <p:spPr>
          <a:xfrm>
            <a:off x="8229600" y="393382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73B5C"/>
                </a:solidFill>
              </a:defRPr>
            </a:pPr>
            <a:r>
              <a:rPr sz="1500" b="1">
                <a:solidFill>
                  <a:srgbClr val="073B5C"/>
                </a:solidFill>
              </a:rPr>
              <a:t>Sonuç</a:t>
            </a:r>
          </a:p>
        </p:txBody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D527B178-0BA5-4A62-BD6C-A2A38EFF7F0E}"/>
              </a:ext>
            </a:extLst>
          </p:cNvPr>
          <p:cNvSpPr>
            <a:spLocks noGrp="1"/>
          </p:cNvSpPr>
          <p:nvPr/>
        </p:nvSpPr>
        <p:spPr>
          <a:xfrm>
            <a:off x="8229600" y="431482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Etki yeniden ölçüldü ve başarılı uygulama yayıldı.</a:t>
            </a:r>
          </a:p>
        </p:txBody>
      </p:sp>
    </p:spTree>
    <p:extLst>
      <p:ext uri="{BB962C8B-B14F-4D97-AF65-F5344CB8AC3E}">
        <p14:creationId xmlns:p14="http://schemas.microsoft.com/office/powerpoint/2010/main" val="174556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kdörtgen 17">
            <a:extLst>
              <a:ext uri="{FF2B5EF4-FFF2-40B4-BE49-F238E27FC236}">
                <a16:creationId xmlns:a16="http://schemas.microsoft.com/office/drawing/2014/main" id="{D80A6391-2423-4DFC-AFB5-8BE1D90B310A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CANLI GÖSTERİM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F4BF732D-6EDD-4CB0-A08A-E589C8525EC5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21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10AA6A7-5A6E-4520-B3C1-D4C66FC06580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50390DB-0A03-4DF2-8D35-FBFE20764065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BKYS canlı kanıt gösterimi: önceden prova edin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F7082980-A2AD-4247-963E-B769146E690C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333375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F69FBA5A-AC5B-4DF5-AF0D-A6CB622E4CA8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76200" cy="333375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9D43F3D9-1A90-435F-B42F-31406AD8441D}"/>
              </a:ext>
            </a:extLst>
          </p:cNvPr>
          <p:cNvSpPr>
            <a:spLocks noGrp="1"/>
          </p:cNvSpPr>
          <p:nvPr/>
        </p:nvSpPr>
        <p:spPr>
          <a:xfrm>
            <a:off x="876300" y="2124075"/>
            <a:ext cx="2876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1 • Süreç ve gösterge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DB751656-BC6A-4A0F-8A76-F90371EE462D}"/>
              </a:ext>
            </a:extLst>
          </p:cNvPr>
          <p:cNvSpPr>
            <a:spLocks noGrp="1"/>
          </p:cNvSpPr>
          <p:nvPr/>
        </p:nvSpPr>
        <p:spPr>
          <a:xfrm>
            <a:off x="876300" y="2505075"/>
            <a:ext cx="285750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Birim süreçleri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Gösterge hedefi ve gerçekleşmesi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Yıllar arası eğilim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Stratejik hedef ilişkisi</a:t>
            </a: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01E6C334-DBE3-4C82-9665-BE02D543E5F2}"/>
              </a:ext>
            </a:extLst>
          </p:cNvPr>
          <p:cNvSpPr>
            <a:spLocks noGrp="1"/>
          </p:cNvSpPr>
          <p:nvPr/>
        </p:nvSpPr>
        <p:spPr>
          <a:xfrm>
            <a:off x="4429125" y="1952625"/>
            <a:ext cx="333375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0BA1384C-374F-4E24-B8E4-747AD0847641}"/>
              </a:ext>
            </a:extLst>
          </p:cNvPr>
          <p:cNvSpPr>
            <a:spLocks noGrp="1"/>
          </p:cNvSpPr>
          <p:nvPr/>
        </p:nvSpPr>
        <p:spPr>
          <a:xfrm>
            <a:off x="4429125" y="1952625"/>
            <a:ext cx="76200" cy="33337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241DFBDE-6BD2-43F6-98DE-3FCCF40F7C8B}"/>
              </a:ext>
            </a:extLst>
          </p:cNvPr>
          <p:cNvSpPr>
            <a:spLocks noGrp="1"/>
          </p:cNvSpPr>
          <p:nvPr/>
        </p:nvSpPr>
        <p:spPr>
          <a:xfrm>
            <a:off x="4695825" y="2124075"/>
            <a:ext cx="2876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2 • Risk ve karar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8608944E-06E7-4F27-BBB9-EAC439E11CF8}"/>
              </a:ext>
            </a:extLst>
          </p:cNvPr>
          <p:cNvSpPr>
            <a:spLocks noGrp="1"/>
          </p:cNvSpPr>
          <p:nvPr/>
        </p:nvSpPr>
        <p:spPr>
          <a:xfrm>
            <a:off x="4695825" y="2505075"/>
            <a:ext cx="285750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Risk puanı ve kontroller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Sapma/kök neden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Komisyon veya kurul kararı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Sorumlu ve termin</a:t>
            </a: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25AF949B-FDE5-4C80-AE66-57C3533E3A84}"/>
              </a:ext>
            </a:extLst>
          </p:cNvPr>
          <p:cNvSpPr>
            <a:spLocks noGrp="1"/>
          </p:cNvSpPr>
          <p:nvPr/>
        </p:nvSpPr>
        <p:spPr>
          <a:xfrm>
            <a:off x="8248650" y="1952625"/>
            <a:ext cx="333375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C8B40FF0-E7B7-4A6E-AB74-054D77157054}"/>
              </a:ext>
            </a:extLst>
          </p:cNvPr>
          <p:cNvSpPr>
            <a:spLocks noGrp="1"/>
          </p:cNvSpPr>
          <p:nvPr/>
        </p:nvSpPr>
        <p:spPr>
          <a:xfrm>
            <a:off x="8248650" y="1952625"/>
            <a:ext cx="76200" cy="3333750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238E0E93-049D-4B8C-AAE6-B26EC055C2A7}"/>
              </a:ext>
            </a:extLst>
          </p:cNvPr>
          <p:cNvSpPr>
            <a:spLocks noGrp="1"/>
          </p:cNvSpPr>
          <p:nvPr/>
        </p:nvSpPr>
        <p:spPr>
          <a:xfrm>
            <a:off x="8515350" y="2124075"/>
            <a:ext cx="2876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3 • İyileştirme ve sonuç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09953970-01DF-428C-BDE5-F6ADA05101FA}"/>
              </a:ext>
            </a:extLst>
          </p:cNvPr>
          <p:cNvSpPr>
            <a:spLocks noGrp="1"/>
          </p:cNvSpPr>
          <p:nvPr/>
        </p:nvSpPr>
        <p:spPr>
          <a:xfrm>
            <a:off x="8515350" y="2505075"/>
            <a:ext cx="285750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İyileştirme planı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Yüklenen kanıtlar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İzleme kayıtları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Kapanış ve ölçülen etki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C71C90CA-3F10-4741-B65C-1E1CF9F071B3}"/>
              </a:ext>
            </a:extLst>
          </p:cNvPr>
          <p:cNvSpPr>
            <a:spLocks noGrp="1"/>
          </p:cNvSpPr>
          <p:nvPr/>
        </p:nvSpPr>
        <p:spPr>
          <a:xfrm>
            <a:off x="1524000" y="5572125"/>
            <a:ext cx="9144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073B5C"/>
                </a:solidFill>
              </a:defRPr>
            </a:pPr>
            <a:r>
              <a:rPr sz="1575" b="1">
                <a:solidFill>
                  <a:srgbClr val="073B5C"/>
                </a:solidFill>
              </a:rPr>
              <a:t>Her birim, en güçlü bir örneği en fazla 3 dakikada gösterebilmelidir.</a:t>
            </a:r>
          </a:p>
        </p:txBody>
      </p:sp>
    </p:spTree>
    <p:extLst>
      <p:ext uri="{BB962C8B-B14F-4D97-AF65-F5344CB8AC3E}">
        <p14:creationId xmlns:p14="http://schemas.microsoft.com/office/powerpoint/2010/main" val="296487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ikdörtgen 29">
            <a:extLst>
              <a:ext uri="{FF2B5EF4-FFF2-40B4-BE49-F238E27FC236}">
                <a16:creationId xmlns:a16="http://schemas.microsoft.com/office/drawing/2014/main" id="{D23CB01F-C438-4AC3-8E38-577D4F6C45A2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İLETİŞİM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5E34948A-7288-461E-A4D9-33AD1271EB45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22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F62E69A-4A41-4ADE-8F72-6FF851FA0697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7DFED28-2942-463C-9319-C3A3D5E3B9CC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Sahada güçlü cevap vermenin beş adımı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94FE71F7-0C7F-4644-BA80-47C1461DD956}"/>
              </a:ext>
            </a:extLst>
          </p:cNvPr>
          <p:cNvSpPr>
            <a:spLocks noGrp="1"/>
          </p:cNvSpPr>
          <p:nvPr/>
        </p:nvSpPr>
        <p:spPr>
          <a:xfrm>
            <a:off x="609600" y="2143125"/>
            <a:ext cx="1952625" cy="228600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D969208-BE33-459A-B526-36231DBEEC4F}"/>
              </a:ext>
            </a:extLst>
          </p:cNvPr>
          <p:cNvSpPr>
            <a:spLocks noGrp="1"/>
          </p:cNvSpPr>
          <p:nvPr/>
        </p:nvSpPr>
        <p:spPr>
          <a:xfrm>
            <a:off x="609600" y="2143125"/>
            <a:ext cx="76200" cy="228600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80F90C42-B444-44D8-BCAA-40A41BC285AC}"/>
              </a:ext>
            </a:extLst>
          </p:cNvPr>
          <p:cNvSpPr>
            <a:spLocks noGrp="1"/>
          </p:cNvSpPr>
          <p:nvPr/>
        </p:nvSpPr>
        <p:spPr>
          <a:xfrm>
            <a:off x="87630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1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31541E81-C7AC-42F6-BB74-BBD43614B40C}"/>
              </a:ext>
            </a:extLst>
          </p:cNvPr>
          <p:cNvSpPr>
            <a:spLocks noGrp="1"/>
          </p:cNvSpPr>
          <p:nvPr/>
        </p:nvSpPr>
        <p:spPr>
          <a:xfrm>
            <a:off x="876300" y="2695575"/>
            <a:ext cx="1476375" cy="1581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Süreci söyle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74FD5B15-3599-47E4-B5D7-CF57627DA67C}"/>
              </a:ext>
            </a:extLst>
          </p:cNvPr>
          <p:cNvSpPr>
            <a:spLocks noGrp="1"/>
          </p:cNvSpPr>
          <p:nvPr/>
        </p:nvSpPr>
        <p:spPr>
          <a:xfrm>
            <a:off x="2562225" y="2905125"/>
            <a:ext cx="238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536876"/>
                </a:solidFill>
              </a:defRPr>
            </a:pPr>
            <a:r>
              <a:rPr sz="1875" b="1">
                <a:solidFill>
                  <a:srgbClr val="536876"/>
                </a:solidFill>
              </a:rPr>
              <a:t>→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E79C8369-FF83-4E38-AECE-FD9FC74DD60A}"/>
              </a:ext>
            </a:extLst>
          </p:cNvPr>
          <p:cNvSpPr>
            <a:spLocks noGrp="1"/>
          </p:cNvSpPr>
          <p:nvPr/>
        </p:nvSpPr>
        <p:spPr>
          <a:xfrm>
            <a:off x="2800350" y="2143125"/>
            <a:ext cx="1952625" cy="228600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AAAC922B-B349-4E12-B3F1-FA5E50F67E8C}"/>
              </a:ext>
            </a:extLst>
          </p:cNvPr>
          <p:cNvSpPr>
            <a:spLocks noGrp="1"/>
          </p:cNvSpPr>
          <p:nvPr/>
        </p:nvSpPr>
        <p:spPr>
          <a:xfrm>
            <a:off x="2800350" y="2143125"/>
            <a:ext cx="76200" cy="228600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72BC93BB-07D5-42F3-84A7-0D474C7DE956}"/>
              </a:ext>
            </a:extLst>
          </p:cNvPr>
          <p:cNvSpPr>
            <a:spLocks noGrp="1"/>
          </p:cNvSpPr>
          <p:nvPr/>
        </p:nvSpPr>
        <p:spPr>
          <a:xfrm>
            <a:off x="306705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2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5F47C1FB-36D7-4C32-88A9-415565449729}"/>
              </a:ext>
            </a:extLst>
          </p:cNvPr>
          <p:cNvSpPr>
            <a:spLocks noGrp="1"/>
          </p:cNvSpPr>
          <p:nvPr/>
        </p:nvSpPr>
        <p:spPr>
          <a:xfrm>
            <a:off x="3067050" y="2695575"/>
            <a:ext cx="1476375" cy="1581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Veriyi göster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279E03C1-1BCC-409F-9B30-DC93F635F4E6}"/>
              </a:ext>
            </a:extLst>
          </p:cNvPr>
          <p:cNvSpPr>
            <a:spLocks noGrp="1"/>
          </p:cNvSpPr>
          <p:nvPr/>
        </p:nvSpPr>
        <p:spPr>
          <a:xfrm>
            <a:off x="4752975" y="2905125"/>
            <a:ext cx="238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536876"/>
                </a:solidFill>
              </a:defRPr>
            </a:pPr>
            <a:r>
              <a:rPr sz="1875" b="1">
                <a:solidFill>
                  <a:srgbClr val="536876"/>
                </a:solidFill>
              </a:rPr>
              <a:t>→</a:t>
            </a: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FCE93007-239C-4A0B-A415-66B374BE4E88}"/>
              </a:ext>
            </a:extLst>
          </p:cNvPr>
          <p:cNvSpPr>
            <a:spLocks noGrp="1"/>
          </p:cNvSpPr>
          <p:nvPr/>
        </p:nvSpPr>
        <p:spPr>
          <a:xfrm>
            <a:off x="4991100" y="2143125"/>
            <a:ext cx="1952625" cy="228600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04900365-4157-4C69-94BC-A5FE4BD3F55D}"/>
              </a:ext>
            </a:extLst>
          </p:cNvPr>
          <p:cNvSpPr>
            <a:spLocks noGrp="1"/>
          </p:cNvSpPr>
          <p:nvPr/>
        </p:nvSpPr>
        <p:spPr>
          <a:xfrm>
            <a:off x="4991100" y="2143125"/>
            <a:ext cx="76200" cy="2286000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3914A59A-7433-420A-88B0-B0112698B2C5}"/>
              </a:ext>
            </a:extLst>
          </p:cNvPr>
          <p:cNvSpPr>
            <a:spLocks noGrp="1"/>
          </p:cNvSpPr>
          <p:nvPr/>
        </p:nvSpPr>
        <p:spPr>
          <a:xfrm>
            <a:off x="525780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3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552E5B46-1CEF-40CB-A514-B8CFEE0C92A1}"/>
              </a:ext>
            </a:extLst>
          </p:cNvPr>
          <p:cNvSpPr>
            <a:spLocks noGrp="1"/>
          </p:cNvSpPr>
          <p:nvPr/>
        </p:nvSpPr>
        <p:spPr>
          <a:xfrm>
            <a:off x="5257800" y="2695575"/>
            <a:ext cx="1476375" cy="1581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Nedeni açıkla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5E09B787-3D86-4F02-B21C-718DA6421816}"/>
              </a:ext>
            </a:extLst>
          </p:cNvPr>
          <p:cNvSpPr>
            <a:spLocks noGrp="1"/>
          </p:cNvSpPr>
          <p:nvPr/>
        </p:nvSpPr>
        <p:spPr>
          <a:xfrm>
            <a:off x="6943725" y="2905125"/>
            <a:ext cx="238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536876"/>
                </a:solidFill>
              </a:defRPr>
            </a:pPr>
            <a:r>
              <a:rPr sz="1875" b="1">
                <a:solidFill>
                  <a:srgbClr val="536876"/>
                </a:solidFill>
              </a:rPr>
              <a:t>→</a:t>
            </a:r>
          </a:p>
        </p:txBody>
      </p:sp>
      <p:sp>
        <p:nvSpPr>
          <p:cNvPr id="20" name="Dikdörtgen: Köşeleri Yuvarlatılmış 19">
            <a:extLst>
              <a:ext uri="{FF2B5EF4-FFF2-40B4-BE49-F238E27FC236}">
                <a16:creationId xmlns:a16="http://schemas.microsoft.com/office/drawing/2014/main" id="{5D7B03B9-FDAD-4D9A-99FB-88FEB2BC6B4D}"/>
              </a:ext>
            </a:extLst>
          </p:cNvPr>
          <p:cNvSpPr>
            <a:spLocks noGrp="1"/>
          </p:cNvSpPr>
          <p:nvPr/>
        </p:nvSpPr>
        <p:spPr>
          <a:xfrm>
            <a:off x="7181850" y="2143125"/>
            <a:ext cx="1952625" cy="228600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9DB7DE91-CEA4-47BC-8E02-BDA37BECB004}"/>
              </a:ext>
            </a:extLst>
          </p:cNvPr>
          <p:cNvSpPr>
            <a:spLocks noGrp="1"/>
          </p:cNvSpPr>
          <p:nvPr/>
        </p:nvSpPr>
        <p:spPr>
          <a:xfrm>
            <a:off x="7181850" y="2143125"/>
            <a:ext cx="76200" cy="2286000"/>
          </a:xfrm>
          <a:prstGeom prst="rect">
            <a:avLst/>
          </a:prstGeom>
          <a:solidFill>
            <a:srgbClr val="C64B49"/>
          </a:solidFill>
          <a:ln w="9525">
            <a:solidFill>
              <a:srgbClr val="C64B4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B5ED62FF-517F-49CD-81F3-981F9FFCD2A0}"/>
              </a:ext>
            </a:extLst>
          </p:cNvPr>
          <p:cNvSpPr>
            <a:spLocks noGrp="1"/>
          </p:cNvSpPr>
          <p:nvPr/>
        </p:nvSpPr>
        <p:spPr>
          <a:xfrm>
            <a:off x="744855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C64B49"/>
                </a:solidFill>
              </a:defRPr>
            </a:pPr>
            <a:r>
              <a:rPr sz="1500" b="1">
                <a:solidFill>
                  <a:srgbClr val="C64B49"/>
                </a:solidFill>
              </a:rPr>
              <a:t>4</a:t>
            </a:r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55817909-9736-4773-881A-804E042DA30C}"/>
              </a:ext>
            </a:extLst>
          </p:cNvPr>
          <p:cNvSpPr>
            <a:spLocks noGrp="1"/>
          </p:cNvSpPr>
          <p:nvPr/>
        </p:nvSpPr>
        <p:spPr>
          <a:xfrm>
            <a:off x="7448550" y="2695575"/>
            <a:ext cx="1476375" cy="1581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Kararı ve aksiyonu kanıtla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C2536F38-B73B-4BAD-B735-8AE48D9936B1}"/>
              </a:ext>
            </a:extLst>
          </p:cNvPr>
          <p:cNvSpPr>
            <a:spLocks noGrp="1"/>
          </p:cNvSpPr>
          <p:nvPr/>
        </p:nvSpPr>
        <p:spPr>
          <a:xfrm>
            <a:off x="9134475" y="2905125"/>
            <a:ext cx="238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536876"/>
                </a:solidFill>
              </a:defRPr>
            </a:pPr>
            <a:r>
              <a:rPr sz="1875" b="1">
                <a:solidFill>
                  <a:srgbClr val="536876"/>
                </a:solidFill>
              </a:rPr>
              <a:t>→</a:t>
            </a:r>
          </a:p>
        </p:txBody>
      </p:sp>
      <p:sp>
        <p:nvSpPr>
          <p:cNvPr id="25" name="Dikdörtgen: Köşeleri Yuvarlatılmış 24">
            <a:extLst>
              <a:ext uri="{FF2B5EF4-FFF2-40B4-BE49-F238E27FC236}">
                <a16:creationId xmlns:a16="http://schemas.microsoft.com/office/drawing/2014/main" id="{A6C25FEA-E017-44AA-A158-8C75AED3C96F}"/>
              </a:ext>
            </a:extLst>
          </p:cNvPr>
          <p:cNvSpPr>
            <a:spLocks noGrp="1"/>
          </p:cNvSpPr>
          <p:nvPr/>
        </p:nvSpPr>
        <p:spPr>
          <a:xfrm>
            <a:off x="9372600" y="2143125"/>
            <a:ext cx="1952625" cy="228600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D111D23D-DE5A-486D-BE72-6F8915F4EE72}"/>
              </a:ext>
            </a:extLst>
          </p:cNvPr>
          <p:cNvSpPr>
            <a:spLocks noGrp="1"/>
          </p:cNvSpPr>
          <p:nvPr/>
        </p:nvSpPr>
        <p:spPr>
          <a:xfrm>
            <a:off x="9372600" y="2143125"/>
            <a:ext cx="76200" cy="2286000"/>
          </a:xfrm>
          <a:prstGeom prst="rect">
            <a:avLst/>
          </a:prstGeom>
          <a:solidFill>
            <a:srgbClr val="3B8C69"/>
          </a:solidFill>
          <a:ln w="9525">
            <a:solidFill>
              <a:srgbClr val="3B8C6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6124F60E-9A14-482B-BF8B-397261C05835}"/>
              </a:ext>
            </a:extLst>
          </p:cNvPr>
          <p:cNvSpPr>
            <a:spLocks noGrp="1"/>
          </p:cNvSpPr>
          <p:nvPr/>
        </p:nvSpPr>
        <p:spPr>
          <a:xfrm>
            <a:off x="963930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3B8C69"/>
                </a:solidFill>
              </a:defRPr>
            </a:pPr>
            <a:r>
              <a:rPr sz="1500" b="1">
                <a:solidFill>
                  <a:srgbClr val="3B8C69"/>
                </a:solidFill>
              </a:rPr>
              <a:t>5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2B3E10C3-03F0-4AFC-A358-6ED530C346ED}"/>
              </a:ext>
            </a:extLst>
          </p:cNvPr>
          <p:cNvSpPr>
            <a:spLocks noGrp="1"/>
          </p:cNvSpPr>
          <p:nvPr/>
        </p:nvSpPr>
        <p:spPr>
          <a:xfrm>
            <a:off x="9639300" y="2695575"/>
            <a:ext cx="1476375" cy="1581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Sonucu ölç</a:t>
            </a:r>
          </a:p>
        </p:txBody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D5F98C42-0BE7-4992-9B9A-8F33920E4EA6}"/>
              </a:ext>
            </a:extLst>
          </p:cNvPr>
          <p:cNvSpPr>
            <a:spLocks noGrp="1"/>
          </p:cNvSpPr>
          <p:nvPr/>
        </p:nvSpPr>
        <p:spPr>
          <a:xfrm>
            <a:off x="1000125" y="4857750"/>
            <a:ext cx="10191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073B5C"/>
                </a:solidFill>
              </a:defRPr>
            </a:pPr>
            <a:r>
              <a:rPr sz="1725" b="1">
                <a:solidFill>
                  <a:srgbClr val="073B5C"/>
                </a:solidFill>
              </a:rPr>
              <a:t>“Yaptık” demek yerine: neden yaptık, nasıl yaydık, neyi ölçtük ve ne öğrendik?</a:t>
            </a:r>
          </a:p>
        </p:txBody>
      </p:sp>
    </p:spTree>
    <p:extLst>
      <p:ext uri="{BB962C8B-B14F-4D97-AF65-F5344CB8AC3E}">
        <p14:creationId xmlns:p14="http://schemas.microsoft.com/office/powerpoint/2010/main" val="828910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>
            <a:extLst>
              <a:ext uri="{FF2B5EF4-FFF2-40B4-BE49-F238E27FC236}">
                <a16:creationId xmlns:a16="http://schemas.microsoft.com/office/drawing/2014/main" id="{073E3AFB-01B9-4375-95F2-264C7DF0AE09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DİKKAT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EEC9DE99-BFF1-481E-8775-80FACAD62FCF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23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549C912-9F8F-4106-89FC-4FD294090DD3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Saha ziyaretinde kaçınılması gerekenler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60759E1D-A5B4-48EA-AE45-E8BD3DF6AF3D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51435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CED2408A-B92B-478A-86C3-FC9BEC134EF6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76200" cy="3333750"/>
          </a:xfrm>
          <a:prstGeom prst="rect">
            <a:avLst/>
          </a:prstGeom>
          <a:solidFill>
            <a:srgbClr val="C64B49"/>
          </a:solidFill>
          <a:ln w="9525">
            <a:solidFill>
              <a:srgbClr val="C64B4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A90E69E8-1561-4059-BE26-04FD57C53EF5}"/>
              </a:ext>
            </a:extLst>
          </p:cNvPr>
          <p:cNvSpPr>
            <a:spLocks noGrp="1"/>
          </p:cNvSpPr>
          <p:nvPr/>
        </p:nvSpPr>
        <p:spPr>
          <a:xfrm>
            <a:off x="876300" y="2124075"/>
            <a:ext cx="4686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C64B49"/>
                </a:solidFill>
              </a:defRPr>
            </a:pPr>
            <a:r>
              <a:rPr sz="1500" b="1">
                <a:solidFill>
                  <a:srgbClr val="C64B49"/>
                </a:solidFill>
              </a:rPr>
              <a:t>Zayıf yaklaşım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6C017C4F-8942-41CA-8363-7351CC6EB50E}"/>
              </a:ext>
            </a:extLst>
          </p:cNvPr>
          <p:cNvSpPr>
            <a:spLocks noGrp="1"/>
          </p:cNvSpPr>
          <p:nvPr/>
        </p:nvSpPr>
        <p:spPr>
          <a:xfrm>
            <a:off x="876300" y="2505075"/>
            <a:ext cx="466725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Süreçleri ezberden saymak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Sadece faaliyet sayısı vermek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“Yaptık, çözdük” demek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Teknoloji adlarını sıralamak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Kanıtı sonuçtan kopuk sunmak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Birim uygulamasını gösterememek</a:t>
            </a: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416F2CAC-C65B-452F-B41A-C0E1BAEBD474}"/>
              </a:ext>
            </a:extLst>
          </p:cNvPr>
          <p:cNvSpPr>
            <a:spLocks noGrp="1"/>
          </p:cNvSpPr>
          <p:nvPr/>
        </p:nvSpPr>
        <p:spPr>
          <a:xfrm>
            <a:off x="6438900" y="1952625"/>
            <a:ext cx="51435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BB7188A6-B013-471D-8F3F-B92F44B9ED2B}"/>
              </a:ext>
            </a:extLst>
          </p:cNvPr>
          <p:cNvSpPr>
            <a:spLocks noGrp="1"/>
          </p:cNvSpPr>
          <p:nvPr/>
        </p:nvSpPr>
        <p:spPr>
          <a:xfrm>
            <a:off x="6438900" y="1952625"/>
            <a:ext cx="76200" cy="3333750"/>
          </a:xfrm>
          <a:prstGeom prst="rect">
            <a:avLst/>
          </a:prstGeom>
          <a:solidFill>
            <a:srgbClr val="3B8C69"/>
          </a:solidFill>
          <a:ln w="9525">
            <a:solidFill>
              <a:srgbClr val="3B8C6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6E490169-F3D3-4344-B13C-C06DDD164875}"/>
              </a:ext>
            </a:extLst>
          </p:cNvPr>
          <p:cNvSpPr>
            <a:spLocks noGrp="1"/>
          </p:cNvSpPr>
          <p:nvPr/>
        </p:nvSpPr>
        <p:spPr>
          <a:xfrm>
            <a:off x="6705600" y="2124075"/>
            <a:ext cx="4686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3B8C69"/>
                </a:solidFill>
              </a:defRPr>
            </a:pPr>
            <a:r>
              <a:rPr sz="1500" b="1">
                <a:solidFill>
                  <a:srgbClr val="3B8C69"/>
                </a:solidFill>
              </a:rPr>
              <a:t>Güçlü yaklaşım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836A1EDD-8265-4464-8960-89852FAB7705}"/>
              </a:ext>
            </a:extLst>
          </p:cNvPr>
          <p:cNvSpPr>
            <a:spLocks noGrp="1"/>
          </p:cNvSpPr>
          <p:nvPr/>
        </p:nvSpPr>
        <p:spPr>
          <a:xfrm>
            <a:off x="6705600" y="2505075"/>
            <a:ext cx="466725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Süreç sahibi, girdi–çıktı ve gösterge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Hedef, gerçekleşme, eğilim ve kıyas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Karar, sorumlu, termin ve kanıt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Teknolojinin ürettiği ölçülebilir değer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Öğrenme ve iyileştirme döngüsü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Birim düzeyinde tutarlı yayılım</a:t>
            </a:r>
          </a:p>
        </p:txBody>
      </p:sp>
    </p:spTree>
    <p:extLst>
      <p:ext uri="{BB962C8B-B14F-4D97-AF65-F5344CB8AC3E}">
        <p14:creationId xmlns:p14="http://schemas.microsoft.com/office/powerpoint/2010/main" val="72855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>
            <a:extLst>
              <a:ext uri="{FF2B5EF4-FFF2-40B4-BE49-F238E27FC236}">
                <a16:creationId xmlns:a16="http://schemas.microsoft.com/office/drawing/2014/main" id="{8E18DE58-6CBA-4113-9EF1-9809F5D19877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EYLEM PLANI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1E58A723-B507-4D47-8CAA-8194026D96ED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24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AC097E4-C193-4FA3-8D88-82F84421CB23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Birimler için ziyaret öncesi kontrol listesi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C84D9F90-FA71-4B8C-9D2A-EA789149767E}"/>
              </a:ext>
            </a:extLst>
          </p:cNvPr>
          <p:cNvSpPr>
            <a:spLocks noGrp="1"/>
          </p:cNvSpPr>
          <p:nvPr/>
        </p:nvSpPr>
        <p:spPr>
          <a:xfrm>
            <a:off x="609600" y="1857375"/>
            <a:ext cx="5238750" cy="3714750"/>
          </a:xfrm>
          <a:prstGeom prst="roundRect">
            <a:avLst>
              <a:gd name="adj" fmla="val 205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F99E4B74-B647-4EEF-A3FD-05FE2D0C681A}"/>
              </a:ext>
            </a:extLst>
          </p:cNvPr>
          <p:cNvSpPr>
            <a:spLocks noGrp="1"/>
          </p:cNvSpPr>
          <p:nvPr/>
        </p:nvSpPr>
        <p:spPr>
          <a:xfrm>
            <a:off x="609600" y="1857375"/>
            <a:ext cx="76200" cy="371475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70BEEC51-5131-4BF4-83B1-82C21D8AC687}"/>
              </a:ext>
            </a:extLst>
          </p:cNvPr>
          <p:cNvSpPr>
            <a:spLocks noGrp="1"/>
          </p:cNvSpPr>
          <p:nvPr/>
        </p:nvSpPr>
        <p:spPr>
          <a:xfrm>
            <a:off x="876300" y="2028825"/>
            <a:ext cx="4781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Yönetim sistemi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7E64BFC-F8F8-4960-A8C6-F715746DD6D8}"/>
              </a:ext>
            </a:extLst>
          </p:cNvPr>
          <p:cNvSpPr>
            <a:spLocks noGrp="1"/>
          </p:cNvSpPr>
          <p:nvPr/>
        </p:nvSpPr>
        <p:spPr>
          <a:xfrm>
            <a:off x="876300" y="2409825"/>
            <a:ext cx="4762500" cy="3009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□ Sorumlu olunan ana/alt süreçler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□ Hedef–gerçekleşme–eğilim verileri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□ Stratejik plan ve Kriter 7 bağlantısı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□ Güncel riskler ve kontrol faaliyetleri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□ Açık ve tamamlanan iyileştirmeler</a:t>
            </a: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97B2518D-B1B3-4D9C-A37F-FBC1D9E9E541}"/>
              </a:ext>
            </a:extLst>
          </p:cNvPr>
          <p:cNvSpPr>
            <a:spLocks noGrp="1"/>
          </p:cNvSpPr>
          <p:nvPr/>
        </p:nvSpPr>
        <p:spPr>
          <a:xfrm>
            <a:off x="6343650" y="1857375"/>
            <a:ext cx="5238750" cy="3714750"/>
          </a:xfrm>
          <a:prstGeom prst="roundRect">
            <a:avLst>
              <a:gd name="adj" fmla="val 205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2E27381F-2DD1-4EFA-839D-E786745948F6}"/>
              </a:ext>
            </a:extLst>
          </p:cNvPr>
          <p:cNvSpPr>
            <a:spLocks noGrp="1"/>
          </p:cNvSpPr>
          <p:nvPr/>
        </p:nvSpPr>
        <p:spPr>
          <a:xfrm>
            <a:off x="6343650" y="1857375"/>
            <a:ext cx="76200" cy="37147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7F266CF-A577-4319-9353-8C6BB0FDE8AC}"/>
              </a:ext>
            </a:extLst>
          </p:cNvPr>
          <p:cNvSpPr>
            <a:spLocks noGrp="1"/>
          </p:cNvSpPr>
          <p:nvPr/>
        </p:nvSpPr>
        <p:spPr>
          <a:xfrm>
            <a:off x="6610350" y="2028825"/>
            <a:ext cx="4781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Kanıt ve sonuç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E6104CE8-11CB-4EB6-94CC-E9DF98866985}"/>
              </a:ext>
            </a:extLst>
          </p:cNvPr>
          <p:cNvSpPr>
            <a:spLocks noGrp="1"/>
          </p:cNvSpPr>
          <p:nvPr/>
        </p:nvSpPr>
        <p:spPr>
          <a:xfrm>
            <a:off x="6610350" y="2409825"/>
            <a:ext cx="4762500" cy="3009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□ Somut dönüşüm ve inovasyon örneği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□ Veriye dayalı yönetim kararı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□ Bakım, kalibrasyon ve kaynak kanıtı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□ BKYS’de 3 dakikalık canlı gösterim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□ Başlangıç–sonuç değerleriyle etki</a:t>
            </a:r>
          </a:p>
        </p:txBody>
      </p:sp>
    </p:spTree>
    <p:extLst>
      <p:ext uri="{BB962C8B-B14F-4D97-AF65-F5344CB8AC3E}">
        <p14:creationId xmlns:p14="http://schemas.microsoft.com/office/powerpoint/2010/main" val="11623620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5662F-3551-5FE8-0068-A1AF46B9B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kdörtgen 14">
            <a:extLst>
              <a:ext uri="{FF2B5EF4-FFF2-40B4-BE49-F238E27FC236}">
                <a16:creationId xmlns:a16="http://schemas.microsoft.com/office/drawing/2014/main" id="{05893729-9C39-0213-C48F-7083B3294840}"/>
              </a:ext>
            </a:extLst>
          </p:cNvPr>
          <p:cNvSpPr>
            <a:spLocks noGrp="1"/>
          </p:cNvSpPr>
          <p:nvPr/>
        </p:nvSpPr>
        <p:spPr>
          <a:xfrm>
            <a:off x="860937" y="1171575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FFFFFF"/>
                </a:solidFill>
              </a:defRPr>
            </a:pPr>
            <a:r>
              <a:rPr lang="tr-TR" sz="2000" b="1" noProof="0" dirty="0">
                <a:solidFill>
                  <a:schemeClr val="tx2"/>
                </a:solidFill>
                <a:latin typeface="Amasis MT Pro" panose="02040504050005020304" pitchFamily="18" charset="-94"/>
              </a:rPr>
              <a:t>Kriter 5 güçlü anlatıldığında…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E1E79E25-097A-DB5E-F8D6-8600B05BE0C1}"/>
              </a:ext>
            </a:extLst>
          </p:cNvPr>
          <p:cNvSpPr>
            <a:spLocks noGrp="1"/>
          </p:cNvSpPr>
          <p:nvPr/>
        </p:nvSpPr>
        <p:spPr>
          <a:xfrm>
            <a:off x="1662266" y="2319185"/>
            <a:ext cx="9334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0">
                <a:solidFill>
                  <a:srgbClr val="BDEBE7"/>
                </a:solidFill>
              </a:defRPr>
            </a:pPr>
            <a:r>
              <a:rPr lang="tr-TR" sz="2400" b="1" noProof="0" dirty="0">
                <a:solidFill>
                  <a:schemeClr val="accent2"/>
                </a:solidFill>
                <a:latin typeface="Amasis MT Pro" panose="02040504050005020304" pitchFamily="18" charset="-94"/>
              </a:rPr>
              <a:t>KAEÜ’nün başarısının rastlantısal olmadığı;</a:t>
            </a:r>
          </a:p>
          <a:p>
            <a:pPr algn="ctr">
              <a:defRPr sz="2025" b="0">
                <a:solidFill>
                  <a:srgbClr val="BDEBE7"/>
                </a:solidFill>
              </a:defRPr>
            </a:pPr>
            <a:r>
              <a:rPr lang="tr-TR" sz="2400" b="1" noProof="0" dirty="0">
                <a:solidFill>
                  <a:schemeClr val="accent2"/>
                </a:solidFill>
                <a:latin typeface="Amasis MT Pro" panose="02040504050005020304" pitchFamily="18" charset="-94"/>
              </a:rPr>
              <a:t>strateji, süreç, veri, risk, teknoloji, kaynak ve sürekli iyileştirme temelli bütünleşik bir yönetim sistemiyle üretildiği ortaya konulur.</a:t>
            </a:r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6BD8F239-0D28-764C-2541-02D5369109F3}"/>
              </a:ext>
            </a:extLst>
          </p:cNvPr>
          <p:cNvSpPr>
            <a:spLocks noGrp="1"/>
          </p:cNvSpPr>
          <p:nvPr/>
        </p:nvSpPr>
        <p:spPr>
          <a:xfrm>
            <a:off x="3475703" y="6061280"/>
            <a:ext cx="7620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A8C9D6"/>
                </a:solidFill>
              </a:defRPr>
            </a:pPr>
            <a:r>
              <a:rPr lang="tr-TR" sz="2000" b="1" noProof="0">
                <a:solidFill>
                  <a:schemeClr val="tx2"/>
                </a:solidFill>
                <a:latin typeface="Amasis MT Pro" panose="02040504050005020304" pitchFamily="18" charset="-94"/>
              </a:rPr>
              <a:t>Kalite Yönetim Koordinatörlüğü</a:t>
            </a:r>
          </a:p>
        </p:txBody>
      </p:sp>
    </p:spTree>
    <p:extLst>
      <p:ext uri="{BB962C8B-B14F-4D97-AF65-F5344CB8AC3E}">
        <p14:creationId xmlns:p14="http://schemas.microsoft.com/office/powerpoint/2010/main" val="989089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ikdörtgen 18">
            <a:extLst>
              <a:ext uri="{FF2B5EF4-FFF2-40B4-BE49-F238E27FC236}">
                <a16:creationId xmlns:a16="http://schemas.microsoft.com/office/drawing/2014/main" id="{E6818705-2146-42C8-937F-817BAEB07220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2400" b="1">
                <a:solidFill>
                  <a:srgbClr val="0A6B92"/>
                </a:solidFill>
                <a:latin typeface="Amasis MT Pro" panose="02040504050005020304" pitchFamily="18" charset="-94"/>
              </a:rPr>
              <a:t>MODELDEKİ YERİ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E46AA54A-72BF-4A7F-A0A6-B541498DFE8D}"/>
              </a:ext>
            </a:extLst>
          </p:cNvPr>
          <p:cNvSpPr>
            <a:spLocks noGrp="1"/>
          </p:cNvSpPr>
          <p:nvPr/>
        </p:nvSpPr>
        <p:spPr>
          <a:xfrm>
            <a:off x="11506200" y="5867400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2400" b="1" dirty="0">
                <a:solidFill>
                  <a:srgbClr val="536876"/>
                </a:solidFill>
                <a:latin typeface="Amasis MT Pro" panose="02040504050005020304" pitchFamily="18" charset="-94"/>
              </a:rPr>
              <a:t>03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1FA03DED-8DCF-4A42-935B-9F4049F06DF0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 sz="2400">
              <a:latin typeface="Amasis MT Pro" panose="02040504050005020304" pitchFamily="18" charset="-94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8B030A9-F994-4A93-A1D4-76B099B82945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400" b="1">
                <a:solidFill>
                  <a:srgbClr val="173042"/>
                </a:solidFill>
                <a:latin typeface="Amasis MT Pro" panose="02040504050005020304" pitchFamily="18" charset="-94"/>
              </a:rPr>
              <a:t>Kriter 5, yönü uygulamaya ve sonuca bağlar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1BFE236B-1EAD-4D30-9F9C-2FEFB424CE2E}"/>
              </a:ext>
            </a:extLst>
          </p:cNvPr>
          <p:cNvSpPr>
            <a:spLocks noGrp="1"/>
          </p:cNvSpPr>
          <p:nvPr/>
        </p:nvSpPr>
        <p:spPr>
          <a:xfrm>
            <a:off x="571500" y="1762124"/>
            <a:ext cx="3238500" cy="3506737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 sz="2400">
              <a:latin typeface="Amasis MT Pro" panose="02040504050005020304" pitchFamily="18" charset="-94"/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9E165950-4781-4914-8055-B7A02EC8D22A}"/>
              </a:ext>
            </a:extLst>
          </p:cNvPr>
          <p:cNvSpPr>
            <a:spLocks noGrp="1"/>
          </p:cNvSpPr>
          <p:nvPr/>
        </p:nvSpPr>
        <p:spPr>
          <a:xfrm>
            <a:off x="549992" y="1790700"/>
            <a:ext cx="76200" cy="266700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 sz="2400">
              <a:latin typeface="Amasis MT Pro" panose="02040504050005020304" pitchFamily="18" charset="-94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2410EC00-5C2F-46EE-AA7E-19578044B99A}"/>
              </a:ext>
            </a:extLst>
          </p:cNvPr>
          <p:cNvSpPr>
            <a:spLocks noGrp="1"/>
          </p:cNvSpPr>
          <p:nvPr/>
        </p:nvSpPr>
        <p:spPr>
          <a:xfrm>
            <a:off x="876300" y="2266950"/>
            <a:ext cx="2781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2400" b="1" dirty="0">
                <a:solidFill>
                  <a:srgbClr val="0A6B92"/>
                </a:solidFill>
                <a:latin typeface="Amasis MT Pro" panose="02040504050005020304" pitchFamily="18" charset="-94"/>
              </a:rPr>
              <a:t>YÖN </a:t>
            </a:r>
            <a:endParaRPr lang="tr-TR" sz="2400" b="1" dirty="0">
              <a:solidFill>
                <a:srgbClr val="0A6B92"/>
              </a:solidFill>
              <a:latin typeface="Amasis MT Pro" panose="02040504050005020304" pitchFamily="18" charset="-94"/>
            </a:endParaRPr>
          </a:p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2400" b="1" dirty="0">
                <a:solidFill>
                  <a:srgbClr val="0A6B92"/>
                </a:solidFill>
                <a:latin typeface="Amasis MT Pro" panose="02040504050005020304" pitchFamily="18" charset="-94"/>
              </a:rPr>
              <a:t>• </a:t>
            </a:r>
            <a:r>
              <a:rPr lang="tr-TR" sz="2400" b="1" noProof="0" dirty="0">
                <a:solidFill>
                  <a:srgbClr val="0A6B92"/>
                </a:solidFill>
                <a:latin typeface="Amasis MT Pro" panose="02040504050005020304" pitchFamily="18" charset="-94"/>
              </a:rPr>
              <a:t>Kriter 1–2</a:t>
            </a:r>
            <a:endParaRPr sz="2400" b="1" dirty="0">
              <a:solidFill>
                <a:srgbClr val="0A6B92"/>
              </a:solidFill>
              <a:latin typeface="Amasis MT Pro" panose="02040504050005020304" pitchFamily="18" charset="-94"/>
            </a:endParaRP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99AEA68E-A8B2-49B8-A377-CAF1E65A8733}"/>
              </a:ext>
            </a:extLst>
          </p:cNvPr>
          <p:cNvSpPr>
            <a:spLocks noGrp="1"/>
          </p:cNvSpPr>
          <p:nvPr/>
        </p:nvSpPr>
        <p:spPr>
          <a:xfrm>
            <a:off x="826217" y="2948755"/>
            <a:ext cx="2762250" cy="1962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lang="tr-TR" sz="2400" b="0" noProof="0">
                <a:solidFill>
                  <a:srgbClr val="173042"/>
                </a:solidFill>
                <a:latin typeface="Amasis MT Pro" panose="02040504050005020304" pitchFamily="18" charset="-94"/>
              </a:rPr>
              <a:t>Amaç, vizyon, strateji, kurum kültürü ve liderlik kurumsal yönü belirler.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37175CCC-883B-4E11-9459-8B0FF6F129F4}"/>
              </a:ext>
            </a:extLst>
          </p:cNvPr>
          <p:cNvSpPr>
            <a:spLocks noGrp="1"/>
          </p:cNvSpPr>
          <p:nvPr/>
        </p:nvSpPr>
        <p:spPr>
          <a:xfrm>
            <a:off x="3876675" y="3095625"/>
            <a:ext cx="476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700" b="1">
                <a:solidFill>
                  <a:srgbClr val="00A6A6"/>
                </a:solidFill>
              </a:defRPr>
            </a:pPr>
            <a:r>
              <a:rPr sz="2400" b="1">
                <a:solidFill>
                  <a:srgbClr val="00A6A6"/>
                </a:solidFill>
                <a:latin typeface="Amasis MT Pro" panose="02040504050005020304" pitchFamily="18" charset="-94"/>
              </a:rPr>
              <a:t>→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2C364572-65C8-41EB-8D71-C4E7CD674762}"/>
              </a:ext>
            </a:extLst>
          </p:cNvPr>
          <p:cNvSpPr>
            <a:spLocks noGrp="1"/>
          </p:cNvSpPr>
          <p:nvPr/>
        </p:nvSpPr>
        <p:spPr>
          <a:xfrm>
            <a:off x="4476750" y="1809750"/>
            <a:ext cx="3238500" cy="373380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 sz="2400">
              <a:latin typeface="Amasis MT Pro" panose="02040504050005020304" pitchFamily="18" charset="-94"/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B8C9C77D-31B3-4519-9871-6E01134E2EA8}"/>
              </a:ext>
            </a:extLst>
          </p:cNvPr>
          <p:cNvSpPr>
            <a:spLocks noGrp="1"/>
          </p:cNvSpPr>
          <p:nvPr/>
        </p:nvSpPr>
        <p:spPr>
          <a:xfrm>
            <a:off x="4476750" y="1809750"/>
            <a:ext cx="76200" cy="323850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 sz="2400">
              <a:latin typeface="Amasis MT Pro" panose="02040504050005020304" pitchFamily="18" charset="-94"/>
            </a:endParaRP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6B77F29A-246B-4736-A3A3-232895139809}"/>
              </a:ext>
            </a:extLst>
          </p:cNvPr>
          <p:cNvSpPr>
            <a:spLocks noGrp="1"/>
          </p:cNvSpPr>
          <p:nvPr/>
        </p:nvSpPr>
        <p:spPr>
          <a:xfrm>
            <a:off x="4705350" y="2105025"/>
            <a:ext cx="2781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2400" b="1" dirty="0">
                <a:solidFill>
                  <a:srgbClr val="00A6A6"/>
                </a:solidFill>
                <a:latin typeface="Amasis MT Pro" panose="02040504050005020304" pitchFamily="18" charset="-94"/>
              </a:rPr>
              <a:t>UYGULAMA </a:t>
            </a:r>
            <a:endParaRPr lang="tr-TR" sz="2400" b="1" dirty="0">
              <a:solidFill>
                <a:srgbClr val="00A6A6"/>
              </a:solidFill>
              <a:latin typeface="Amasis MT Pro" panose="02040504050005020304" pitchFamily="18" charset="-94"/>
            </a:endParaRPr>
          </a:p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2400" b="1" dirty="0">
                <a:solidFill>
                  <a:srgbClr val="00A6A6"/>
                </a:solidFill>
                <a:latin typeface="Amasis MT Pro" panose="02040504050005020304" pitchFamily="18" charset="-94"/>
              </a:rPr>
              <a:t>• </a:t>
            </a:r>
            <a:r>
              <a:rPr lang="tr-TR" sz="2400" b="1" noProof="0" dirty="0">
                <a:solidFill>
                  <a:srgbClr val="00A6A6"/>
                </a:solidFill>
                <a:latin typeface="Amasis MT Pro" panose="02040504050005020304" pitchFamily="18" charset="-94"/>
              </a:rPr>
              <a:t>Kriter 4–5</a:t>
            </a:r>
            <a:endParaRPr sz="2400" b="1" dirty="0">
              <a:solidFill>
                <a:srgbClr val="00A6A6"/>
              </a:solidFill>
              <a:latin typeface="Amasis MT Pro" panose="02040504050005020304" pitchFamily="18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10AA1D7D-B6D8-47F7-9E21-426FD47256B9}"/>
              </a:ext>
            </a:extLst>
          </p:cNvPr>
          <p:cNvSpPr>
            <a:spLocks noGrp="1"/>
          </p:cNvSpPr>
          <p:nvPr/>
        </p:nvSpPr>
        <p:spPr>
          <a:xfrm>
            <a:off x="4676775" y="2735212"/>
            <a:ext cx="2762250" cy="2533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lang="tr-TR" sz="2400" b="0" noProof="0">
                <a:solidFill>
                  <a:srgbClr val="173042"/>
                </a:solidFill>
                <a:latin typeface="Amasis MT Pro" panose="02040504050005020304" pitchFamily="18" charset="-94"/>
              </a:rPr>
              <a:t>Değer yaratma; süreçler, performans, dönüşüm, inovasyon, veri ve kaynaklarla hayata geçirilir.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93CF3249-1AD1-4E64-A7A4-965160E216D3}"/>
              </a:ext>
            </a:extLst>
          </p:cNvPr>
          <p:cNvSpPr>
            <a:spLocks noGrp="1"/>
          </p:cNvSpPr>
          <p:nvPr/>
        </p:nvSpPr>
        <p:spPr>
          <a:xfrm>
            <a:off x="7762875" y="3095625"/>
            <a:ext cx="476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700" b="1">
                <a:solidFill>
                  <a:srgbClr val="00A6A6"/>
                </a:solidFill>
              </a:defRPr>
            </a:pPr>
            <a:r>
              <a:rPr sz="2400" b="1" dirty="0">
                <a:solidFill>
                  <a:srgbClr val="00A6A6"/>
                </a:solidFill>
                <a:latin typeface="Amasis MT Pro" panose="02040504050005020304" pitchFamily="18" charset="-94"/>
              </a:rPr>
              <a:t>→</a:t>
            </a: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F4F9E8E9-F140-4857-840B-DC46E7CFEEA9}"/>
              </a:ext>
            </a:extLst>
          </p:cNvPr>
          <p:cNvSpPr>
            <a:spLocks noGrp="1"/>
          </p:cNvSpPr>
          <p:nvPr/>
        </p:nvSpPr>
        <p:spPr>
          <a:xfrm>
            <a:off x="8267700" y="1762124"/>
            <a:ext cx="3238500" cy="3286125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 sz="2400">
              <a:latin typeface="Amasis MT Pro" panose="02040504050005020304" pitchFamily="18" charset="-94"/>
            </a:endParaRP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1D103D43-E699-402F-A3D7-127A20D55B1F}"/>
              </a:ext>
            </a:extLst>
          </p:cNvPr>
          <p:cNvSpPr>
            <a:spLocks noGrp="1"/>
          </p:cNvSpPr>
          <p:nvPr/>
        </p:nvSpPr>
        <p:spPr>
          <a:xfrm>
            <a:off x="8229600" y="1762125"/>
            <a:ext cx="76200" cy="2667000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 sz="2400">
              <a:latin typeface="Amasis MT Pro" panose="02040504050005020304" pitchFamily="18" charset="-94"/>
            </a:endParaRP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BB5CE680-B179-4020-80E8-BEA599C0771F}"/>
              </a:ext>
            </a:extLst>
          </p:cNvPr>
          <p:cNvSpPr>
            <a:spLocks noGrp="1"/>
          </p:cNvSpPr>
          <p:nvPr/>
        </p:nvSpPr>
        <p:spPr>
          <a:xfrm>
            <a:off x="8515350" y="1968295"/>
            <a:ext cx="2781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2400" b="1" dirty="0">
                <a:solidFill>
                  <a:srgbClr val="D6A84B"/>
                </a:solidFill>
                <a:latin typeface="Amasis MT Pro" panose="02040504050005020304" pitchFamily="18" charset="-94"/>
              </a:rPr>
              <a:t>SONUÇ </a:t>
            </a:r>
            <a:endParaRPr lang="tr-TR" sz="2400" b="1" dirty="0">
              <a:solidFill>
                <a:srgbClr val="D6A84B"/>
              </a:solidFill>
              <a:latin typeface="Amasis MT Pro" panose="02040504050005020304" pitchFamily="18" charset="-94"/>
            </a:endParaRPr>
          </a:p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2400" b="1" dirty="0">
                <a:solidFill>
                  <a:srgbClr val="D6A84B"/>
                </a:solidFill>
                <a:latin typeface="Amasis MT Pro" panose="02040504050005020304" pitchFamily="18" charset="-94"/>
              </a:rPr>
              <a:t>• </a:t>
            </a:r>
            <a:r>
              <a:rPr lang="tr-TR" sz="2400" b="1" noProof="0" dirty="0">
                <a:solidFill>
                  <a:srgbClr val="D6A84B"/>
                </a:solidFill>
                <a:latin typeface="Amasis MT Pro" panose="02040504050005020304" pitchFamily="18" charset="-94"/>
              </a:rPr>
              <a:t>Kriter 6–7</a:t>
            </a:r>
            <a:endParaRPr sz="2400" b="1" dirty="0">
              <a:solidFill>
                <a:srgbClr val="D6A84B"/>
              </a:solidFill>
              <a:latin typeface="Amasis MT Pro" panose="02040504050005020304" pitchFamily="18" charset="-94"/>
            </a:endParaRP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DE68A963-9430-47DF-ABF7-7983CDCFD087}"/>
              </a:ext>
            </a:extLst>
          </p:cNvPr>
          <p:cNvSpPr>
            <a:spLocks noGrp="1"/>
          </p:cNvSpPr>
          <p:nvPr/>
        </p:nvSpPr>
        <p:spPr>
          <a:xfrm>
            <a:off x="8629650" y="2948755"/>
            <a:ext cx="2762250" cy="1962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lang="tr-TR" sz="2400" b="0" noProof="0" dirty="0">
                <a:solidFill>
                  <a:srgbClr val="173042"/>
                </a:solidFill>
                <a:latin typeface="Amasis MT Pro" panose="02040504050005020304" pitchFamily="18" charset="-94"/>
              </a:rPr>
              <a:t>Paydaş algıları ile stratejik ve operasyonel performans sonuçları izlenir</a:t>
            </a:r>
            <a:r>
              <a:rPr sz="2400" b="0" dirty="0">
                <a:solidFill>
                  <a:srgbClr val="173042"/>
                </a:solidFill>
                <a:latin typeface="Amasis MT Pro" panose="02040504050005020304" pitchFamily="18" charset="-94"/>
              </a:rPr>
              <a:t>.</a:t>
            </a:r>
            <a:endParaRPr lang="tr-TR" sz="2400" b="0" dirty="0">
              <a:solidFill>
                <a:srgbClr val="173042"/>
              </a:solidFill>
              <a:latin typeface="Amasis MT Pro" panose="02040504050005020304" pitchFamily="18" charset="-94"/>
            </a:endParaRPr>
          </a:p>
          <a:p>
            <a:pPr algn="l">
              <a:defRPr sz="1200" b="0">
                <a:solidFill>
                  <a:srgbClr val="173042"/>
                </a:solidFill>
              </a:defRPr>
            </a:pPr>
            <a:endParaRPr sz="2400" b="0" dirty="0">
              <a:solidFill>
                <a:srgbClr val="173042"/>
              </a:solidFill>
              <a:latin typeface="Amasis MT Pro" panose="02040504050005020304" pitchFamily="18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7053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ikdörtgen 25">
            <a:extLst>
              <a:ext uri="{FF2B5EF4-FFF2-40B4-BE49-F238E27FC236}">
                <a16:creationId xmlns:a16="http://schemas.microsoft.com/office/drawing/2014/main" id="{174424E8-DB76-47C0-A62D-343260B5016E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KRİTER HARİTASI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A055551C-AAAB-4C68-B7CA-9C92C0BB4EDF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04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D85F6B0-DD0C-431F-94A9-3FB6D59CDBC0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C3333B5-0E85-46C2-B6C7-2CC0586B33FD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Kriter 5’in beş yönetim sorusu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B432A7B-0BBC-4712-9107-13389188F649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1066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36876"/>
                </a:solidFill>
              </a:defRPr>
            </a:pPr>
            <a:r>
              <a:rPr sz="1350" b="0">
                <a:solidFill>
                  <a:srgbClr val="536876"/>
                </a:solidFill>
              </a:rPr>
              <a:t>Her alt kriter, aynı yönetim sisteminin farklı bir boyutunu sınar.</a:t>
            </a: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7575D0E1-25C5-49D3-9204-D3BAEB45A74B}"/>
              </a:ext>
            </a:extLst>
          </p:cNvPr>
          <p:cNvSpPr>
            <a:spLocks noGrp="1"/>
          </p:cNvSpPr>
          <p:nvPr/>
        </p:nvSpPr>
        <p:spPr>
          <a:xfrm>
            <a:off x="609600" y="1905000"/>
            <a:ext cx="3371850" cy="142875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7D976A24-2075-497C-B1BB-0B757A8EEA9A}"/>
              </a:ext>
            </a:extLst>
          </p:cNvPr>
          <p:cNvSpPr>
            <a:spLocks noGrp="1"/>
          </p:cNvSpPr>
          <p:nvPr/>
        </p:nvSpPr>
        <p:spPr>
          <a:xfrm>
            <a:off x="609600" y="1905000"/>
            <a:ext cx="76200" cy="142875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AA261A5E-E527-4278-B1CC-D376BF04DF30}"/>
              </a:ext>
            </a:extLst>
          </p:cNvPr>
          <p:cNvSpPr>
            <a:spLocks noGrp="1"/>
          </p:cNvSpPr>
          <p:nvPr/>
        </p:nvSpPr>
        <p:spPr>
          <a:xfrm>
            <a:off x="876300" y="2076450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5.1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5091A992-F2D2-413F-B258-DA9A466E032A}"/>
              </a:ext>
            </a:extLst>
          </p:cNvPr>
          <p:cNvSpPr>
            <a:spLocks noGrp="1"/>
          </p:cNvSpPr>
          <p:nvPr/>
        </p:nvSpPr>
        <p:spPr>
          <a:xfrm>
            <a:off x="876300" y="2457450"/>
            <a:ext cx="28956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Performansı nasıl yönlendiriyoruz?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C51A9E37-0546-4681-80CF-4381A2F0F636}"/>
              </a:ext>
            </a:extLst>
          </p:cNvPr>
          <p:cNvSpPr>
            <a:spLocks noGrp="1"/>
          </p:cNvSpPr>
          <p:nvPr/>
        </p:nvSpPr>
        <p:spPr>
          <a:xfrm>
            <a:off x="4286250" y="1905000"/>
            <a:ext cx="3371850" cy="142875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542615E9-C182-46DB-9C9D-53AFD329D473}"/>
              </a:ext>
            </a:extLst>
          </p:cNvPr>
          <p:cNvSpPr>
            <a:spLocks noGrp="1"/>
          </p:cNvSpPr>
          <p:nvPr/>
        </p:nvSpPr>
        <p:spPr>
          <a:xfrm>
            <a:off x="4286250" y="1905000"/>
            <a:ext cx="76200" cy="14287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8BE544F7-43B3-49AF-AADC-C2478D8D86BB}"/>
              </a:ext>
            </a:extLst>
          </p:cNvPr>
          <p:cNvSpPr>
            <a:spLocks noGrp="1"/>
          </p:cNvSpPr>
          <p:nvPr/>
        </p:nvSpPr>
        <p:spPr>
          <a:xfrm>
            <a:off x="4552950" y="2076450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5.2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55E9DC90-441E-4B8E-8A25-2E377584597A}"/>
              </a:ext>
            </a:extLst>
          </p:cNvPr>
          <p:cNvSpPr>
            <a:spLocks noGrp="1"/>
          </p:cNvSpPr>
          <p:nvPr/>
        </p:nvSpPr>
        <p:spPr>
          <a:xfrm>
            <a:off x="4552950" y="2457450"/>
            <a:ext cx="28956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Gelecek için nasıl dönüşüyoruz?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BED7345E-3EFE-412B-8745-62A277CE0AD1}"/>
              </a:ext>
            </a:extLst>
          </p:cNvPr>
          <p:cNvSpPr>
            <a:spLocks noGrp="1"/>
          </p:cNvSpPr>
          <p:nvPr/>
        </p:nvSpPr>
        <p:spPr>
          <a:xfrm>
            <a:off x="7962900" y="1905000"/>
            <a:ext cx="3371850" cy="142875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AF1F7D77-6FF2-474B-98D2-6F263F75717F}"/>
              </a:ext>
            </a:extLst>
          </p:cNvPr>
          <p:cNvSpPr>
            <a:spLocks noGrp="1"/>
          </p:cNvSpPr>
          <p:nvPr/>
        </p:nvSpPr>
        <p:spPr>
          <a:xfrm>
            <a:off x="7962900" y="1905000"/>
            <a:ext cx="76200" cy="1428750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02F1D4DA-DD5F-4DF7-8DD9-0DEE9BA92130}"/>
              </a:ext>
            </a:extLst>
          </p:cNvPr>
          <p:cNvSpPr>
            <a:spLocks noGrp="1"/>
          </p:cNvSpPr>
          <p:nvPr/>
        </p:nvSpPr>
        <p:spPr>
          <a:xfrm>
            <a:off x="8229600" y="2076450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5.3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4CAD38A3-C2BF-4BB6-90F8-E4061B2E5E43}"/>
              </a:ext>
            </a:extLst>
          </p:cNvPr>
          <p:cNvSpPr>
            <a:spLocks noGrp="1"/>
          </p:cNvSpPr>
          <p:nvPr/>
        </p:nvSpPr>
        <p:spPr>
          <a:xfrm>
            <a:off x="8229600" y="2457450"/>
            <a:ext cx="28956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İnovasyon ve teknolojiye nasıl yön veriyoruz?</a:t>
            </a:r>
          </a:p>
        </p:txBody>
      </p:sp>
      <p:sp>
        <p:nvSpPr>
          <p:cNvPr id="18" name="Dikdörtgen: Köşeleri Yuvarlatılmış 17">
            <a:extLst>
              <a:ext uri="{FF2B5EF4-FFF2-40B4-BE49-F238E27FC236}">
                <a16:creationId xmlns:a16="http://schemas.microsoft.com/office/drawing/2014/main" id="{23720E05-AA77-49C5-9A66-9EF4A4A1EE2B}"/>
              </a:ext>
            </a:extLst>
          </p:cNvPr>
          <p:cNvSpPr>
            <a:spLocks noGrp="1"/>
          </p:cNvSpPr>
          <p:nvPr/>
        </p:nvSpPr>
        <p:spPr>
          <a:xfrm>
            <a:off x="609600" y="3667125"/>
            <a:ext cx="3371850" cy="142875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5A87A972-179C-4319-B025-DF344F2B3260}"/>
              </a:ext>
            </a:extLst>
          </p:cNvPr>
          <p:cNvSpPr>
            <a:spLocks noGrp="1"/>
          </p:cNvSpPr>
          <p:nvPr/>
        </p:nvSpPr>
        <p:spPr>
          <a:xfrm>
            <a:off x="609600" y="3667125"/>
            <a:ext cx="76200" cy="1428750"/>
          </a:xfrm>
          <a:prstGeom prst="rect">
            <a:avLst/>
          </a:prstGeom>
          <a:solidFill>
            <a:srgbClr val="3B8C69"/>
          </a:solidFill>
          <a:ln w="9525">
            <a:solidFill>
              <a:srgbClr val="3B8C6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C613A1A6-4D6C-45B4-8AB8-7980E7FAC883}"/>
              </a:ext>
            </a:extLst>
          </p:cNvPr>
          <p:cNvSpPr>
            <a:spLocks noGrp="1"/>
          </p:cNvSpPr>
          <p:nvPr/>
        </p:nvSpPr>
        <p:spPr>
          <a:xfrm>
            <a:off x="876300" y="38385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3B8C69"/>
                </a:solidFill>
              </a:defRPr>
            </a:pPr>
            <a:r>
              <a:rPr sz="1500" b="1">
                <a:solidFill>
                  <a:srgbClr val="3B8C69"/>
                </a:solidFill>
              </a:rPr>
              <a:t>5.4</a:t>
            </a:r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9F667C71-CC60-4B82-8BD9-71A553178F9A}"/>
              </a:ext>
            </a:extLst>
          </p:cNvPr>
          <p:cNvSpPr>
            <a:spLocks noGrp="1"/>
          </p:cNvSpPr>
          <p:nvPr/>
        </p:nvSpPr>
        <p:spPr>
          <a:xfrm>
            <a:off x="876300" y="4219575"/>
            <a:ext cx="28956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Veriyi nasıl içgörü ve karara dönüştürüyoruz?</a:t>
            </a:r>
          </a:p>
        </p:txBody>
      </p:sp>
      <p:sp>
        <p:nvSpPr>
          <p:cNvPr id="22" name="Dikdörtgen: Köşeleri Yuvarlatılmış 21">
            <a:extLst>
              <a:ext uri="{FF2B5EF4-FFF2-40B4-BE49-F238E27FC236}">
                <a16:creationId xmlns:a16="http://schemas.microsoft.com/office/drawing/2014/main" id="{3C988380-BF4A-4ED7-8498-BEEA62C50674}"/>
              </a:ext>
            </a:extLst>
          </p:cNvPr>
          <p:cNvSpPr>
            <a:spLocks noGrp="1"/>
          </p:cNvSpPr>
          <p:nvPr/>
        </p:nvSpPr>
        <p:spPr>
          <a:xfrm>
            <a:off x="4286250" y="3667125"/>
            <a:ext cx="3371850" cy="142875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331F82B3-0EE5-4595-AEDB-B5F8BBC90DAF}"/>
              </a:ext>
            </a:extLst>
          </p:cNvPr>
          <p:cNvSpPr>
            <a:spLocks noGrp="1"/>
          </p:cNvSpPr>
          <p:nvPr/>
        </p:nvSpPr>
        <p:spPr>
          <a:xfrm>
            <a:off x="4286250" y="3667125"/>
            <a:ext cx="76200" cy="1428750"/>
          </a:xfrm>
          <a:prstGeom prst="rect">
            <a:avLst/>
          </a:prstGeom>
          <a:solidFill>
            <a:srgbClr val="C64B49"/>
          </a:solidFill>
          <a:ln w="9525">
            <a:solidFill>
              <a:srgbClr val="C64B4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5F76B336-2396-40EE-9C8D-23017C2AFC43}"/>
              </a:ext>
            </a:extLst>
          </p:cNvPr>
          <p:cNvSpPr>
            <a:spLocks noGrp="1"/>
          </p:cNvSpPr>
          <p:nvPr/>
        </p:nvSpPr>
        <p:spPr>
          <a:xfrm>
            <a:off x="4552950" y="38385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C64B49"/>
                </a:solidFill>
              </a:defRPr>
            </a:pPr>
            <a:r>
              <a:rPr sz="1500" b="1">
                <a:solidFill>
                  <a:srgbClr val="C64B49"/>
                </a:solidFill>
              </a:rPr>
              <a:t>5.5</a:t>
            </a:r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2586EC33-8DA5-46DD-90D0-D13B80CD289F}"/>
              </a:ext>
            </a:extLst>
          </p:cNvPr>
          <p:cNvSpPr>
            <a:spLocks noGrp="1"/>
          </p:cNvSpPr>
          <p:nvPr/>
        </p:nvSpPr>
        <p:spPr>
          <a:xfrm>
            <a:off x="4552950" y="4219575"/>
            <a:ext cx="28956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Varlık ve kaynakları nasıl sürdürülebilir yönetiyoruz?</a:t>
            </a:r>
          </a:p>
        </p:txBody>
      </p:sp>
    </p:spTree>
    <p:extLst>
      <p:ext uri="{BB962C8B-B14F-4D97-AF65-F5344CB8AC3E}">
        <p14:creationId xmlns:p14="http://schemas.microsoft.com/office/powerpoint/2010/main" val="1804535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ikdörtgen 21">
            <a:extLst>
              <a:ext uri="{FF2B5EF4-FFF2-40B4-BE49-F238E27FC236}">
                <a16:creationId xmlns:a16="http://schemas.microsoft.com/office/drawing/2014/main" id="{D9679979-F0CD-4E89-B0FB-F9113BD16D53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ORTAK YAKLAŞIM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1C122ADE-46C6-4DF3-8C71-F99E417F23BB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05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4A454C9-838D-4AF1-8D0A-A4B7FC6981E1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48B54A5-AD3F-49E3-B56E-7A28B8D163B7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Sahada beklenen anlatım: RADAR mantığı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BBB3560A-01A2-47DD-BB6A-92F5EB7A0144}"/>
              </a:ext>
            </a:extLst>
          </p:cNvPr>
          <p:cNvSpPr>
            <a:spLocks noGrp="1"/>
          </p:cNvSpPr>
          <p:nvPr/>
        </p:nvSpPr>
        <p:spPr>
          <a:xfrm>
            <a:off x="609600" y="2095500"/>
            <a:ext cx="2514600" cy="2857500"/>
          </a:xfrm>
          <a:prstGeom prst="roundRect">
            <a:avLst>
              <a:gd name="adj" fmla="val 3030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880B49D2-145B-4219-8858-6D6EC5997151}"/>
              </a:ext>
            </a:extLst>
          </p:cNvPr>
          <p:cNvSpPr>
            <a:spLocks noGrp="1"/>
          </p:cNvSpPr>
          <p:nvPr/>
        </p:nvSpPr>
        <p:spPr>
          <a:xfrm>
            <a:off x="609600" y="2095500"/>
            <a:ext cx="76200" cy="285750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BF8B5E7-5815-4063-815B-C0935470AA1F}"/>
              </a:ext>
            </a:extLst>
          </p:cNvPr>
          <p:cNvSpPr>
            <a:spLocks noGrp="1"/>
          </p:cNvSpPr>
          <p:nvPr/>
        </p:nvSpPr>
        <p:spPr>
          <a:xfrm>
            <a:off x="876300" y="2266950"/>
            <a:ext cx="2057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Yaklaşım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56053B06-9B0B-45AA-9A1A-356420E0764C}"/>
              </a:ext>
            </a:extLst>
          </p:cNvPr>
          <p:cNvSpPr>
            <a:spLocks noGrp="1"/>
          </p:cNvSpPr>
          <p:nvPr/>
        </p:nvSpPr>
        <p:spPr>
          <a:xfrm>
            <a:off x="876300" y="2647950"/>
            <a:ext cx="2038350" cy="2152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Neyi, neden ve hangi düzenlemeyle yapıyoruz?</a:t>
            </a: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72D22771-903D-459B-9EE1-1098E6B73D4A}"/>
              </a:ext>
            </a:extLst>
          </p:cNvPr>
          <p:cNvSpPr>
            <a:spLocks noGrp="1"/>
          </p:cNvSpPr>
          <p:nvPr/>
        </p:nvSpPr>
        <p:spPr>
          <a:xfrm>
            <a:off x="3352800" y="2095500"/>
            <a:ext cx="2514600" cy="2857500"/>
          </a:xfrm>
          <a:prstGeom prst="roundRect">
            <a:avLst>
              <a:gd name="adj" fmla="val 3030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3B22F4E9-8771-46E9-897B-0FF11FE954D9}"/>
              </a:ext>
            </a:extLst>
          </p:cNvPr>
          <p:cNvSpPr>
            <a:spLocks noGrp="1"/>
          </p:cNvSpPr>
          <p:nvPr/>
        </p:nvSpPr>
        <p:spPr>
          <a:xfrm>
            <a:off x="3352800" y="2095500"/>
            <a:ext cx="76200" cy="285750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FEA89511-7939-4863-AD44-2D6CBA2458FA}"/>
              </a:ext>
            </a:extLst>
          </p:cNvPr>
          <p:cNvSpPr>
            <a:spLocks noGrp="1"/>
          </p:cNvSpPr>
          <p:nvPr/>
        </p:nvSpPr>
        <p:spPr>
          <a:xfrm>
            <a:off x="3619500" y="2266950"/>
            <a:ext cx="2057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Yayılım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BB0ABF54-5CB2-4E92-A463-020397A39E97}"/>
              </a:ext>
            </a:extLst>
          </p:cNvPr>
          <p:cNvSpPr>
            <a:spLocks noGrp="1"/>
          </p:cNvSpPr>
          <p:nvPr/>
        </p:nvSpPr>
        <p:spPr>
          <a:xfrm>
            <a:off x="3619500" y="2647950"/>
            <a:ext cx="2038350" cy="2152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Kimlerde, nerede ve ne kadar tutarlı uygulanıyor?</a:t>
            </a: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2CF7CE29-6111-4A26-9D68-1C3EC9A80083}"/>
              </a:ext>
            </a:extLst>
          </p:cNvPr>
          <p:cNvSpPr>
            <a:spLocks noGrp="1"/>
          </p:cNvSpPr>
          <p:nvPr/>
        </p:nvSpPr>
        <p:spPr>
          <a:xfrm>
            <a:off x="6096000" y="2095500"/>
            <a:ext cx="2514600" cy="2857500"/>
          </a:xfrm>
          <a:prstGeom prst="roundRect">
            <a:avLst>
              <a:gd name="adj" fmla="val 3030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E7708E63-FDE7-4BEF-BB00-3C420A22BF35}"/>
              </a:ext>
            </a:extLst>
          </p:cNvPr>
          <p:cNvSpPr>
            <a:spLocks noGrp="1"/>
          </p:cNvSpPr>
          <p:nvPr/>
        </p:nvSpPr>
        <p:spPr>
          <a:xfrm>
            <a:off x="6096000" y="2095500"/>
            <a:ext cx="76200" cy="2857500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203A0E37-796D-4BC3-90A0-245FDC62C1FC}"/>
              </a:ext>
            </a:extLst>
          </p:cNvPr>
          <p:cNvSpPr>
            <a:spLocks noGrp="1"/>
          </p:cNvSpPr>
          <p:nvPr/>
        </p:nvSpPr>
        <p:spPr>
          <a:xfrm>
            <a:off x="6362700" y="2266950"/>
            <a:ext cx="2057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Değerlendirme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8C5FB2A2-44E8-4EAB-9DC8-6ABDA36F1062}"/>
              </a:ext>
            </a:extLst>
          </p:cNvPr>
          <p:cNvSpPr>
            <a:spLocks noGrp="1"/>
          </p:cNvSpPr>
          <p:nvPr/>
        </p:nvSpPr>
        <p:spPr>
          <a:xfrm>
            <a:off x="6362700" y="2647950"/>
            <a:ext cx="2038350" cy="2152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Nasıl, hangi sıklıkta ve hangi verilerle gözden geçiriliyor?</a:t>
            </a: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CFFB1E0F-6FF7-46A9-85CF-E8270D4C77A5}"/>
              </a:ext>
            </a:extLst>
          </p:cNvPr>
          <p:cNvSpPr>
            <a:spLocks noGrp="1"/>
          </p:cNvSpPr>
          <p:nvPr/>
        </p:nvSpPr>
        <p:spPr>
          <a:xfrm>
            <a:off x="8839200" y="2095500"/>
            <a:ext cx="2514600" cy="2857500"/>
          </a:xfrm>
          <a:prstGeom prst="roundRect">
            <a:avLst>
              <a:gd name="adj" fmla="val 3030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90F43809-BAF9-4A1B-8DE2-86A2BE377C52}"/>
              </a:ext>
            </a:extLst>
          </p:cNvPr>
          <p:cNvSpPr>
            <a:spLocks noGrp="1"/>
          </p:cNvSpPr>
          <p:nvPr/>
        </p:nvSpPr>
        <p:spPr>
          <a:xfrm>
            <a:off x="8839200" y="2095500"/>
            <a:ext cx="76200" cy="2857500"/>
          </a:xfrm>
          <a:prstGeom prst="rect">
            <a:avLst/>
          </a:prstGeom>
          <a:solidFill>
            <a:srgbClr val="3B8C69"/>
          </a:solidFill>
          <a:ln w="9525">
            <a:solidFill>
              <a:srgbClr val="3B8C6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BD1ADDB5-CA9C-435D-9668-9ED67B94ECB2}"/>
              </a:ext>
            </a:extLst>
          </p:cNvPr>
          <p:cNvSpPr>
            <a:spLocks noGrp="1"/>
          </p:cNvSpPr>
          <p:nvPr/>
        </p:nvSpPr>
        <p:spPr>
          <a:xfrm>
            <a:off x="9105900" y="2266950"/>
            <a:ext cx="2057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3B8C69"/>
                </a:solidFill>
              </a:defRPr>
            </a:pPr>
            <a:r>
              <a:rPr sz="1500" b="1">
                <a:solidFill>
                  <a:srgbClr val="3B8C69"/>
                </a:solidFill>
              </a:rPr>
              <a:t>İyileştirme</a:t>
            </a:r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00BBD667-F525-419D-BFF2-39E99DB37715}"/>
              </a:ext>
            </a:extLst>
          </p:cNvPr>
          <p:cNvSpPr>
            <a:spLocks noGrp="1"/>
          </p:cNvSpPr>
          <p:nvPr/>
        </p:nvSpPr>
        <p:spPr>
          <a:xfrm>
            <a:off x="9105900" y="2647950"/>
            <a:ext cx="2038350" cy="2152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Öğrenme sonucunda ne değişti; etkisi ne oldu?</a:t>
            </a:r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F77578F0-0CBF-4017-BA5D-94C0CD366F45}"/>
              </a:ext>
            </a:extLst>
          </p:cNvPr>
          <p:cNvSpPr>
            <a:spLocks noGrp="1"/>
          </p:cNvSpPr>
          <p:nvPr/>
        </p:nvSpPr>
        <p:spPr>
          <a:xfrm>
            <a:off x="1143000" y="5334000"/>
            <a:ext cx="9906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073B5C"/>
                </a:solidFill>
              </a:defRPr>
            </a:pPr>
            <a:r>
              <a:rPr sz="1725" b="1">
                <a:solidFill>
                  <a:srgbClr val="073B5C"/>
                </a:solidFill>
              </a:rPr>
              <a:t>Kanıt; yaklaşımı, uygulamayı, gözden geçirmeyi ve sonucu birbirine bağlamalıdır.</a:t>
            </a:r>
          </a:p>
        </p:txBody>
      </p:sp>
    </p:spTree>
    <p:extLst>
      <p:ext uri="{BB962C8B-B14F-4D97-AF65-F5344CB8AC3E}">
        <p14:creationId xmlns:p14="http://schemas.microsoft.com/office/powerpoint/2010/main" val="1864568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kdörtgen 17">
            <a:extLst>
              <a:ext uri="{FF2B5EF4-FFF2-40B4-BE49-F238E27FC236}">
                <a16:creationId xmlns:a16="http://schemas.microsoft.com/office/drawing/2014/main" id="{0DB5C1C1-DD67-46BA-8A33-881A5F3C8F8A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ALT KRİTER 5.1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5E1193A8-B3C1-4139-B5BF-399495B59DDE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06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1044A6E-EDF6-44FA-82DF-1153F2E986CC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CC41AF9-679D-44FB-A5B9-C57124F0C9D7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5.1: Performansa yön vermek, gösterge takibinden fazlasıdır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881C9F1E-DBE6-463F-8AF7-AA5686B27493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1066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36876"/>
                </a:solidFill>
              </a:defRPr>
            </a:pPr>
            <a:r>
              <a:rPr sz="1350" b="0">
                <a:solidFill>
                  <a:srgbClr val="536876"/>
                </a:solidFill>
              </a:rPr>
              <a:t>Operasyon, süreç, proje, risk, fırsat ve iş sürekliliği birlikte yönetilir.</a:t>
            </a: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C30A638F-A9BC-4CAF-90BA-03C498B5BEDF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34290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FFDFB54-A798-4333-8E18-13E35B1EEB95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76200" cy="333375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2EDC462E-1C97-48B5-86D7-92BC22FEBE18}"/>
              </a:ext>
            </a:extLst>
          </p:cNvPr>
          <p:cNvSpPr>
            <a:spLocks noGrp="1"/>
          </p:cNvSpPr>
          <p:nvPr/>
        </p:nvSpPr>
        <p:spPr>
          <a:xfrm>
            <a:off x="876300" y="2124075"/>
            <a:ext cx="2971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Modelin beklentisi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91A1E26-E334-4FD1-9925-B4A37D26F0DE}"/>
              </a:ext>
            </a:extLst>
          </p:cNvPr>
          <p:cNvSpPr>
            <a:spLocks noGrp="1"/>
          </p:cNvSpPr>
          <p:nvPr/>
        </p:nvSpPr>
        <p:spPr>
          <a:xfrm>
            <a:off x="876300" y="2505075"/>
            <a:ext cx="295275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Stratejiyi günlük yönetime çevirme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Süreç ve operasyonları yönetme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Proje portföyünü önceliklendirme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Risk ve fırsatları dengeleme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• İş sürekliliğini güvenceye alma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CDF399AD-3147-4068-9797-B463BC0E4150}"/>
              </a:ext>
            </a:extLst>
          </p:cNvPr>
          <p:cNvSpPr>
            <a:spLocks noGrp="1"/>
          </p:cNvSpPr>
          <p:nvPr/>
        </p:nvSpPr>
        <p:spPr>
          <a:xfrm>
            <a:off x="4381500" y="1952625"/>
            <a:ext cx="34290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9117E6B5-360E-47F9-B115-466AD8B3FC3A}"/>
              </a:ext>
            </a:extLst>
          </p:cNvPr>
          <p:cNvSpPr>
            <a:spLocks noGrp="1"/>
          </p:cNvSpPr>
          <p:nvPr/>
        </p:nvSpPr>
        <p:spPr>
          <a:xfrm>
            <a:off x="4381500" y="1952625"/>
            <a:ext cx="76200" cy="33337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0204D3F9-2428-4E55-AF5E-B71850381D16}"/>
              </a:ext>
            </a:extLst>
          </p:cNvPr>
          <p:cNvSpPr>
            <a:spLocks noGrp="1"/>
          </p:cNvSpPr>
          <p:nvPr/>
        </p:nvSpPr>
        <p:spPr>
          <a:xfrm>
            <a:off x="4648200" y="2124075"/>
            <a:ext cx="2971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KAEÜ yaklaşımı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1D1DBD44-0933-4392-999A-2887D4D09750}"/>
              </a:ext>
            </a:extLst>
          </p:cNvPr>
          <p:cNvSpPr>
            <a:spLocks noGrp="1"/>
          </p:cNvSpPr>
          <p:nvPr/>
        </p:nvSpPr>
        <p:spPr>
          <a:xfrm>
            <a:off x="4648200" y="2505075"/>
            <a:ext cx="295275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Yönetişim modeli ile süreçler, faaliyetler, göstergeler, riskler ve iyileştirmeler BKYS’de ilişkilendirilir; proje portföyü BAPOS ve kurullar üzerinden izlenir.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56AF3343-0795-4F3A-B7CA-ED5E00F4B209}"/>
              </a:ext>
            </a:extLst>
          </p:cNvPr>
          <p:cNvSpPr>
            <a:spLocks noGrp="1"/>
          </p:cNvSpPr>
          <p:nvPr/>
        </p:nvSpPr>
        <p:spPr>
          <a:xfrm>
            <a:off x="8153400" y="1952625"/>
            <a:ext cx="3429000" cy="333375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40DE99F6-A582-4564-BBC5-8E05D2300A71}"/>
              </a:ext>
            </a:extLst>
          </p:cNvPr>
          <p:cNvSpPr>
            <a:spLocks noGrp="1"/>
          </p:cNvSpPr>
          <p:nvPr/>
        </p:nvSpPr>
        <p:spPr>
          <a:xfrm>
            <a:off x="8153400" y="1952625"/>
            <a:ext cx="76200" cy="3333750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FEB2C3AC-8B95-41A1-9ED4-22AC8A362BD0}"/>
              </a:ext>
            </a:extLst>
          </p:cNvPr>
          <p:cNvSpPr>
            <a:spLocks noGrp="1"/>
          </p:cNvSpPr>
          <p:nvPr/>
        </p:nvSpPr>
        <p:spPr>
          <a:xfrm>
            <a:off x="8420100" y="2124075"/>
            <a:ext cx="2971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Kritik kanıtlar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9FC509D5-79B9-42A4-89AB-F1A61260E865}"/>
              </a:ext>
            </a:extLst>
          </p:cNvPr>
          <p:cNvSpPr>
            <a:spLocks noGrp="1"/>
          </p:cNvSpPr>
          <p:nvPr/>
        </p:nvSpPr>
        <p:spPr>
          <a:xfrm>
            <a:off x="8420100" y="2505075"/>
            <a:ext cx="2952750" cy="2628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Yönetişim Modeli Prosedürü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Süreç Yönetimi Prosedürü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Risk Yönetimi Yönergesi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BKYS performans kayıtları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BAPOS izleme raporları</a:t>
            </a:r>
          </a:p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İş sürekliliği kayıtları</a:t>
            </a:r>
          </a:p>
        </p:txBody>
      </p:sp>
    </p:spTree>
    <p:extLst>
      <p:ext uri="{BB962C8B-B14F-4D97-AF65-F5344CB8AC3E}">
        <p14:creationId xmlns:p14="http://schemas.microsoft.com/office/powerpoint/2010/main" val="114306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ikdörtgen 29">
            <a:extLst>
              <a:ext uri="{FF2B5EF4-FFF2-40B4-BE49-F238E27FC236}">
                <a16:creationId xmlns:a16="http://schemas.microsoft.com/office/drawing/2014/main" id="{65C45C4D-8FDF-4485-B8E1-111AF5B6D89A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ALT KRİTER 5.1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9D12EB19-6AD7-48CB-8F2B-9280C8F2E41B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07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AA6A94E9-04F8-47BB-82BA-90C1A66DBB5A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ADB846DD-FF8C-4EB5-9464-823B0D97BC66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5.1 sahada nasıl kanıtlanır?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F9BA154A-327F-40DA-A9F3-61A8F978A186}"/>
              </a:ext>
            </a:extLst>
          </p:cNvPr>
          <p:cNvSpPr>
            <a:spLocks noGrp="1"/>
          </p:cNvSpPr>
          <p:nvPr/>
        </p:nvSpPr>
        <p:spPr>
          <a:xfrm>
            <a:off x="609600" y="2143125"/>
            <a:ext cx="1952625" cy="247650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712E40A-7F25-49D4-A91E-1ADED0CDF37D}"/>
              </a:ext>
            </a:extLst>
          </p:cNvPr>
          <p:cNvSpPr>
            <a:spLocks noGrp="1"/>
          </p:cNvSpPr>
          <p:nvPr/>
        </p:nvSpPr>
        <p:spPr>
          <a:xfrm>
            <a:off x="609600" y="2143125"/>
            <a:ext cx="76200" cy="2476500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120368DD-F515-4FB8-A8A6-B8111CF8AB41}"/>
              </a:ext>
            </a:extLst>
          </p:cNvPr>
          <p:cNvSpPr>
            <a:spLocks noGrp="1"/>
          </p:cNvSpPr>
          <p:nvPr/>
        </p:nvSpPr>
        <p:spPr>
          <a:xfrm>
            <a:off x="87630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1  Süreç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4B9B4DA7-78B2-4E34-A49C-C78788D6B2C2}"/>
              </a:ext>
            </a:extLst>
          </p:cNvPr>
          <p:cNvSpPr>
            <a:spLocks noGrp="1"/>
          </p:cNvSpPr>
          <p:nvPr/>
        </p:nvSpPr>
        <p:spPr>
          <a:xfrm>
            <a:off x="876300" y="2695575"/>
            <a:ext cx="1476375" cy="1771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Sorumlu olunan ana/alt süreç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E748D39F-D967-4EB1-AD37-8EF28A7EF803}"/>
              </a:ext>
            </a:extLst>
          </p:cNvPr>
          <p:cNvSpPr>
            <a:spLocks noGrp="1"/>
          </p:cNvSpPr>
          <p:nvPr/>
        </p:nvSpPr>
        <p:spPr>
          <a:xfrm>
            <a:off x="2562225" y="3067050"/>
            <a:ext cx="238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536876"/>
                </a:solidFill>
              </a:defRPr>
            </a:pPr>
            <a:r>
              <a:rPr sz="1875" b="1">
                <a:solidFill>
                  <a:srgbClr val="536876"/>
                </a:solidFill>
              </a:rPr>
              <a:t>→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5ADF097D-1B22-4391-8B15-0E3390DEBDA6}"/>
              </a:ext>
            </a:extLst>
          </p:cNvPr>
          <p:cNvSpPr>
            <a:spLocks noGrp="1"/>
          </p:cNvSpPr>
          <p:nvPr/>
        </p:nvSpPr>
        <p:spPr>
          <a:xfrm>
            <a:off x="2800350" y="2143125"/>
            <a:ext cx="1952625" cy="247650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B251447A-F8E8-40B2-9A43-7AB18A9C0939}"/>
              </a:ext>
            </a:extLst>
          </p:cNvPr>
          <p:cNvSpPr>
            <a:spLocks noGrp="1"/>
          </p:cNvSpPr>
          <p:nvPr/>
        </p:nvSpPr>
        <p:spPr>
          <a:xfrm>
            <a:off x="2800350" y="2143125"/>
            <a:ext cx="76200" cy="247650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FA3D5862-211F-449E-8B2A-022298C6BB06}"/>
              </a:ext>
            </a:extLst>
          </p:cNvPr>
          <p:cNvSpPr>
            <a:spLocks noGrp="1"/>
          </p:cNvSpPr>
          <p:nvPr/>
        </p:nvSpPr>
        <p:spPr>
          <a:xfrm>
            <a:off x="306705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2  Gösterge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A4EEA08C-1584-41D2-ABB8-D86533AEA782}"/>
              </a:ext>
            </a:extLst>
          </p:cNvPr>
          <p:cNvSpPr>
            <a:spLocks noGrp="1"/>
          </p:cNvSpPr>
          <p:nvPr/>
        </p:nvSpPr>
        <p:spPr>
          <a:xfrm>
            <a:off x="3067050" y="2695575"/>
            <a:ext cx="1476375" cy="1771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Hedef, gerçekleşme ve eğilim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D1110891-5AD1-4132-A666-BEF3C2497189}"/>
              </a:ext>
            </a:extLst>
          </p:cNvPr>
          <p:cNvSpPr>
            <a:spLocks noGrp="1"/>
          </p:cNvSpPr>
          <p:nvPr/>
        </p:nvSpPr>
        <p:spPr>
          <a:xfrm>
            <a:off x="4752975" y="3067050"/>
            <a:ext cx="238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536876"/>
                </a:solidFill>
              </a:defRPr>
            </a:pPr>
            <a:r>
              <a:rPr sz="1875" b="1">
                <a:solidFill>
                  <a:srgbClr val="536876"/>
                </a:solidFill>
              </a:rPr>
              <a:t>→</a:t>
            </a: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CEFA30B7-6553-4361-BB77-E814A3044DDC}"/>
              </a:ext>
            </a:extLst>
          </p:cNvPr>
          <p:cNvSpPr>
            <a:spLocks noGrp="1"/>
          </p:cNvSpPr>
          <p:nvPr/>
        </p:nvSpPr>
        <p:spPr>
          <a:xfrm>
            <a:off x="4991100" y="2143125"/>
            <a:ext cx="1952625" cy="247650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A35A29C2-85C7-45F4-BC2C-CBA3313E420E}"/>
              </a:ext>
            </a:extLst>
          </p:cNvPr>
          <p:cNvSpPr>
            <a:spLocks noGrp="1"/>
          </p:cNvSpPr>
          <p:nvPr/>
        </p:nvSpPr>
        <p:spPr>
          <a:xfrm>
            <a:off x="4991100" y="2143125"/>
            <a:ext cx="76200" cy="2476500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5E5400BD-9885-4AF0-B79B-3235936F08D9}"/>
              </a:ext>
            </a:extLst>
          </p:cNvPr>
          <p:cNvSpPr>
            <a:spLocks noGrp="1"/>
          </p:cNvSpPr>
          <p:nvPr/>
        </p:nvSpPr>
        <p:spPr>
          <a:xfrm>
            <a:off x="525780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3  Sapma/Risk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E814379E-6378-4A6E-9FBF-D20EE0B250F4}"/>
              </a:ext>
            </a:extLst>
          </p:cNvPr>
          <p:cNvSpPr>
            <a:spLocks noGrp="1"/>
          </p:cNvSpPr>
          <p:nvPr/>
        </p:nvSpPr>
        <p:spPr>
          <a:xfrm>
            <a:off x="5257800" y="2695575"/>
            <a:ext cx="1476375" cy="1771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Kök neden ve öncelik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E23F4234-8838-411B-9B61-A256803F45B7}"/>
              </a:ext>
            </a:extLst>
          </p:cNvPr>
          <p:cNvSpPr>
            <a:spLocks noGrp="1"/>
          </p:cNvSpPr>
          <p:nvPr/>
        </p:nvSpPr>
        <p:spPr>
          <a:xfrm>
            <a:off x="6943725" y="3067050"/>
            <a:ext cx="238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536876"/>
                </a:solidFill>
              </a:defRPr>
            </a:pPr>
            <a:r>
              <a:rPr sz="1875" b="1">
                <a:solidFill>
                  <a:srgbClr val="536876"/>
                </a:solidFill>
              </a:rPr>
              <a:t>→</a:t>
            </a:r>
          </a:p>
        </p:txBody>
      </p:sp>
      <p:sp>
        <p:nvSpPr>
          <p:cNvPr id="20" name="Dikdörtgen: Köşeleri Yuvarlatılmış 19">
            <a:extLst>
              <a:ext uri="{FF2B5EF4-FFF2-40B4-BE49-F238E27FC236}">
                <a16:creationId xmlns:a16="http://schemas.microsoft.com/office/drawing/2014/main" id="{8880E623-D5D8-4F1C-98C1-F3C881B35619}"/>
              </a:ext>
            </a:extLst>
          </p:cNvPr>
          <p:cNvSpPr>
            <a:spLocks noGrp="1"/>
          </p:cNvSpPr>
          <p:nvPr/>
        </p:nvSpPr>
        <p:spPr>
          <a:xfrm>
            <a:off x="7181850" y="2143125"/>
            <a:ext cx="1952625" cy="247650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8421D44D-FAFE-45E5-AD0D-33E2ACCBD0B0}"/>
              </a:ext>
            </a:extLst>
          </p:cNvPr>
          <p:cNvSpPr>
            <a:spLocks noGrp="1"/>
          </p:cNvSpPr>
          <p:nvPr/>
        </p:nvSpPr>
        <p:spPr>
          <a:xfrm>
            <a:off x="7181850" y="2143125"/>
            <a:ext cx="76200" cy="2476500"/>
          </a:xfrm>
          <a:prstGeom prst="rect">
            <a:avLst/>
          </a:prstGeom>
          <a:solidFill>
            <a:srgbClr val="C64B49"/>
          </a:solidFill>
          <a:ln w="9525">
            <a:solidFill>
              <a:srgbClr val="C64B4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A1845B93-FCAA-45F6-A603-6D8499984F0E}"/>
              </a:ext>
            </a:extLst>
          </p:cNvPr>
          <p:cNvSpPr>
            <a:spLocks noGrp="1"/>
          </p:cNvSpPr>
          <p:nvPr/>
        </p:nvSpPr>
        <p:spPr>
          <a:xfrm>
            <a:off x="744855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C64B49"/>
                </a:solidFill>
              </a:defRPr>
            </a:pPr>
            <a:r>
              <a:rPr sz="1500" b="1">
                <a:solidFill>
                  <a:srgbClr val="C64B49"/>
                </a:solidFill>
              </a:rPr>
              <a:t>4  Aksiyon</a:t>
            </a:r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44C4EE24-72EC-41A6-A41E-D33F7B82512A}"/>
              </a:ext>
            </a:extLst>
          </p:cNvPr>
          <p:cNvSpPr>
            <a:spLocks noGrp="1"/>
          </p:cNvSpPr>
          <p:nvPr/>
        </p:nvSpPr>
        <p:spPr>
          <a:xfrm>
            <a:off x="7448550" y="2695575"/>
            <a:ext cx="1476375" cy="1771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Sorumlu, termin ve kanıt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AF3C88B2-CFE0-48B5-9034-E2055B361F04}"/>
              </a:ext>
            </a:extLst>
          </p:cNvPr>
          <p:cNvSpPr>
            <a:spLocks noGrp="1"/>
          </p:cNvSpPr>
          <p:nvPr/>
        </p:nvSpPr>
        <p:spPr>
          <a:xfrm>
            <a:off x="9134475" y="3067050"/>
            <a:ext cx="2381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536876"/>
                </a:solidFill>
              </a:defRPr>
            </a:pPr>
            <a:r>
              <a:rPr sz="1875" b="1">
                <a:solidFill>
                  <a:srgbClr val="536876"/>
                </a:solidFill>
              </a:rPr>
              <a:t>→</a:t>
            </a:r>
          </a:p>
        </p:txBody>
      </p:sp>
      <p:sp>
        <p:nvSpPr>
          <p:cNvPr id="25" name="Dikdörtgen: Köşeleri Yuvarlatılmış 24">
            <a:extLst>
              <a:ext uri="{FF2B5EF4-FFF2-40B4-BE49-F238E27FC236}">
                <a16:creationId xmlns:a16="http://schemas.microsoft.com/office/drawing/2014/main" id="{6AAC1BC4-AB3B-4F55-A091-550EABB036D7}"/>
              </a:ext>
            </a:extLst>
          </p:cNvPr>
          <p:cNvSpPr>
            <a:spLocks noGrp="1"/>
          </p:cNvSpPr>
          <p:nvPr/>
        </p:nvSpPr>
        <p:spPr>
          <a:xfrm>
            <a:off x="9372600" y="2143125"/>
            <a:ext cx="1952625" cy="247650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E99D9CF5-14A5-4C2F-8BB6-ED09E0B0A132}"/>
              </a:ext>
            </a:extLst>
          </p:cNvPr>
          <p:cNvSpPr>
            <a:spLocks noGrp="1"/>
          </p:cNvSpPr>
          <p:nvPr/>
        </p:nvSpPr>
        <p:spPr>
          <a:xfrm>
            <a:off x="9372600" y="2143125"/>
            <a:ext cx="76200" cy="2476500"/>
          </a:xfrm>
          <a:prstGeom prst="rect">
            <a:avLst/>
          </a:prstGeom>
          <a:solidFill>
            <a:srgbClr val="3B8C69"/>
          </a:solidFill>
          <a:ln w="9525">
            <a:solidFill>
              <a:srgbClr val="3B8C6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EB5C4344-E6AA-4977-837F-3C8E75FF93F1}"/>
              </a:ext>
            </a:extLst>
          </p:cNvPr>
          <p:cNvSpPr>
            <a:spLocks noGrp="1"/>
          </p:cNvSpPr>
          <p:nvPr/>
        </p:nvSpPr>
        <p:spPr>
          <a:xfrm>
            <a:off x="9639300" y="2314575"/>
            <a:ext cx="14954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3B8C69"/>
                </a:solidFill>
              </a:defRPr>
            </a:pPr>
            <a:r>
              <a:rPr sz="1500" b="1">
                <a:solidFill>
                  <a:srgbClr val="3B8C69"/>
                </a:solidFill>
              </a:rPr>
              <a:t>5  Sonuç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88D4BF1-62C8-468D-8CB2-00D221192DD9}"/>
              </a:ext>
            </a:extLst>
          </p:cNvPr>
          <p:cNvSpPr>
            <a:spLocks noGrp="1"/>
          </p:cNvSpPr>
          <p:nvPr/>
        </p:nvSpPr>
        <p:spPr>
          <a:xfrm>
            <a:off x="9639300" y="2695575"/>
            <a:ext cx="1476375" cy="1771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Ölçülen etki ve öğrenme</a:t>
            </a:r>
          </a:p>
        </p:txBody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AC545E00-1EB2-4958-AE94-9AB7345FEDCC}"/>
              </a:ext>
            </a:extLst>
          </p:cNvPr>
          <p:cNvSpPr>
            <a:spLocks noGrp="1"/>
          </p:cNvSpPr>
          <p:nvPr/>
        </p:nvSpPr>
        <p:spPr>
          <a:xfrm>
            <a:off x="914400" y="5095875"/>
            <a:ext cx="103632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073B5C"/>
                </a:solidFill>
              </a:defRPr>
            </a:pPr>
            <a:r>
              <a:rPr sz="1575" b="1">
                <a:solidFill>
                  <a:srgbClr val="073B5C"/>
                </a:solidFill>
              </a:rPr>
              <a:t>Saha sorusu: “Hedefinizden sapma olduğunda hangi kararı aldınız ve bunun etkisini nasıl ölçtünüz?”</a:t>
            </a:r>
          </a:p>
        </p:txBody>
      </p:sp>
    </p:spTree>
    <p:extLst>
      <p:ext uri="{BB962C8B-B14F-4D97-AF65-F5344CB8AC3E}">
        <p14:creationId xmlns:p14="http://schemas.microsoft.com/office/powerpoint/2010/main" val="4486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:a16="http://schemas.microsoft.com/office/drawing/2014/main" id="{7E1D84DE-5CD1-46AE-AB06-C62DFECEB110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ALT KRİTER 5.1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061738A4-FA6C-4347-9F7D-A24D8840A248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08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8BE588D-0C54-45C8-B229-9B961867DB67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55883638-45FD-4365-9BBC-FCE0BECAD53C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5.1 için güçlü cevap örneği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E84B8309-9A6F-4D9A-AFA9-4A4035BF698A}"/>
              </a:ext>
            </a:extLst>
          </p:cNvPr>
          <p:cNvSpPr>
            <a:spLocks noGrp="1"/>
          </p:cNvSpPr>
          <p:nvPr/>
        </p:nvSpPr>
        <p:spPr>
          <a:xfrm>
            <a:off x="1047750" y="1952625"/>
            <a:ext cx="10096500" cy="314325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923038C1-B1CE-418F-8145-0D77CBE25FDF}"/>
              </a:ext>
            </a:extLst>
          </p:cNvPr>
          <p:cNvSpPr>
            <a:spLocks noGrp="1"/>
          </p:cNvSpPr>
          <p:nvPr/>
        </p:nvSpPr>
        <p:spPr>
          <a:xfrm>
            <a:off x="1428750" y="2333625"/>
            <a:ext cx="93345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0">
                <a:solidFill>
                  <a:srgbClr val="173042"/>
                </a:solidFill>
              </a:defRPr>
            </a:pPr>
            <a:r>
              <a:rPr sz="1725" b="0">
                <a:solidFill>
                  <a:srgbClr val="173042"/>
                </a:solidFill>
              </a:rPr>
              <a:t>“Birimimiz … sürecinden sorumludur. Sürecin … göstergesini BKYS üzerinden altı aylık izliyoruz. … döneminde hedef … iken gerçekleşme … olmuştur. Sapmanın temel nedenini … olarak belirledik. Birim Kalite Komisyonu kararıyla … iyileştirmesini, … sorumlusuna … terminle tanımladık. Uygulama sonrasında gösterge … düzeyine yükselmiştir. Karar, kanıt ve izleme sonuçları BKYS’de kayıtlıdır.”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D974B01B-3208-4EAB-B7E0-426512405719}"/>
              </a:ext>
            </a:extLst>
          </p:cNvPr>
          <p:cNvSpPr>
            <a:spLocks noGrp="1"/>
          </p:cNvSpPr>
          <p:nvPr/>
        </p:nvSpPr>
        <p:spPr>
          <a:xfrm>
            <a:off x="1428750" y="4572000"/>
            <a:ext cx="9334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0A6A6"/>
                </a:solidFill>
              </a:defRPr>
            </a:pPr>
            <a:r>
              <a:rPr sz="1650" b="1">
                <a:solidFill>
                  <a:srgbClr val="00A6A6"/>
                </a:solidFill>
              </a:rPr>
              <a:t>Güçlü cevap = süreç + sayısal veri + karar + uygulama + ölçülmüş sonuç</a:t>
            </a:r>
          </a:p>
        </p:txBody>
      </p:sp>
    </p:spTree>
    <p:extLst>
      <p:ext uri="{BB962C8B-B14F-4D97-AF65-F5344CB8AC3E}">
        <p14:creationId xmlns:p14="http://schemas.microsoft.com/office/powerpoint/2010/main" val="352867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ikdörtgen 25">
            <a:extLst>
              <a:ext uri="{FF2B5EF4-FFF2-40B4-BE49-F238E27FC236}">
                <a16:creationId xmlns:a16="http://schemas.microsoft.com/office/drawing/2014/main" id="{99F671AA-2617-4E45-9011-A06BA047A6C8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A6B92"/>
                </a:solidFill>
              </a:defRPr>
            </a:pPr>
            <a:r>
              <a:rPr sz="975" b="1">
                <a:solidFill>
                  <a:srgbClr val="0A6B92"/>
                </a:solidFill>
              </a:rPr>
              <a:t>ALT KRİTER 5.2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1BC7542-B5DD-4770-93E7-92EF75C5CD7E}"/>
              </a:ext>
            </a:extLst>
          </p:cNvPr>
          <p:cNvSpPr>
            <a:spLocks noGrp="1"/>
          </p:cNvSpPr>
          <p:nvPr/>
        </p:nvSpPr>
        <p:spPr>
          <a:xfrm>
            <a:off x="11049000" y="295275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36876"/>
                </a:solidFill>
              </a:defRPr>
            </a:pPr>
            <a:r>
              <a:rPr sz="900" b="1">
                <a:solidFill>
                  <a:srgbClr val="536876"/>
                </a:solidFill>
              </a:rPr>
              <a:t>09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DD957A5-7A43-4FB3-B359-6A4AAF2F6AF9}"/>
              </a:ext>
            </a:extLst>
          </p:cNvPr>
          <p:cNvSpPr>
            <a:spLocks noGrp="1"/>
          </p:cNvSpPr>
          <p:nvPr/>
        </p:nvSpPr>
        <p:spPr>
          <a:xfrm>
            <a:off x="609600" y="6419850"/>
            <a:ext cx="10972800" cy="19050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4289D81-2A60-43C5-87DB-8F86D21D90A1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972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042"/>
                </a:solidFill>
              </a:defRPr>
            </a:pPr>
            <a:r>
              <a:rPr sz="2550" b="1">
                <a:solidFill>
                  <a:srgbClr val="173042"/>
                </a:solidFill>
              </a:rPr>
              <a:t>5.2: Dönüşüm, proje listesi değil yönetilen bir portföydür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9DA0E951-6C00-4846-9BC2-CA77C48E8438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1066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36876"/>
                </a:solidFill>
              </a:defRPr>
            </a:pPr>
            <a:r>
              <a:rPr sz="1350" b="0">
                <a:solidFill>
                  <a:srgbClr val="536876"/>
                </a:solidFill>
              </a:rPr>
              <a:t>İhtiyaç belirlenir, önceliklendirilir, kaynaklandırılır, uygulanır ve etkisi ölçülür.</a:t>
            </a: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C97EE786-D334-40FD-BFE6-F4F80768C034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5C09D17A-AD6C-4535-8182-2D7280561CEE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76200" cy="1476375"/>
          </a:xfrm>
          <a:prstGeom prst="rect">
            <a:avLst/>
          </a:prstGeom>
          <a:solidFill>
            <a:srgbClr val="0A6B92"/>
          </a:solidFill>
          <a:ln w="9525">
            <a:solidFill>
              <a:srgbClr val="0A6B92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EA728B8-5133-4B4C-BBD4-9CB75BDCD709}"/>
              </a:ext>
            </a:extLst>
          </p:cNvPr>
          <p:cNvSpPr>
            <a:spLocks noGrp="1"/>
          </p:cNvSpPr>
          <p:nvPr/>
        </p:nvSpPr>
        <p:spPr>
          <a:xfrm>
            <a:off x="87630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A6B92"/>
                </a:solidFill>
              </a:defRPr>
            </a:pPr>
            <a:r>
              <a:rPr sz="1500" b="1">
                <a:solidFill>
                  <a:srgbClr val="0A6B92"/>
                </a:solidFill>
              </a:rPr>
              <a:t>İhtiyacı belirle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A22DEA43-1241-47C7-BA78-2739B914B386}"/>
              </a:ext>
            </a:extLst>
          </p:cNvPr>
          <p:cNvSpPr>
            <a:spLocks noGrp="1"/>
          </p:cNvSpPr>
          <p:nvPr/>
        </p:nvSpPr>
        <p:spPr>
          <a:xfrm>
            <a:off x="87630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PESTLE, GZFT, paydaş beklentisi, performans ve risk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50765570-D1F1-49E0-B0C0-4AD35416A672}"/>
              </a:ext>
            </a:extLst>
          </p:cNvPr>
          <p:cNvSpPr>
            <a:spLocks noGrp="1"/>
          </p:cNvSpPr>
          <p:nvPr/>
        </p:nvSpPr>
        <p:spPr>
          <a:xfrm>
            <a:off x="428625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1E5985E1-44DB-4123-B4D8-DA219B95F746}"/>
              </a:ext>
            </a:extLst>
          </p:cNvPr>
          <p:cNvSpPr>
            <a:spLocks noGrp="1"/>
          </p:cNvSpPr>
          <p:nvPr/>
        </p:nvSpPr>
        <p:spPr>
          <a:xfrm>
            <a:off x="4286250" y="1952625"/>
            <a:ext cx="76200" cy="1476375"/>
          </a:xfrm>
          <a:prstGeom prst="rect">
            <a:avLst/>
          </a:prstGeom>
          <a:solidFill>
            <a:srgbClr val="00A6A6"/>
          </a:solidFill>
          <a:ln w="9525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62F9D9AB-9BAF-4056-AF18-4CA3454C140C}"/>
              </a:ext>
            </a:extLst>
          </p:cNvPr>
          <p:cNvSpPr>
            <a:spLocks noGrp="1"/>
          </p:cNvSpPr>
          <p:nvPr/>
        </p:nvSpPr>
        <p:spPr>
          <a:xfrm>
            <a:off x="455295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0A6A6"/>
                </a:solidFill>
              </a:defRPr>
            </a:pPr>
            <a:r>
              <a:rPr sz="1500" b="1">
                <a:solidFill>
                  <a:srgbClr val="00A6A6"/>
                </a:solidFill>
              </a:rPr>
              <a:t>Önceliklendir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AAC2260C-5C7F-4C44-BE1B-E3EC189DAF6E}"/>
              </a:ext>
            </a:extLst>
          </p:cNvPr>
          <p:cNvSpPr>
            <a:spLocks noGrp="1"/>
          </p:cNvSpPr>
          <p:nvPr/>
        </p:nvSpPr>
        <p:spPr>
          <a:xfrm>
            <a:off x="455295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Stratejik önem, değer, aciliyet, kapasite ve risk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2A0C9709-D944-4177-A91F-7B22076E23A2}"/>
              </a:ext>
            </a:extLst>
          </p:cNvPr>
          <p:cNvSpPr>
            <a:spLocks noGrp="1"/>
          </p:cNvSpPr>
          <p:nvPr/>
        </p:nvSpPr>
        <p:spPr>
          <a:xfrm>
            <a:off x="7962900" y="195262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CE0830B1-98B6-406B-AE32-0D685BABDE60}"/>
              </a:ext>
            </a:extLst>
          </p:cNvPr>
          <p:cNvSpPr>
            <a:spLocks noGrp="1"/>
          </p:cNvSpPr>
          <p:nvPr/>
        </p:nvSpPr>
        <p:spPr>
          <a:xfrm>
            <a:off x="7962900" y="1952625"/>
            <a:ext cx="76200" cy="1476375"/>
          </a:xfrm>
          <a:prstGeom prst="rect">
            <a:avLst/>
          </a:prstGeom>
          <a:solidFill>
            <a:srgbClr val="D6A84B"/>
          </a:solidFill>
          <a:ln w="9525">
            <a:solidFill>
              <a:srgbClr val="D6A84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32CFD14A-9427-430A-B5DC-C425323E72EE}"/>
              </a:ext>
            </a:extLst>
          </p:cNvPr>
          <p:cNvSpPr>
            <a:spLocks noGrp="1"/>
          </p:cNvSpPr>
          <p:nvPr/>
        </p:nvSpPr>
        <p:spPr>
          <a:xfrm>
            <a:off x="8229600" y="212407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6A84B"/>
                </a:solidFill>
              </a:defRPr>
            </a:pPr>
            <a:r>
              <a:rPr sz="1500" b="1">
                <a:solidFill>
                  <a:srgbClr val="D6A84B"/>
                </a:solidFill>
              </a:rPr>
              <a:t>Planla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D575E166-FC76-421E-8B8E-9224D17CCF0B}"/>
              </a:ext>
            </a:extLst>
          </p:cNvPr>
          <p:cNvSpPr>
            <a:spLocks noGrp="1"/>
          </p:cNvSpPr>
          <p:nvPr/>
        </p:nvSpPr>
        <p:spPr>
          <a:xfrm>
            <a:off x="8229600" y="250507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Portföy, lider, kaynak, yetkinlik, takvim ve iletişim</a:t>
            </a:r>
          </a:p>
        </p:txBody>
      </p:sp>
      <p:sp>
        <p:nvSpPr>
          <p:cNvPr id="18" name="Dikdörtgen: Köşeleri Yuvarlatılmış 17">
            <a:extLst>
              <a:ext uri="{FF2B5EF4-FFF2-40B4-BE49-F238E27FC236}">
                <a16:creationId xmlns:a16="http://schemas.microsoft.com/office/drawing/2014/main" id="{8CEBB3EE-24CC-4324-9899-7407377168FD}"/>
              </a:ext>
            </a:extLst>
          </p:cNvPr>
          <p:cNvSpPr>
            <a:spLocks noGrp="1"/>
          </p:cNvSpPr>
          <p:nvPr/>
        </p:nvSpPr>
        <p:spPr>
          <a:xfrm>
            <a:off x="609600" y="376237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F3F3D125-F0AC-4FD7-91D4-D2FBD0FA6A6F}"/>
              </a:ext>
            </a:extLst>
          </p:cNvPr>
          <p:cNvSpPr>
            <a:spLocks noGrp="1"/>
          </p:cNvSpPr>
          <p:nvPr/>
        </p:nvSpPr>
        <p:spPr>
          <a:xfrm>
            <a:off x="609600" y="3762375"/>
            <a:ext cx="76200" cy="1476375"/>
          </a:xfrm>
          <a:prstGeom prst="rect">
            <a:avLst/>
          </a:prstGeom>
          <a:solidFill>
            <a:srgbClr val="3B8C69"/>
          </a:solidFill>
          <a:ln w="9525">
            <a:solidFill>
              <a:srgbClr val="3B8C6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CFE63FCE-C22F-478C-92E1-0A78F3C1C22D}"/>
              </a:ext>
            </a:extLst>
          </p:cNvPr>
          <p:cNvSpPr>
            <a:spLocks noGrp="1"/>
          </p:cNvSpPr>
          <p:nvPr/>
        </p:nvSpPr>
        <p:spPr>
          <a:xfrm>
            <a:off x="876300" y="393382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3B8C69"/>
                </a:solidFill>
              </a:defRPr>
            </a:pPr>
            <a:r>
              <a:rPr sz="1500" b="1">
                <a:solidFill>
                  <a:srgbClr val="3B8C69"/>
                </a:solidFill>
              </a:rPr>
              <a:t>Uygula ve yay</a:t>
            </a:r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0EB6D5FB-1127-46EB-B17D-21F50882704B}"/>
              </a:ext>
            </a:extLst>
          </p:cNvPr>
          <p:cNvSpPr>
            <a:spLocks noGrp="1"/>
          </p:cNvSpPr>
          <p:nvPr/>
        </p:nvSpPr>
        <p:spPr>
          <a:xfrm>
            <a:off x="876300" y="431482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Pilot, katılım, süreç/organizasyon uyarlaması</a:t>
            </a:r>
          </a:p>
        </p:txBody>
      </p:sp>
      <p:sp>
        <p:nvSpPr>
          <p:cNvPr id="22" name="Dikdörtgen: Köşeleri Yuvarlatılmış 21">
            <a:extLst>
              <a:ext uri="{FF2B5EF4-FFF2-40B4-BE49-F238E27FC236}">
                <a16:creationId xmlns:a16="http://schemas.microsoft.com/office/drawing/2014/main" id="{CD3F8FC4-D524-424A-BFEE-0139A2A2F1F5}"/>
              </a:ext>
            </a:extLst>
          </p:cNvPr>
          <p:cNvSpPr>
            <a:spLocks noGrp="1"/>
          </p:cNvSpPr>
          <p:nvPr/>
        </p:nvSpPr>
        <p:spPr>
          <a:xfrm>
            <a:off x="4286250" y="3762375"/>
            <a:ext cx="3371850" cy="1476375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9525">
            <a:solidFill>
              <a:srgbClr val="D8E3E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0FCDD002-7B77-4605-A097-2D02BFDDF51C}"/>
              </a:ext>
            </a:extLst>
          </p:cNvPr>
          <p:cNvSpPr>
            <a:spLocks noGrp="1"/>
          </p:cNvSpPr>
          <p:nvPr/>
        </p:nvSpPr>
        <p:spPr>
          <a:xfrm>
            <a:off x="4286250" y="3762375"/>
            <a:ext cx="76200" cy="1476375"/>
          </a:xfrm>
          <a:prstGeom prst="rect">
            <a:avLst/>
          </a:prstGeom>
          <a:solidFill>
            <a:srgbClr val="C64B49"/>
          </a:solidFill>
          <a:ln w="9525">
            <a:solidFill>
              <a:srgbClr val="C64B4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EB91E442-B452-440C-A26A-08467786D3CF}"/>
              </a:ext>
            </a:extLst>
          </p:cNvPr>
          <p:cNvSpPr>
            <a:spLocks noGrp="1"/>
          </p:cNvSpPr>
          <p:nvPr/>
        </p:nvSpPr>
        <p:spPr>
          <a:xfrm>
            <a:off x="4552950" y="3933825"/>
            <a:ext cx="2914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C64B49"/>
                </a:solidFill>
              </a:defRPr>
            </a:pPr>
            <a:r>
              <a:rPr sz="1500" b="1">
                <a:solidFill>
                  <a:srgbClr val="C64B49"/>
                </a:solidFill>
              </a:rPr>
              <a:t>Etkiyi ölç</a:t>
            </a:r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4A6AFCA3-3ED4-422C-8A62-D8BB91DABECF}"/>
              </a:ext>
            </a:extLst>
          </p:cNvPr>
          <p:cNvSpPr>
            <a:spLocks noGrp="1"/>
          </p:cNvSpPr>
          <p:nvPr/>
        </p:nvSpPr>
        <p:spPr>
          <a:xfrm>
            <a:off x="4552950" y="4314825"/>
            <a:ext cx="289560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73042"/>
                </a:solidFill>
              </a:defRPr>
            </a:pPr>
            <a:r>
              <a:rPr sz="1200" b="0">
                <a:solidFill>
                  <a:srgbClr val="173042"/>
                </a:solidFill>
              </a:rPr>
              <a:t>Sonuç, geri bildirim, öğrenme ve yatay yayılım</a:t>
            </a:r>
          </a:p>
        </p:txBody>
      </p:sp>
    </p:spTree>
    <p:extLst>
      <p:ext uri="{BB962C8B-B14F-4D97-AF65-F5344CB8AC3E}">
        <p14:creationId xmlns:p14="http://schemas.microsoft.com/office/powerpoint/2010/main" val="1419245955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2426</Words>
  <Application>Microsoft Office PowerPoint</Application>
  <DocSecurity>0</DocSecurity>
  <PresentationFormat>Geniş ekran</PresentationFormat>
  <Paragraphs>463</Paragraphs>
  <Slides>25</Slides>
  <Notes>25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Amasis MT Pro</vt:lpstr>
      <vt:lpstr>Arial</vt:lpstr>
      <vt:lpstr>Calibri</vt:lpstr>
      <vt:lpstr>ChatGPT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Cem Can CEBECİ</cp:lastModifiedBy>
  <cp:revision>2</cp:revision>
  <dcterms:created xsi:type="dcterms:W3CDTF">2026-09-03T11:24:41Z</dcterms:created>
  <dcterms:modified xsi:type="dcterms:W3CDTF">2026-09-03T11:50:13Z</dcterms:modified>
</cp:coreProperties>
</file>