
<file path=[Content_Types].xml><?xml version="1.0" encoding="utf-8"?>
<Types xmlns="http://schemas.openxmlformats.org/package/2006/content-types">
  <Default Extension="jpg" ContentType="image/jp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60" r:id="rId5"/>
    <p:sldId id="259" r:id="rId6"/>
    <p:sldId id="261" r:id="rId7"/>
    <p:sldId id="262" r:id="rId8"/>
    <p:sldId id="264" r:id="rId9"/>
    <p:sldId id="285" r:id="rId10"/>
    <p:sldId id="284" r:id="rId11"/>
    <p:sldId id="266" r:id="rId12"/>
    <p:sldId id="267" r:id="rId13"/>
    <p:sldId id="279" r:id="rId14"/>
    <p:sldId id="280" r:id="rId15"/>
    <p:sldId id="281" r:id="rId16"/>
    <p:sldId id="282" r:id="rId17"/>
    <p:sldId id="283" r:id="rId18"/>
    <p:sldId id="286" r:id="rId19"/>
    <p:sldId id="287" r:id="rId20"/>
    <p:sldId id="288" r:id="rId21"/>
    <p:sldId id="289" r:id="rId22"/>
    <p:sldId id="273" r:id="rId23"/>
    <p:sldId id="274" r:id="rId24"/>
    <p:sldId id="275" r:id="rId25"/>
    <p:sldId id="276" r:id="rId26"/>
    <p:sldId id="277" r:id="rId27"/>
    <p:sldId id="278" r:id="rId28"/>
  </p:sldIdLst>
  <p:sldSz cx="12192000" cy="6858000"/>
  <p:notesSz cx="12192000" cy="6858000"/>
  <p:defaultTextStyle>
    <a:defPPr>
      <a:defRPr kern="0"/>
    </a:def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08"/>
    <p:restoredTop sz="94675"/>
  </p:normalViewPr>
  <p:slideViewPr>
    <p:cSldViewPr>
      <p:cViewPr varScale="1">
        <p:scale>
          <a:sx n="85" d="100"/>
          <a:sy n="85" d="100"/>
        </p:scale>
        <p:origin x="960" y="16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2223135" y="2144649"/>
            <a:ext cx="7749540" cy="1014094"/>
          </a:xfrm>
          <a:prstGeom prst="rect">
            <a:avLst/>
          </a:prstGeom>
        </p:spPr>
        <p:txBody>
          <a:bodyPr wrap="square" lIns="0" tIns="0" rIns="0" bIns="0">
            <a:spAutoFit/>
          </a:bodyPr>
          <a:lstStyle>
            <a:lvl1pPr>
              <a:defRPr sz="3950" b="1" i="0">
                <a:solidFill>
                  <a:srgbClr val="44536A"/>
                </a:solidFill>
                <a:latin typeface="Cambria"/>
                <a:cs typeface="Cambria"/>
              </a:defRPr>
            </a:lvl1pPr>
          </a:lstStyle>
          <a:p>
            <a:endParaRPr/>
          </a:p>
        </p:txBody>
      </p:sp>
      <p:sp>
        <p:nvSpPr>
          <p:cNvPr id="3" name="Holder 3"/>
          <p:cNvSpPr>
            <a:spLocks noGrp="1"/>
          </p:cNvSpPr>
          <p:nvPr>
            <p:ph type="subTitle" idx="4"/>
          </p:nvPr>
        </p:nvSpPr>
        <p:spPr>
          <a:xfrm>
            <a:off x="1828800" y="3840480"/>
            <a:ext cx="8534400" cy="1714500"/>
          </a:xfrm>
          <a:prstGeom prst="rect">
            <a:avLst/>
          </a:prstGeom>
        </p:spPr>
        <p:txBody>
          <a:bodyPr wrap="square" lIns="0" tIns="0" rIns="0" bIns="0">
            <a:spAutoFit/>
          </a:bodyPr>
          <a:lstStyle>
            <a:lvl1pPr>
              <a:defRPr sz="2000"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50" b="1" i="0">
                <a:solidFill>
                  <a:srgbClr val="44536A"/>
                </a:solidFill>
                <a:latin typeface="Cambria"/>
                <a:cs typeface="Cambria"/>
              </a:defRPr>
            </a:lvl1pPr>
          </a:lstStyle>
          <a:p>
            <a:endParaRPr/>
          </a:p>
        </p:txBody>
      </p:sp>
      <p:sp>
        <p:nvSpPr>
          <p:cNvPr id="3" name="Holder 3"/>
          <p:cNvSpPr>
            <a:spLocks noGrp="1"/>
          </p:cNvSpPr>
          <p:nvPr>
            <p:ph type="body" idx="1"/>
          </p:nvPr>
        </p:nvSpPr>
        <p:spPr/>
        <p:txBody>
          <a:bodyPr lIns="0" tIns="0" rIns="0" bIns="0"/>
          <a:lstStyle>
            <a:lvl1pPr>
              <a:defRPr sz="2000" b="1" i="0">
                <a:solidFill>
                  <a:schemeClr val="tx1"/>
                </a:solidFill>
                <a:latin typeface="Tahoma"/>
                <a:cs typeface="Tahoma"/>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7/28/26</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50" b="1" i="0">
                <a:solidFill>
                  <a:srgbClr val="44536A"/>
                </a:solidFill>
                <a:latin typeface="Cambria"/>
                <a:cs typeface="Cambria"/>
              </a:defRPr>
            </a:lvl1pPr>
          </a:lstStyle>
          <a:p>
            <a:endParaRPr/>
          </a:p>
        </p:txBody>
      </p:sp>
      <p:sp>
        <p:nvSpPr>
          <p:cNvPr id="3" name="Holder 3"/>
          <p:cNvSpPr>
            <a:spLocks noGrp="1"/>
          </p:cNvSpPr>
          <p:nvPr>
            <p:ph sz="half" idx="2"/>
          </p:nvPr>
        </p:nvSpPr>
        <p:spPr>
          <a:xfrm>
            <a:off x="609600" y="1577340"/>
            <a:ext cx="5303520" cy="4526280"/>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6278880" y="1577340"/>
            <a:ext cx="5303520" cy="4526280"/>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7/28/26</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3950" b="1" i="0">
                <a:solidFill>
                  <a:srgbClr val="44536A"/>
                </a:solidFill>
                <a:latin typeface="Cambria"/>
                <a:cs typeface="Cambri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7/28/26</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7/28/26</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6" name="bg object 16"/>
          <p:cNvPicPr/>
          <p:nvPr/>
        </p:nvPicPr>
        <p:blipFill>
          <a:blip r:embed="rId7" cstate="print"/>
          <a:stretch>
            <a:fillRect/>
          </a:stretch>
        </p:blipFill>
        <p:spPr>
          <a:xfrm>
            <a:off x="0" y="0"/>
            <a:ext cx="12192000" cy="6857999"/>
          </a:xfrm>
          <a:prstGeom prst="rect">
            <a:avLst/>
          </a:prstGeom>
        </p:spPr>
      </p:pic>
      <p:sp>
        <p:nvSpPr>
          <p:cNvPr id="2" name="Holder 2"/>
          <p:cNvSpPr>
            <a:spLocks noGrp="1"/>
          </p:cNvSpPr>
          <p:nvPr>
            <p:ph type="title"/>
          </p:nvPr>
        </p:nvSpPr>
        <p:spPr>
          <a:xfrm>
            <a:off x="2466085" y="386143"/>
            <a:ext cx="8976995" cy="632460"/>
          </a:xfrm>
          <a:prstGeom prst="rect">
            <a:avLst/>
          </a:prstGeom>
        </p:spPr>
        <p:txBody>
          <a:bodyPr wrap="square" lIns="0" tIns="0" rIns="0" bIns="0">
            <a:spAutoFit/>
          </a:bodyPr>
          <a:lstStyle>
            <a:lvl1pPr>
              <a:defRPr sz="3950" b="1" i="0">
                <a:solidFill>
                  <a:srgbClr val="44536A"/>
                </a:solidFill>
                <a:latin typeface="Cambria"/>
                <a:cs typeface="Cambria"/>
              </a:defRPr>
            </a:lvl1pPr>
          </a:lstStyle>
          <a:p>
            <a:endParaRPr/>
          </a:p>
        </p:txBody>
      </p:sp>
      <p:sp>
        <p:nvSpPr>
          <p:cNvPr id="3" name="Holder 3"/>
          <p:cNvSpPr>
            <a:spLocks noGrp="1"/>
          </p:cNvSpPr>
          <p:nvPr>
            <p:ph type="body" idx="1"/>
          </p:nvPr>
        </p:nvSpPr>
        <p:spPr>
          <a:xfrm>
            <a:off x="1358011" y="1294828"/>
            <a:ext cx="10259695" cy="4607560"/>
          </a:xfrm>
          <a:prstGeom prst="rect">
            <a:avLst/>
          </a:prstGeom>
        </p:spPr>
        <p:txBody>
          <a:bodyPr wrap="square" lIns="0" tIns="0" rIns="0" bIns="0">
            <a:spAutoFit/>
          </a:bodyPr>
          <a:lstStyle>
            <a:lvl1pPr>
              <a:defRPr sz="2000" b="1" i="0">
                <a:solidFill>
                  <a:schemeClr val="tx1"/>
                </a:solidFill>
                <a:latin typeface="Tahoma"/>
                <a:cs typeface="Tahoma"/>
              </a:defRPr>
            </a:lvl1pPr>
          </a:lstStyle>
          <a:p>
            <a:endParaRPr/>
          </a:p>
        </p:txBody>
      </p:sp>
      <p:sp>
        <p:nvSpPr>
          <p:cNvPr id="4" name="Holder 4"/>
          <p:cNvSpPr>
            <a:spLocks noGrp="1"/>
          </p:cNvSpPr>
          <p:nvPr>
            <p:ph type="ftr" sz="quarter" idx="5"/>
          </p:nvPr>
        </p:nvSpPr>
        <p:spPr>
          <a:xfrm>
            <a:off x="4145280" y="6377940"/>
            <a:ext cx="3901440" cy="34290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609600" y="6377940"/>
            <a:ext cx="2804160" cy="34290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7/28/26</a:t>
            </a:fld>
            <a:endParaRPr lang="en-US"/>
          </a:p>
        </p:txBody>
      </p:sp>
      <p:sp>
        <p:nvSpPr>
          <p:cNvPr id="6" name="Holder 6"/>
          <p:cNvSpPr>
            <a:spLocks noGrp="1"/>
          </p:cNvSpPr>
          <p:nvPr>
            <p:ph type="sldNum" sz="quarter" idx="7"/>
          </p:nvPr>
        </p:nvSpPr>
        <p:spPr>
          <a:xfrm>
            <a:off x="8778240" y="6377940"/>
            <a:ext cx="2804160" cy="34290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5.xml"/></Relationships>
</file>

<file path=ppt/slides/_rels/slide6.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object 2"/>
          <p:cNvGrpSpPr/>
          <p:nvPr/>
        </p:nvGrpSpPr>
        <p:grpSpPr>
          <a:xfrm>
            <a:off x="-1586" y="-1523"/>
            <a:ext cx="12200255" cy="155575"/>
            <a:chOff x="-1586" y="-1523"/>
            <a:chExt cx="12200255" cy="155575"/>
          </a:xfrm>
        </p:grpSpPr>
        <p:sp>
          <p:nvSpPr>
            <p:cNvPr id="3" name="object 3"/>
            <p:cNvSpPr/>
            <p:nvPr/>
          </p:nvSpPr>
          <p:spPr>
            <a:xfrm>
              <a:off x="4763" y="4826"/>
              <a:ext cx="12187555" cy="142875"/>
            </a:xfrm>
            <a:custGeom>
              <a:avLst/>
              <a:gdLst/>
              <a:ahLst/>
              <a:cxnLst/>
              <a:rect l="l" t="t" r="r" b="b"/>
              <a:pathLst>
                <a:path w="12187555" h="142875">
                  <a:moveTo>
                    <a:pt x="12187236" y="0"/>
                  </a:moveTo>
                  <a:lnTo>
                    <a:pt x="0" y="0"/>
                  </a:lnTo>
                  <a:lnTo>
                    <a:pt x="0" y="142875"/>
                  </a:lnTo>
                  <a:lnTo>
                    <a:pt x="12187236" y="142875"/>
                  </a:lnTo>
                  <a:lnTo>
                    <a:pt x="12187236" y="0"/>
                  </a:lnTo>
                  <a:close/>
                </a:path>
              </a:pathLst>
            </a:custGeom>
            <a:solidFill>
              <a:srgbClr val="0056A8"/>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4" name="object 4"/>
            <p:cNvSpPr/>
            <p:nvPr/>
          </p:nvSpPr>
          <p:spPr>
            <a:xfrm>
              <a:off x="4763" y="4826"/>
              <a:ext cx="12187555" cy="142875"/>
            </a:xfrm>
            <a:custGeom>
              <a:avLst/>
              <a:gdLst/>
              <a:ahLst/>
              <a:cxnLst/>
              <a:rect l="l" t="t" r="r" b="b"/>
              <a:pathLst>
                <a:path w="12187555" h="142875">
                  <a:moveTo>
                    <a:pt x="12187236" y="0"/>
                  </a:moveTo>
                  <a:lnTo>
                    <a:pt x="0" y="0"/>
                  </a:lnTo>
                  <a:lnTo>
                    <a:pt x="0" y="142875"/>
                  </a:lnTo>
                  <a:lnTo>
                    <a:pt x="12187236" y="142875"/>
                  </a:lnTo>
                </a:path>
              </a:pathLst>
            </a:custGeom>
            <a:ln w="12700">
              <a:solidFill>
                <a:srgbClr val="0056A8"/>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grpSp>
      <p:grpSp>
        <p:nvGrpSpPr>
          <p:cNvPr id="5" name="object 5"/>
          <p:cNvGrpSpPr/>
          <p:nvPr/>
        </p:nvGrpSpPr>
        <p:grpSpPr>
          <a:xfrm>
            <a:off x="-1586" y="141287"/>
            <a:ext cx="12200255" cy="6723380"/>
            <a:chOff x="-1586" y="141287"/>
            <a:chExt cx="12200255" cy="6723380"/>
          </a:xfrm>
        </p:grpSpPr>
        <p:sp>
          <p:nvSpPr>
            <p:cNvPr id="6" name="object 6"/>
            <p:cNvSpPr/>
            <p:nvPr/>
          </p:nvSpPr>
          <p:spPr>
            <a:xfrm>
              <a:off x="4763" y="6719887"/>
              <a:ext cx="12187555" cy="138430"/>
            </a:xfrm>
            <a:custGeom>
              <a:avLst/>
              <a:gdLst/>
              <a:ahLst/>
              <a:cxnLst/>
              <a:rect l="l" t="t" r="r" b="b"/>
              <a:pathLst>
                <a:path w="12187555" h="138429">
                  <a:moveTo>
                    <a:pt x="12187236" y="0"/>
                  </a:moveTo>
                  <a:lnTo>
                    <a:pt x="0" y="0"/>
                  </a:lnTo>
                  <a:lnTo>
                    <a:pt x="0" y="138112"/>
                  </a:lnTo>
                  <a:lnTo>
                    <a:pt x="12187236" y="138112"/>
                  </a:lnTo>
                  <a:lnTo>
                    <a:pt x="12187236" y="0"/>
                  </a:lnTo>
                  <a:close/>
                </a:path>
              </a:pathLst>
            </a:custGeom>
            <a:solidFill>
              <a:srgbClr val="53B72C"/>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7" name="object 7"/>
            <p:cNvSpPr/>
            <p:nvPr/>
          </p:nvSpPr>
          <p:spPr>
            <a:xfrm>
              <a:off x="4763" y="6719887"/>
              <a:ext cx="12187555" cy="138430"/>
            </a:xfrm>
            <a:custGeom>
              <a:avLst/>
              <a:gdLst/>
              <a:ahLst/>
              <a:cxnLst/>
              <a:rect l="l" t="t" r="r" b="b"/>
              <a:pathLst>
                <a:path w="12187555" h="138429">
                  <a:moveTo>
                    <a:pt x="12187236" y="0"/>
                  </a:moveTo>
                  <a:lnTo>
                    <a:pt x="0" y="0"/>
                  </a:lnTo>
                  <a:lnTo>
                    <a:pt x="0" y="138112"/>
                  </a:lnTo>
                </a:path>
              </a:pathLst>
            </a:custGeom>
            <a:ln w="12700">
              <a:solidFill>
                <a:srgbClr val="53B72C"/>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8" name="object 8"/>
            <p:cNvSpPr/>
            <p:nvPr/>
          </p:nvSpPr>
          <p:spPr>
            <a:xfrm>
              <a:off x="4763" y="147637"/>
              <a:ext cx="114300" cy="6572250"/>
            </a:xfrm>
            <a:custGeom>
              <a:avLst/>
              <a:gdLst/>
              <a:ahLst/>
              <a:cxnLst/>
              <a:rect l="l" t="t" r="r" b="b"/>
              <a:pathLst>
                <a:path w="114300" h="6572250">
                  <a:moveTo>
                    <a:pt x="114300" y="0"/>
                  </a:moveTo>
                  <a:lnTo>
                    <a:pt x="0" y="0"/>
                  </a:lnTo>
                  <a:lnTo>
                    <a:pt x="0" y="6572250"/>
                  </a:lnTo>
                  <a:lnTo>
                    <a:pt x="114300" y="6572250"/>
                  </a:lnTo>
                  <a:lnTo>
                    <a:pt x="114300" y="0"/>
                  </a:lnTo>
                  <a:close/>
                </a:path>
              </a:pathLst>
            </a:custGeom>
            <a:solidFill>
              <a:srgbClr val="F8AF00"/>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9" name="object 9"/>
            <p:cNvSpPr/>
            <p:nvPr/>
          </p:nvSpPr>
          <p:spPr>
            <a:xfrm>
              <a:off x="4763" y="147637"/>
              <a:ext cx="114300" cy="6572250"/>
            </a:xfrm>
            <a:custGeom>
              <a:avLst/>
              <a:gdLst/>
              <a:ahLst/>
              <a:cxnLst/>
              <a:rect l="l" t="t" r="r" b="b"/>
              <a:pathLst>
                <a:path w="114300" h="6572250">
                  <a:moveTo>
                    <a:pt x="0" y="6572250"/>
                  </a:moveTo>
                  <a:lnTo>
                    <a:pt x="114300" y="6572250"/>
                  </a:lnTo>
                  <a:lnTo>
                    <a:pt x="114300" y="0"/>
                  </a:lnTo>
                  <a:lnTo>
                    <a:pt x="0" y="0"/>
                  </a:lnTo>
                  <a:lnTo>
                    <a:pt x="0" y="6572250"/>
                  </a:lnTo>
                  <a:close/>
                </a:path>
              </a:pathLst>
            </a:custGeom>
            <a:ln w="12700">
              <a:solidFill>
                <a:srgbClr val="F8AF00"/>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pic>
          <p:nvPicPr>
            <p:cNvPr id="10" name="object 10" descr="/mnt/data/kaeu_logo.png"/>
            <p:cNvPicPr/>
            <p:nvPr/>
          </p:nvPicPr>
          <p:blipFill>
            <a:blip r:embed="rId2" cstate="print"/>
            <a:stretch>
              <a:fillRect/>
            </a:stretch>
          </p:blipFill>
          <p:spPr>
            <a:xfrm>
              <a:off x="504825" y="457200"/>
              <a:ext cx="781050" cy="790575"/>
            </a:xfrm>
            <a:prstGeom prst="rect">
              <a:avLst/>
            </a:prstGeom>
          </p:spPr>
        </p:pic>
        <p:sp>
          <p:nvSpPr>
            <p:cNvPr id="11" name="object 11"/>
            <p:cNvSpPr/>
            <p:nvPr/>
          </p:nvSpPr>
          <p:spPr>
            <a:xfrm>
              <a:off x="700087" y="3738626"/>
              <a:ext cx="866775" cy="47625"/>
            </a:xfrm>
            <a:custGeom>
              <a:avLst/>
              <a:gdLst/>
              <a:ahLst/>
              <a:cxnLst/>
              <a:rect l="l" t="t" r="r" b="b"/>
              <a:pathLst>
                <a:path w="866775" h="47625">
                  <a:moveTo>
                    <a:pt x="866775" y="0"/>
                  </a:moveTo>
                  <a:lnTo>
                    <a:pt x="0" y="0"/>
                  </a:lnTo>
                  <a:lnTo>
                    <a:pt x="0" y="47625"/>
                  </a:lnTo>
                  <a:lnTo>
                    <a:pt x="866775" y="47625"/>
                  </a:lnTo>
                  <a:lnTo>
                    <a:pt x="866775" y="0"/>
                  </a:lnTo>
                  <a:close/>
                </a:path>
              </a:pathLst>
            </a:custGeom>
            <a:solidFill>
              <a:srgbClr val="F8AF00"/>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2" name="object 12"/>
            <p:cNvSpPr/>
            <p:nvPr/>
          </p:nvSpPr>
          <p:spPr>
            <a:xfrm>
              <a:off x="700087" y="3738626"/>
              <a:ext cx="866775" cy="47625"/>
            </a:xfrm>
            <a:custGeom>
              <a:avLst/>
              <a:gdLst/>
              <a:ahLst/>
              <a:cxnLst/>
              <a:rect l="l" t="t" r="r" b="b"/>
              <a:pathLst>
                <a:path w="866775" h="47625">
                  <a:moveTo>
                    <a:pt x="0" y="47625"/>
                  </a:moveTo>
                  <a:lnTo>
                    <a:pt x="866775" y="47625"/>
                  </a:lnTo>
                  <a:lnTo>
                    <a:pt x="866775" y="0"/>
                  </a:lnTo>
                  <a:lnTo>
                    <a:pt x="0" y="0"/>
                  </a:lnTo>
                  <a:lnTo>
                    <a:pt x="0" y="47625"/>
                  </a:lnTo>
                  <a:close/>
                </a:path>
              </a:pathLst>
            </a:custGeom>
            <a:ln w="12700">
              <a:solidFill>
                <a:srgbClr val="F8AF00"/>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3" name="object 13"/>
            <p:cNvSpPr/>
            <p:nvPr/>
          </p:nvSpPr>
          <p:spPr>
            <a:xfrm>
              <a:off x="1709800" y="3738626"/>
              <a:ext cx="866775" cy="47625"/>
            </a:xfrm>
            <a:custGeom>
              <a:avLst/>
              <a:gdLst/>
              <a:ahLst/>
              <a:cxnLst/>
              <a:rect l="l" t="t" r="r" b="b"/>
              <a:pathLst>
                <a:path w="866775" h="47625">
                  <a:moveTo>
                    <a:pt x="866775" y="0"/>
                  </a:moveTo>
                  <a:lnTo>
                    <a:pt x="0" y="0"/>
                  </a:lnTo>
                  <a:lnTo>
                    <a:pt x="0" y="47625"/>
                  </a:lnTo>
                  <a:lnTo>
                    <a:pt x="866775" y="47625"/>
                  </a:lnTo>
                  <a:lnTo>
                    <a:pt x="866775" y="0"/>
                  </a:lnTo>
                  <a:close/>
                </a:path>
              </a:pathLst>
            </a:custGeom>
            <a:solidFill>
              <a:srgbClr val="53B72C"/>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4" name="object 14"/>
            <p:cNvSpPr/>
            <p:nvPr/>
          </p:nvSpPr>
          <p:spPr>
            <a:xfrm>
              <a:off x="1709800" y="3738626"/>
              <a:ext cx="866775" cy="47625"/>
            </a:xfrm>
            <a:custGeom>
              <a:avLst/>
              <a:gdLst/>
              <a:ahLst/>
              <a:cxnLst/>
              <a:rect l="l" t="t" r="r" b="b"/>
              <a:pathLst>
                <a:path w="866775" h="47625">
                  <a:moveTo>
                    <a:pt x="0" y="47625"/>
                  </a:moveTo>
                  <a:lnTo>
                    <a:pt x="866775" y="47625"/>
                  </a:lnTo>
                  <a:lnTo>
                    <a:pt x="866775" y="0"/>
                  </a:lnTo>
                  <a:lnTo>
                    <a:pt x="0" y="0"/>
                  </a:lnTo>
                  <a:lnTo>
                    <a:pt x="0" y="47625"/>
                  </a:lnTo>
                  <a:close/>
                </a:path>
              </a:pathLst>
            </a:custGeom>
            <a:ln w="12700">
              <a:solidFill>
                <a:srgbClr val="53B72C"/>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5" name="object 15"/>
            <p:cNvSpPr/>
            <p:nvPr/>
          </p:nvSpPr>
          <p:spPr>
            <a:xfrm>
              <a:off x="2709925" y="3738626"/>
              <a:ext cx="866775" cy="47625"/>
            </a:xfrm>
            <a:custGeom>
              <a:avLst/>
              <a:gdLst/>
              <a:ahLst/>
              <a:cxnLst/>
              <a:rect l="l" t="t" r="r" b="b"/>
              <a:pathLst>
                <a:path w="866775" h="47625">
                  <a:moveTo>
                    <a:pt x="866775" y="0"/>
                  </a:moveTo>
                  <a:lnTo>
                    <a:pt x="0" y="0"/>
                  </a:lnTo>
                  <a:lnTo>
                    <a:pt x="0" y="47625"/>
                  </a:lnTo>
                  <a:lnTo>
                    <a:pt x="866775" y="47625"/>
                  </a:lnTo>
                  <a:lnTo>
                    <a:pt x="866775" y="0"/>
                  </a:lnTo>
                  <a:close/>
                </a:path>
              </a:pathLst>
            </a:custGeom>
            <a:solidFill>
              <a:srgbClr val="F36C20"/>
            </a:solidFill>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sp>
          <p:nvSpPr>
            <p:cNvPr id="16" name="object 16"/>
            <p:cNvSpPr/>
            <p:nvPr/>
          </p:nvSpPr>
          <p:spPr>
            <a:xfrm>
              <a:off x="2709925" y="3738626"/>
              <a:ext cx="866775" cy="47625"/>
            </a:xfrm>
            <a:custGeom>
              <a:avLst/>
              <a:gdLst/>
              <a:ahLst/>
              <a:cxnLst/>
              <a:rect l="l" t="t" r="r" b="b"/>
              <a:pathLst>
                <a:path w="866775" h="47625">
                  <a:moveTo>
                    <a:pt x="0" y="47625"/>
                  </a:moveTo>
                  <a:lnTo>
                    <a:pt x="866775" y="47625"/>
                  </a:lnTo>
                  <a:lnTo>
                    <a:pt x="866775" y="0"/>
                  </a:lnTo>
                  <a:lnTo>
                    <a:pt x="0" y="0"/>
                  </a:lnTo>
                  <a:lnTo>
                    <a:pt x="0" y="47625"/>
                  </a:lnTo>
                  <a:close/>
                </a:path>
              </a:pathLst>
            </a:custGeom>
            <a:ln w="12700">
              <a:solidFill>
                <a:srgbClr val="F36C20"/>
              </a:solidFill>
            </a:ln>
          </p:spPr>
          <p:txBody>
            <a:bodyPr wrap="square" lIns="0" tIns="0" rIns="0" bIns="0" rtlCol="0"/>
            <a:lstStyle/>
            <a:p>
              <a:endParaRPr sz="1600">
                <a:latin typeface="Times New Roman" panose="02020603050405020304" pitchFamily="18" charset="0"/>
                <a:cs typeface="Times New Roman" panose="02020603050405020304" pitchFamily="18" charset="0"/>
              </a:endParaRPr>
            </a:p>
          </p:txBody>
        </p:sp>
        <p:pic>
          <p:nvPicPr>
            <p:cNvPr id="17" name="object 17"/>
            <p:cNvPicPr/>
            <p:nvPr/>
          </p:nvPicPr>
          <p:blipFill>
            <a:blip r:embed="rId3" cstate="print"/>
            <a:stretch>
              <a:fillRect/>
            </a:stretch>
          </p:blipFill>
          <p:spPr>
            <a:xfrm>
              <a:off x="10048874" y="247650"/>
              <a:ext cx="1847850" cy="1276350"/>
            </a:xfrm>
            <a:prstGeom prst="rect">
              <a:avLst/>
            </a:prstGeom>
          </p:spPr>
        </p:pic>
      </p:grpSp>
      <p:sp>
        <p:nvSpPr>
          <p:cNvPr id="18" name="object 18"/>
          <p:cNvSpPr txBox="1"/>
          <p:nvPr/>
        </p:nvSpPr>
        <p:spPr>
          <a:xfrm>
            <a:off x="1405636" y="428206"/>
            <a:ext cx="3792473" cy="738023"/>
          </a:xfrm>
          <a:prstGeom prst="rect">
            <a:avLst/>
          </a:prstGeom>
        </p:spPr>
        <p:txBody>
          <a:bodyPr vert="horz" wrap="square" lIns="0" tIns="128905" rIns="0" bIns="0" rtlCol="0">
            <a:spAutoFit/>
          </a:bodyPr>
          <a:lstStyle/>
          <a:p>
            <a:pPr marL="12700">
              <a:lnSpc>
                <a:spcPct val="100000"/>
              </a:lnSpc>
              <a:spcBef>
                <a:spcPts val="1015"/>
              </a:spcBef>
            </a:pPr>
            <a:r>
              <a:rPr sz="1600" b="1" dirty="0">
                <a:solidFill>
                  <a:srgbClr val="092E5A"/>
                </a:solidFill>
                <a:latin typeface="Times New Roman" panose="02020603050405020304" pitchFamily="18" charset="0"/>
                <a:cs typeface="Times New Roman" panose="02020603050405020304" pitchFamily="18" charset="0"/>
              </a:rPr>
              <a:t>KIRŞEHİR AHİ EVRAN ÜNİVERSİTESİ</a:t>
            </a:r>
            <a:endParaRPr sz="1600">
              <a:latin typeface="Times New Roman" panose="02020603050405020304" pitchFamily="18" charset="0"/>
              <a:cs typeface="Times New Roman" panose="02020603050405020304" pitchFamily="18" charset="0"/>
            </a:endParaRPr>
          </a:p>
          <a:p>
            <a:pPr marL="12700">
              <a:lnSpc>
                <a:spcPct val="100000"/>
              </a:lnSpc>
              <a:spcBef>
                <a:spcPts val="850"/>
              </a:spcBef>
            </a:pPr>
            <a:r>
              <a:rPr sz="1600" b="1" dirty="0">
                <a:latin typeface="Times New Roman" panose="02020603050405020304" pitchFamily="18" charset="0"/>
                <a:cs typeface="Times New Roman" panose="02020603050405020304" pitchFamily="18" charset="0"/>
              </a:rPr>
              <a:t>Kalite Yönetim Koordinatörlüğü</a:t>
            </a:r>
            <a:endParaRPr sz="1600">
              <a:latin typeface="Times New Roman" panose="02020603050405020304" pitchFamily="18" charset="0"/>
              <a:cs typeface="Times New Roman" panose="02020603050405020304" pitchFamily="18" charset="0"/>
            </a:endParaRPr>
          </a:p>
        </p:txBody>
      </p:sp>
      <p:sp>
        <p:nvSpPr>
          <p:cNvPr id="19" name="object 19"/>
          <p:cNvSpPr txBox="1"/>
          <p:nvPr/>
        </p:nvSpPr>
        <p:spPr>
          <a:xfrm>
            <a:off x="685800" y="1695513"/>
            <a:ext cx="5257800" cy="300082"/>
          </a:xfrm>
          <a:prstGeom prst="rect">
            <a:avLst/>
          </a:prstGeom>
          <a:solidFill>
            <a:srgbClr val="EAF4FF"/>
          </a:solidFill>
          <a:ln w="3175">
            <a:solidFill>
              <a:srgbClr val="EAF4FF"/>
            </a:solidFill>
          </a:ln>
        </p:spPr>
        <p:txBody>
          <a:bodyPr vert="horz" wrap="square" lIns="0" tIns="53340" rIns="0" bIns="0" rtlCol="0">
            <a:spAutoFit/>
          </a:bodyPr>
          <a:lstStyle/>
          <a:p>
            <a:pPr marL="1270">
              <a:lnSpc>
                <a:spcPct val="100000"/>
              </a:lnSpc>
              <a:spcBef>
                <a:spcPts val="420"/>
              </a:spcBef>
            </a:pPr>
            <a:r>
              <a:rPr sz="1600" b="1" dirty="0">
                <a:solidFill>
                  <a:srgbClr val="0056A8"/>
                </a:solidFill>
                <a:latin typeface="Times New Roman" panose="02020603050405020304" pitchFamily="18" charset="0"/>
                <a:cs typeface="Times New Roman" panose="02020603050405020304" pitchFamily="18" charset="0"/>
              </a:rPr>
              <a:t>2026</a:t>
            </a:r>
            <a:r>
              <a:rPr lang="tr-TR" sz="1600" b="1" dirty="0">
                <a:solidFill>
                  <a:srgbClr val="0056A8"/>
                </a:solidFill>
                <a:latin typeface="Times New Roman" panose="02020603050405020304" pitchFamily="18" charset="0"/>
                <a:cs typeface="Times New Roman" panose="02020603050405020304" pitchFamily="18" charset="0"/>
              </a:rPr>
              <a:t> </a:t>
            </a:r>
            <a:r>
              <a:rPr sz="1600" b="1" dirty="0">
                <a:solidFill>
                  <a:srgbClr val="0056A8"/>
                </a:solidFill>
                <a:latin typeface="Times New Roman" panose="02020603050405020304" pitchFamily="18" charset="0"/>
                <a:cs typeface="Times New Roman" panose="02020603050405020304" pitchFamily="18" charset="0"/>
              </a:rPr>
              <a:t>EFQM</a:t>
            </a:r>
            <a:r>
              <a:rPr lang="tr-TR" sz="1600" b="1" dirty="0">
                <a:solidFill>
                  <a:srgbClr val="0056A8"/>
                </a:solidFill>
                <a:latin typeface="Times New Roman" panose="02020603050405020304" pitchFamily="18" charset="0"/>
                <a:cs typeface="Times New Roman" panose="02020603050405020304" pitchFamily="18" charset="0"/>
              </a:rPr>
              <a:t> </a:t>
            </a:r>
            <a:r>
              <a:rPr sz="1600" b="1" dirty="0">
                <a:solidFill>
                  <a:srgbClr val="0056A8"/>
                </a:solidFill>
                <a:latin typeface="Times New Roman" panose="02020603050405020304" pitchFamily="18" charset="0"/>
                <a:cs typeface="Times New Roman" panose="02020603050405020304" pitchFamily="18" charset="0"/>
              </a:rPr>
              <a:t>MODELİ SAHA HAZIRLIK ÇALIŞMALARI</a:t>
            </a:r>
            <a:endParaRPr sz="1600" dirty="0">
              <a:latin typeface="Times New Roman" panose="02020603050405020304" pitchFamily="18" charset="0"/>
              <a:cs typeface="Times New Roman" panose="02020603050405020304" pitchFamily="18" charset="0"/>
            </a:endParaRPr>
          </a:p>
        </p:txBody>
      </p:sp>
      <p:sp>
        <p:nvSpPr>
          <p:cNvPr id="24" name="object 24"/>
          <p:cNvSpPr txBox="1"/>
          <p:nvPr/>
        </p:nvSpPr>
        <p:spPr>
          <a:xfrm>
            <a:off x="8604250" y="1992628"/>
            <a:ext cx="1606550" cy="262251"/>
          </a:xfrm>
          <a:prstGeom prst="rect">
            <a:avLst/>
          </a:prstGeom>
        </p:spPr>
        <p:txBody>
          <a:bodyPr vert="horz" wrap="square" lIns="0" tIns="15875" rIns="0" bIns="0" rtlCol="0">
            <a:spAutoFit/>
          </a:bodyPr>
          <a:lstStyle/>
          <a:p>
            <a:pPr marL="12700">
              <a:lnSpc>
                <a:spcPct val="100000"/>
              </a:lnSpc>
              <a:spcBef>
                <a:spcPts val="125"/>
              </a:spcBef>
            </a:pPr>
            <a:r>
              <a:rPr sz="1600" b="1" dirty="0">
                <a:solidFill>
                  <a:srgbClr val="0056A8"/>
                </a:solidFill>
                <a:latin typeface="Times New Roman" panose="02020603050405020304" pitchFamily="18" charset="0"/>
                <a:cs typeface="Times New Roman" panose="02020603050405020304" pitchFamily="18" charset="0"/>
              </a:rPr>
              <a:t>E</a:t>
            </a:r>
            <a:r>
              <a:rPr lang="tr-TR" sz="1600" b="1" dirty="0">
                <a:solidFill>
                  <a:srgbClr val="0056A8"/>
                </a:solidFill>
                <a:latin typeface="Times New Roman" panose="02020603050405020304" pitchFamily="18" charset="0"/>
                <a:cs typeface="Times New Roman" panose="02020603050405020304" pitchFamily="18" charset="0"/>
              </a:rPr>
              <a:t>Ğ</a:t>
            </a:r>
            <a:r>
              <a:rPr sz="1600" b="1" dirty="0">
                <a:solidFill>
                  <a:srgbClr val="0056A8"/>
                </a:solidFill>
                <a:latin typeface="Times New Roman" panose="02020603050405020304" pitchFamily="18" charset="0"/>
                <a:cs typeface="Times New Roman" panose="02020603050405020304" pitchFamily="18" charset="0"/>
              </a:rPr>
              <a:t>İTİM ODA</a:t>
            </a:r>
            <a:r>
              <a:rPr lang="tr-TR" sz="1600" b="1" dirty="0">
                <a:solidFill>
                  <a:srgbClr val="0056A8"/>
                </a:solidFill>
                <a:latin typeface="Times New Roman" panose="02020603050405020304" pitchFamily="18" charset="0"/>
                <a:cs typeface="Times New Roman" panose="02020603050405020304" pitchFamily="18" charset="0"/>
              </a:rPr>
              <a:t>Ğ</a:t>
            </a:r>
            <a:r>
              <a:rPr sz="1600" b="1" dirty="0">
                <a:solidFill>
                  <a:srgbClr val="0056A8"/>
                </a:solidFill>
                <a:latin typeface="Times New Roman" panose="02020603050405020304" pitchFamily="18" charset="0"/>
                <a:cs typeface="Times New Roman" panose="02020603050405020304" pitchFamily="18" charset="0"/>
              </a:rPr>
              <a:t>I</a:t>
            </a:r>
            <a:endParaRPr sz="1600" dirty="0">
              <a:latin typeface="Times New Roman" panose="02020603050405020304" pitchFamily="18" charset="0"/>
              <a:cs typeface="Times New Roman" panose="02020603050405020304" pitchFamily="18" charset="0"/>
            </a:endParaRPr>
          </a:p>
        </p:txBody>
      </p:sp>
      <p:sp>
        <p:nvSpPr>
          <p:cNvPr id="20" name="object 20"/>
          <p:cNvSpPr txBox="1"/>
          <p:nvPr/>
        </p:nvSpPr>
        <p:spPr>
          <a:xfrm>
            <a:off x="634207" y="2115438"/>
            <a:ext cx="5907088" cy="882293"/>
          </a:xfrm>
          <a:prstGeom prst="rect">
            <a:avLst/>
          </a:prstGeom>
        </p:spPr>
        <p:txBody>
          <a:bodyPr vert="horz" wrap="square" lIns="0" tIns="16510" rIns="0" bIns="0" rtlCol="0">
            <a:spAutoFit/>
          </a:bodyPr>
          <a:lstStyle/>
          <a:p>
            <a:pPr marL="12700" algn="ctr">
              <a:lnSpc>
                <a:spcPts val="3625"/>
              </a:lnSpc>
              <a:spcBef>
                <a:spcPts val="130"/>
              </a:spcBef>
            </a:pPr>
            <a:r>
              <a:rPr sz="1600" b="1" dirty="0" err="1">
                <a:solidFill>
                  <a:srgbClr val="092E5A"/>
                </a:solidFill>
                <a:latin typeface="Times New Roman" panose="02020603050405020304" pitchFamily="18" charset="0"/>
                <a:cs typeface="Times New Roman" panose="02020603050405020304" pitchFamily="18" charset="0"/>
              </a:rPr>
              <a:t>Kriter</a:t>
            </a:r>
            <a:r>
              <a:rPr sz="1600" b="1" dirty="0">
                <a:solidFill>
                  <a:srgbClr val="092E5A"/>
                </a:solidFill>
                <a:latin typeface="Times New Roman" panose="02020603050405020304" pitchFamily="18" charset="0"/>
                <a:cs typeface="Times New Roman" panose="02020603050405020304" pitchFamily="18" charset="0"/>
              </a:rPr>
              <a:t> </a:t>
            </a:r>
            <a:r>
              <a:rPr lang="tr-TR" sz="1600" b="1" dirty="0">
                <a:solidFill>
                  <a:srgbClr val="092E5A"/>
                </a:solidFill>
                <a:latin typeface="Times New Roman" panose="02020603050405020304" pitchFamily="18" charset="0"/>
                <a:cs typeface="Times New Roman" panose="02020603050405020304" pitchFamily="18" charset="0"/>
              </a:rPr>
              <a:t>  </a:t>
            </a:r>
            <a:r>
              <a:rPr sz="1600" b="1" dirty="0" err="1">
                <a:solidFill>
                  <a:srgbClr val="092E5A"/>
                </a:solidFill>
                <a:latin typeface="Times New Roman" panose="02020603050405020304" pitchFamily="18" charset="0"/>
                <a:cs typeface="Times New Roman" panose="02020603050405020304" pitchFamily="18" charset="0"/>
              </a:rPr>
              <a:t>Bazlı</a:t>
            </a:r>
            <a:endParaRPr sz="1600" dirty="0">
              <a:latin typeface="Times New Roman" panose="02020603050405020304" pitchFamily="18" charset="0"/>
              <a:cs typeface="Times New Roman" panose="02020603050405020304" pitchFamily="18" charset="0"/>
            </a:endParaRPr>
          </a:p>
          <a:p>
            <a:pPr marL="12700" marR="5080" algn="ctr">
              <a:lnSpc>
                <a:spcPts val="3310"/>
              </a:lnSpc>
              <a:spcBef>
                <a:spcPts val="305"/>
              </a:spcBef>
            </a:pPr>
            <a:r>
              <a:rPr sz="1600" b="1" dirty="0">
                <a:solidFill>
                  <a:srgbClr val="092E5A"/>
                </a:solidFill>
                <a:latin typeface="Times New Roman" panose="02020603050405020304" pitchFamily="18" charset="0"/>
                <a:cs typeface="Times New Roman" panose="02020603050405020304" pitchFamily="18" charset="0"/>
              </a:rPr>
              <a:t>EFQM </a:t>
            </a:r>
            <a:r>
              <a:rPr sz="1600" b="1" dirty="0" err="1">
                <a:solidFill>
                  <a:srgbClr val="092E5A"/>
                </a:solidFill>
                <a:latin typeface="Times New Roman" panose="02020603050405020304" pitchFamily="18" charset="0"/>
                <a:cs typeface="Times New Roman" panose="02020603050405020304" pitchFamily="18" charset="0"/>
              </a:rPr>
              <a:t>Birim</a:t>
            </a:r>
            <a:r>
              <a:rPr lang="tr-TR" sz="1600" b="1" dirty="0">
                <a:solidFill>
                  <a:srgbClr val="092E5A"/>
                </a:solidFill>
                <a:latin typeface="Times New Roman" panose="02020603050405020304" pitchFamily="18" charset="0"/>
                <a:cs typeface="Times New Roman" panose="02020603050405020304" pitchFamily="18" charset="0"/>
              </a:rPr>
              <a:t>  </a:t>
            </a:r>
            <a:r>
              <a:rPr sz="1600" b="1" dirty="0" err="1">
                <a:solidFill>
                  <a:srgbClr val="092E5A"/>
                </a:solidFill>
                <a:latin typeface="Times New Roman" panose="02020603050405020304" pitchFamily="18" charset="0"/>
                <a:cs typeface="Times New Roman" panose="02020603050405020304" pitchFamily="18" charset="0"/>
              </a:rPr>
              <a:t>Öz</a:t>
            </a:r>
            <a:r>
              <a:rPr sz="1600" b="1" dirty="0">
                <a:solidFill>
                  <a:srgbClr val="092E5A"/>
                </a:solidFill>
                <a:latin typeface="Times New Roman" panose="02020603050405020304" pitchFamily="18" charset="0"/>
                <a:cs typeface="Times New Roman" panose="02020603050405020304" pitchFamily="18" charset="0"/>
              </a:rPr>
              <a:t> </a:t>
            </a:r>
            <a:r>
              <a:rPr lang="tr-TR" sz="1600" b="1" dirty="0">
                <a:solidFill>
                  <a:srgbClr val="092E5A"/>
                </a:solidFill>
                <a:latin typeface="Times New Roman" panose="02020603050405020304" pitchFamily="18" charset="0"/>
                <a:cs typeface="Times New Roman" panose="02020603050405020304" pitchFamily="18" charset="0"/>
              </a:rPr>
              <a:t> </a:t>
            </a:r>
            <a:r>
              <a:rPr sz="1600" b="1" dirty="0" err="1">
                <a:solidFill>
                  <a:srgbClr val="092E5A"/>
                </a:solidFill>
                <a:latin typeface="Times New Roman" panose="02020603050405020304" pitchFamily="18" charset="0"/>
                <a:cs typeface="Times New Roman" panose="02020603050405020304" pitchFamily="18" charset="0"/>
              </a:rPr>
              <a:t>Değerlendirme</a:t>
            </a:r>
            <a:r>
              <a:rPr sz="1600" b="1" dirty="0">
                <a:solidFill>
                  <a:srgbClr val="092E5A"/>
                </a:solidFill>
                <a:latin typeface="Times New Roman" panose="02020603050405020304" pitchFamily="18" charset="0"/>
                <a:cs typeface="Times New Roman" panose="02020603050405020304" pitchFamily="18" charset="0"/>
              </a:rPr>
              <a:t> </a:t>
            </a:r>
            <a:r>
              <a:rPr sz="1600" b="1" dirty="0" err="1">
                <a:solidFill>
                  <a:srgbClr val="092E5A"/>
                </a:solidFill>
                <a:latin typeface="Times New Roman" panose="02020603050405020304" pitchFamily="18" charset="0"/>
                <a:cs typeface="Times New Roman" panose="02020603050405020304" pitchFamily="18" charset="0"/>
              </a:rPr>
              <a:t>Eğitimi</a:t>
            </a:r>
            <a:endParaRPr sz="1600" dirty="0">
              <a:latin typeface="Times New Roman" panose="02020603050405020304" pitchFamily="18" charset="0"/>
              <a:cs typeface="Times New Roman" panose="02020603050405020304" pitchFamily="18" charset="0"/>
            </a:endParaRPr>
          </a:p>
        </p:txBody>
      </p:sp>
      <p:sp>
        <p:nvSpPr>
          <p:cNvPr id="25" name="object 25"/>
          <p:cNvSpPr txBox="1"/>
          <p:nvPr/>
        </p:nvSpPr>
        <p:spPr>
          <a:xfrm>
            <a:off x="7888605" y="2392230"/>
            <a:ext cx="3524250" cy="385362"/>
          </a:xfrm>
          <a:prstGeom prst="rect">
            <a:avLst/>
          </a:prstGeom>
          <a:solidFill>
            <a:srgbClr val="F1F7FB"/>
          </a:solidFill>
          <a:ln w="12700">
            <a:solidFill>
              <a:srgbClr val="DDEBF7"/>
            </a:solidFill>
          </a:ln>
        </p:spPr>
        <p:txBody>
          <a:bodyPr vert="horz" wrap="square" lIns="0" tIns="137795" rIns="0" bIns="0" rtlCol="0">
            <a:spAutoFit/>
          </a:bodyPr>
          <a:lstStyle/>
          <a:p>
            <a:pPr marL="2540">
              <a:lnSpc>
                <a:spcPct val="100000"/>
              </a:lnSpc>
              <a:spcBef>
                <a:spcPts val="1085"/>
              </a:spcBef>
            </a:pPr>
            <a:r>
              <a:rPr sz="1600" b="1" dirty="0">
                <a:solidFill>
                  <a:srgbClr val="092E5A"/>
                </a:solidFill>
                <a:latin typeface="Times New Roman" panose="02020603050405020304" pitchFamily="18" charset="0"/>
                <a:cs typeface="Times New Roman" panose="02020603050405020304" pitchFamily="18" charset="0"/>
              </a:rPr>
              <a:t>Üniversite Öz Değerlendirme Raporu</a:t>
            </a:r>
            <a:endParaRPr sz="1600" dirty="0">
              <a:latin typeface="Times New Roman" panose="02020603050405020304" pitchFamily="18" charset="0"/>
              <a:cs typeface="Times New Roman" panose="02020603050405020304" pitchFamily="18" charset="0"/>
            </a:endParaRPr>
          </a:p>
        </p:txBody>
      </p:sp>
      <p:sp>
        <p:nvSpPr>
          <p:cNvPr id="26" name="object 26"/>
          <p:cNvSpPr txBox="1"/>
          <p:nvPr/>
        </p:nvSpPr>
        <p:spPr>
          <a:xfrm>
            <a:off x="9166352" y="2934063"/>
            <a:ext cx="146050" cy="262251"/>
          </a:xfrm>
          <a:prstGeom prst="rect">
            <a:avLst/>
          </a:prstGeom>
        </p:spPr>
        <p:txBody>
          <a:bodyPr vert="horz" wrap="square" lIns="0" tIns="15875" rIns="0" bIns="0" rtlCol="0">
            <a:spAutoFit/>
          </a:bodyPr>
          <a:lstStyle/>
          <a:p>
            <a:pPr marL="12700">
              <a:lnSpc>
                <a:spcPct val="100000"/>
              </a:lnSpc>
              <a:spcBef>
                <a:spcPts val="125"/>
              </a:spcBef>
            </a:pPr>
            <a:r>
              <a:rPr sz="1600" b="1" dirty="0">
                <a:solidFill>
                  <a:srgbClr val="0056A8"/>
                </a:solidFill>
                <a:latin typeface="Times New Roman" panose="02020603050405020304" pitchFamily="18" charset="0"/>
                <a:cs typeface="Times New Roman" panose="02020603050405020304" pitchFamily="18" charset="0"/>
              </a:rPr>
              <a:t>↓</a:t>
            </a:r>
            <a:endParaRPr sz="1600" dirty="0">
              <a:latin typeface="Times New Roman" panose="02020603050405020304" pitchFamily="18" charset="0"/>
              <a:cs typeface="Times New Roman" panose="02020603050405020304" pitchFamily="18" charset="0"/>
            </a:endParaRPr>
          </a:p>
        </p:txBody>
      </p:sp>
      <p:sp>
        <p:nvSpPr>
          <p:cNvPr id="27" name="object 27"/>
          <p:cNvSpPr txBox="1"/>
          <p:nvPr/>
        </p:nvSpPr>
        <p:spPr>
          <a:xfrm>
            <a:off x="8021638" y="3428613"/>
            <a:ext cx="3524250" cy="389850"/>
          </a:xfrm>
          <a:prstGeom prst="rect">
            <a:avLst/>
          </a:prstGeom>
          <a:solidFill>
            <a:srgbClr val="F6F9F3"/>
          </a:solidFill>
          <a:ln w="12700">
            <a:solidFill>
              <a:srgbClr val="DCEED2"/>
            </a:solidFill>
          </a:ln>
        </p:spPr>
        <p:txBody>
          <a:bodyPr vert="horz" wrap="square" lIns="0" tIns="142240" rIns="0" bIns="0" rtlCol="0">
            <a:spAutoFit/>
          </a:bodyPr>
          <a:lstStyle/>
          <a:p>
            <a:pPr marL="2540">
              <a:lnSpc>
                <a:spcPct val="100000"/>
              </a:lnSpc>
              <a:spcBef>
                <a:spcPts val="1120"/>
              </a:spcBef>
            </a:pPr>
            <a:r>
              <a:rPr sz="1600" b="1" dirty="0">
                <a:solidFill>
                  <a:srgbClr val="092E5A"/>
                </a:solidFill>
                <a:latin typeface="Times New Roman" panose="02020603050405020304" pitchFamily="18" charset="0"/>
                <a:cs typeface="Times New Roman" panose="02020603050405020304" pitchFamily="18" charset="0"/>
              </a:rPr>
              <a:t>Birim Öz Değerlendirme Çalışması</a:t>
            </a:r>
            <a:endParaRPr sz="1600" dirty="0">
              <a:latin typeface="Times New Roman" panose="02020603050405020304" pitchFamily="18" charset="0"/>
              <a:cs typeface="Times New Roman" panose="02020603050405020304" pitchFamily="18" charset="0"/>
            </a:endParaRPr>
          </a:p>
        </p:txBody>
      </p:sp>
      <p:sp>
        <p:nvSpPr>
          <p:cNvPr id="21" name="object 21"/>
          <p:cNvSpPr txBox="1"/>
          <p:nvPr/>
        </p:nvSpPr>
        <p:spPr>
          <a:xfrm>
            <a:off x="682942" y="4093273"/>
            <a:ext cx="3889058" cy="518091"/>
          </a:xfrm>
          <a:prstGeom prst="rect">
            <a:avLst/>
          </a:prstGeom>
        </p:spPr>
        <p:txBody>
          <a:bodyPr vert="horz" wrap="square" lIns="0" tIns="12700" rIns="0" bIns="0" rtlCol="0">
            <a:spAutoFit/>
          </a:bodyPr>
          <a:lstStyle/>
          <a:p>
            <a:pPr marL="12700">
              <a:spcBef>
                <a:spcPts val="100"/>
              </a:spcBef>
            </a:pPr>
            <a:r>
              <a:rPr sz="1600" b="1" dirty="0" err="1">
                <a:solidFill>
                  <a:schemeClr val="accent1"/>
                </a:solidFill>
                <a:latin typeface="Times New Roman" panose="02020603050405020304" pitchFamily="18" charset="0"/>
                <a:cs typeface="Times New Roman" panose="02020603050405020304" pitchFamily="18" charset="0"/>
              </a:rPr>
              <a:t>Kriter</a:t>
            </a:r>
            <a:r>
              <a:rPr sz="1600" b="1" dirty="0">
                <a:solidFill>
                  <a:schemeClr val="accent1"/>
                </a:solidFill>
                <a:latin typeface="Times New Roman" panose="02020603050405020304" pitchFamily="18" charset="0"/>
                <a:cs typeface="Times New Roman" panose="02020603050405020304" pitchFamily="18" charset="0"/>
              </a:rPr>
              <a:t> </a:t>
            </a:r>
            <a:r>
              <a:rPr lang="tr-TR" sz="1600" b="1" dirty="0">
                <a:solidFill>
                  <a:schemeClr val="accent1"/>
                </a:solidFill>
                <a:latin typeface="Times New Roman" panose="02020603050405020304" pitchFamily="18" charset="0"/>
                <a:cs typeface="Times New Roman" panose="02020603050405020304" pitchFamily="18" charset="0"/>
              </a:rPr>
              <a:t>1:Kriter 1: Amaç, Vizyon ve Strateji</a:t>
            </a:r>
            <a:endParaRPr lang="tr-TR" sz="1600" dirty="0">
              <a:solidFill>
                <a:schemeClr val="accent1"/>
              </a:solidFill>
              <a:latin typeface="Times New Roman" panose="02020603050405020304" pitchFamily="18" charset="0"/>
              <a:cs typeface="Times New Roman" panose="02020603050405020304" pitchFamily="18" charset="0"/>
            </a:endParaRPr>
          </a:p>
          <a:p>
            <a:pPr marL="12700">
              <a:lnSpc>
                <a:spcPct val="100000"/>
              </a:lnSpc>
              <a:spcBef>
                <a:spcPts val="100"/>
              </a:spcBef>
            </a:pPr>
            <a:endParaRPr sz="1600" dirty="0">
              <a:latin typeface="Times New Roman" panose="02020603050405020304" pitchFamily="18" charset="0"/>
              <a:cs typeface="Times New Roman" panose="02020603050405020304" pitchFamily="18" charset="0"/>
            </a:endParaRPr>
          </a:p>
        </p:txBody>
      </p:sp>
      <p:sp>
        <p:nvSpPr>
          <p:cNvPr id="28" name="object 28"/>
          <p:cNvSpPr txBox="1"/>
          <p:nvPr/>
        </p:nvSpPr>
        <p:spPr>
          <a:xfrm>
            <a:off x="9164701" y="3892705"/>
            <a:ext cx="146050" cy="262251"/>
          </a:xfrm>
          <a:prstGeom prst="rect">
            <a:avLst/>
          </a:prstGeom>
        </p:spPr>
        <p:txBody>
          <a:bodyPr vert="horz" wrap="square" lIns="0" tIns="15875" rIns="0" bIns="0" rtlCol="0">
            <a:spAutoFit/>
          </a:bodyPr>
          <a:lstStyle/>
          <a:p>
            <a:pPr marL="12700">
              <a:lnSpc>
                <a:spcPct val="100000"/>
              </a:lnSpc>
              <a:spcBef>
                <a:spcPts val="125"/>
              </a:spcBef>
            </a:pPr>
            <a:r>
              <a:rPr sz="1600" b="1" dirty="0">
                <a:solidFill>
                  <a:srgbClr val="53B72C"/>
                </a:solidFill>
                <a:latin typeface="Times New Roman" panose="02020603050405020304" pitchFamily="18" charset="0"/>
                <a:cs typeface="Times New Roman" panose="02020603050405020304" pitchFamily="18" charset="0"/>
              </a:rPr>
              <a:t>↓</a:t>
            </a:r>
            <a:endParaRPr sz="1600" dirty="0">
              <a:latin typeface="Times New Roman" panose="02020603050405020304" pitchFamily="18" charset="0"/>
              <a:cs typeface="Times New Roman" panose="02020603050405020304" pitchFamily="18" charset="0"/>
            </a:endParaRPr>
          </a:p>
        </p:txBody>
      </p:sp>
      <p:sp>
        <p:nvSpPr>
          <p:cNvPr id="29" name="object 29"/>
          <p:cNvSpPr txBox="1"/>
          <p:nvPr/>
        </p:nvSpPr>
        <p:spPr>
          <a:xfrm>
            <a:off x="8052118" y="4318141"/>
            <a:ext cx="3524250" cy="395621"/>
          </a:xfrm>
          <a:prstGeom prst="rect">
            <a:avLst/>
          </a:prstGeom>
          <a:solidFill>
            <a:srgbClr val="FFF8E8"/>
          </a:solidFill>
          <a:ln w="12700">
            <a:solidFill>
              <a:srgbClr val="F8E4B4"/>
            </a:solidFill>
          </a:ln>
        </p:spPr>
        <p:txBody>
          <a:bodyPr vert="horz" wrap="square" lIns="0" tIns="147955" rIns="0" bIns="0" rtlCol="0">
            <a:spAutoFit/>
          </a:bodyPr>
          <a:lstStyle/>
          <a:p>
            <a:pPr marL="125730" indent="-123189">
              <a:lnSpc>
                <a:spcPct val="100000"/>
              </a:lnSpc>
              <a:spcBef>
                <a:spcPts val="1165"/>
              </a:spcBef>
              <a:buChar char="•"/>
              <a:tabLst>
                <a:tab pos="125730" algn="l"/>
              </a:tabLst>
            </a:pPr>
            <a:r>
              <a:rPr sz="1600" b="1" dirty="0">
                <a:solidFill>
                  <a:srgbClr val="092E5A"/>
                </a:solidFill>
                <a:latin typeface="Times New Roman" panose="02020603050405020304" pitchFamily="18" charset="0"/>
                <a:cs typeface="Times New Roman" panose="02020603050405020304" pitchFamily="18" charset="0"/>
              </a:rPr>
              <a:t>Yayılım • Kanıt • Saha Hazırlığı</a:t>
            </a:r>
            <a:endParaRPr sz="1600" dirty="0">
              <a:latin typeface="Times New Roman" panose="02020603050405020304" pitchFamily="18" charset="0"/>
              <a:cs typeface="Times New Roman" panose="02020603050405020304" pitchFamily="18" charset="0"/>
            </a:endParaRPr>
          </a:p>
        </p:txBody>
      </p:sp>
      <p:sp>
        <p:nvSpPr>
          <p:cNvPr id="23" name="object 23"/>
          <p:cNvSpPr txBox="1"/>
          <p:nvPr/>
        </p:nvSpPr>
        <p:spPr>
          <a:xfrm>
            <a:off x="628111" y="5271079"/>
            <a:ext cx="3699195" cy="521297"/>
          </a:xfrm>
          <a:prstGeom prst="rect">
            <a:avLst/>
          </a:prstGeom>
        </p:spPr>
        <p:txBody>
          <a:bodyPr vert="horz" wrap="square" lIns="0" tIns="15875" rIns="0" bIns="0" rtlCol="0">
            <a:spAutoFit/>
          </a:bodyPr>
          <a:lstStyle/>
          <a:p>
            <a:pPr marL="12700" algn="ctr">
              <a:lnSpc>
                <a:spcPct val="100000"/>
              </a:lnSpc>
              <a:spcBef>
                <a:spcPts val="125"/>
              </a:spcBef>
            </a:pPr>
            <a:r>
              <a:rPr sz="1600" b="1" dirty="0" err="1">
                <a:solidFill>
                  <a:schemeClr val="accent6">
                    <a:lumMod val="75000"/>
                  </a:schemeClr>
                </a:solidFill>
                <a:latin typeface="Times New Roman" panose="02020603050405020304" pitchFamily="18" charset="0"/>
                <a:cs typeface="Times New Roman" panose="02020603050405020304" pitchFamily="18" charset="0"/>
              </a:rPr>
              <a:t>Eğitimi</a:t>
            </a:r>
            <a:r>
              <a:rPr sz="1600" b="1" dirty="0">
                <a:solidFill>
                  <a:schemeClr val="accent6">
                    <a:lumMod val="75000"/>
                  </a:schemeClr>
                </a:solidFill>
                <a:latin typeface="Times New Roman" panose="02020603050405020304" pitchFamily="18" charset="0"/>
                <a:cs typeface="Times New Roman" panose="02020603050405020304" pitchFamily="18" charset="0"/>
              </a:rPr>
              <a:t> </a:t>
            </a:r>
            <a:r>
              <a:rPr sz="1600" b="1" dirty="0" err="1">
                <a:solidFill>
                  <a:schemeClr val="accent6">
                    <a:lumMod val="75000"/>
                  </a:schemeClr>
                </a:solidFill>
                <a:latin typeface="Times New Roman" panose="02020603050405020304" pitchFamily="18" charset="0"/>
                <a:cs typeface="Times New Roman" panose="02020603050405020304" pitchFamily="18" charset="0"/>
              </a:rPr>
              <a:t>Veren</a:t>
            </a:r>
            <a:r>
              <a:rPr lang="tr-TR" sz="1600" b="1" dirty="0">
                <a:solidFill>
                  <a:schemeClr val="accent6">
                    <a:lumMod val="75000"/>
                  </a:schemeClr>
                </a:solidFill>
                <a:latin typeface="Times New Roman" panose="02020603050405020304" pitchFamily="18" charset="0"/>
                <a:cs typeface="Times New Roman" panose="02020603050405020304" pitchFamily="18" charset="0"/>
              </a:rPr>
              <a:t>: </a:t>
            </a:r>
            <a:r>
              <a:rPr lang="tr-TR" sz="1600" b="1" dirty="0">
                <a:solidFill>
                  <a:schemeClr val="tx1"/>
                </a:solidFill>
                <a:latin typeface="Times New Roman" panose="02020603050405020304" pitchFamily="18" charset="0"/>
                <a:cs typeface="Times New Roman" panose="02020603050405020304" pitchFamily="18" charset="0"/>
              </a:rPr>
              <a:t>Prof. Dr. Cihan KÜRKÇÜ</a:t>
            </a:r>
          </a:p>
          <a:p>
            <a:pPr marL="12700" algn="ctr">
              <a:lnSpc>
                <a:spcPct val="100000"/>
              </a:lnSpc>
              <a:spcBef>
                <a:spcPts val="125"/>
              </a:spcBef>
            </a:pPr>
            <a:r>
              <a:rPr lang="tr-TR" sz="1600" b="1" dirty="0">
                <a:solidFill>
                  <a:schemeClr val="accent6">
                    <a:lumMod val="75000"/>
                  </a:schemeClr>
                </a:solidFill>
                <a:latin typeface="Times New Roman" panose="02020603050405020304" pitchFamily="18" charset="0"/>
                <a:cs typeface="Times New Roman" panose="02020603050405020304" pitchFamily="18" charset="0"/>
              </a:rPr>
              <a:t> Kriter 1 Lider Yardımcısı</a:t>
            </a:r>
            <a:endParaRPr sz="1600" dirty="0">
              <a:solidFill>
                <a:schemeClr val="accent6">
                  <a:lumMod val="75000"/>
                </a:schemeClr>
              </a:solidFill>
              <a:latin typeface="Times New Roman" panose="02020603050405020304" pitchFamily="18" charset="0"/>
              <a:cs typeface="Times New Roman" panose="02020603050405020304" pitchFamily="18" charset="0"/>
            </a:endParaRPr>
          </a:p>
        </p:txBody>
      </p:sp>
      <p:sp>
        <p:nvSpPr>
          <p:cNvPr id="31" name="object 31"/>
          <p:cNvSpPr txBox="1"/>
          <p:nvPr/>
        </p:nvSpPr>
        <p:spPr>
          <a:xfrm>
            <a:off x="4953000" y="5965193"/>
            <a:ext cx="3699195" cy="262251"/>
          </a:xfrm>
          <a:prstGeom prst="rect">
            <a:avLst/>
          </a:prstGeom>
        </p:spPr>
        <p:txBody>
          <a:bodyPr vert="horz" wrap="square" lIns="0" tIns="15875" rIns="0" bIns="0" rtlCol="0">
            <a:spAutoFit/>
          </a:bodyPr>
          <a:lstStyle/>
          <a:p>
            <a:pPr marL="12700">
              <a:lnSpc>
                <a:spcPct val="100000"/>
              </a:lnSpc>
              <a:spcBef>
                <a:spcPts val="125"/>
              </a:spcBef>
            </a:pPr>
            <a:r>
              <a:rPr sz="1600" b="1" dirty="0">
                <a:solidFill>
                  <a:srgbClr val="5C666F"/>
                </a:solidFill>
                <a:latin typeface="Times New Roman" panose="02020603050405020304" pitchFamily="18" charset="0"/>
                <a:cs typeface="Times New Roman" panose="02020603050405020304" pitchFamily="18" charset="0"/>
              </a:rPr>
              <a:t>Ahiliğin İzinde Mükemmelliğe Yolculuk</a:t>
            </a:r>
            <a:endParaRPr sz="1600" dirty="0">
              <a:latin typeface="Times New Roman" panose="02020603050405020304" pitchFamily="18" charset="0"/>
              <a:cs typeface="Times New Roman" panose="02020603050405020304" pitchFamily="18" charset="0"/>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466085" y="386143"/>
            <a:ext cx="8976995" cy="382156"/>
          </a:xfrm>
          <a:prstGeom prst="rect">
            <a:avLst/>
          </a:prstGeom>
        </p:spPr>
        <p:txBody>
          <a:bodyPr vert="horz" wrap="square" lIns="0" tIns="12700" rIns="0" bIns="0" rtlCol="0">
            <a:spAutoFit/>
          </a:bodyPr>
          <a:lstStyle/>
          <a:p>
            <a:pPr marL="993775">
              <a:lnSpc>
                <a:spcPct val="100000"/>
              </a:lnSpc>
              <a:spcBef>
                <a:spcPts val="100"/>
              </a:spcBef>
            </a:pPr>
            <a:r>
              <a:rPr sz="2400" spc="-200" dirty="0">
                <a:solidFill>
                  <a:srgbClr val="000000"/>
                </a:solidFill>
                <a:latin typeface="Tahoma"/>
                <a:cs typeface="Tahoma"/>
              </a:rPr>
              <a:t>RADAR</a:t>
            </a:r>
            <a:r>
              <a:rPr sz="2400" spc="-180" dirty="0">
                <a:solidFill>
                  <a:srgbClr val="000000"/>
                </a:solidFill>
                <a:latin typeface="Tahoma"/>
                <a:cs typeface="Tahoma"/>
              </a:rPr>
              <a:t> </a:t>
            </a:r>
            <a:r>
              <a:rPr sz="2400" spc="-150" dirty="0">
                <a:solidFill>
                  <a:srgbClr val="000000"/>
                </a:solidFill>
                <a:latin typeface="Tahoma"/>
                <a:cs typeface="Tahoma"/>
              </a:rPr>
              <a:t>MANTI</a:t>
            </a:r>
            <a:r>
              <a:rPr lang="tr-TR" sz="2400" spc="-150" dirty="0">
                <a:solidFill>
                  <a:srgbClr val="000000"/>
                </a:solidFill>
                <a:latin typeface="Tahoma"/>
                <a:cs typeface="Tahoma"/>
              </a:rPr>
              <a:t>Ğ</a:t>
            </a:r>
            <a:r>
              <a:rPr sz="2400" spc="-150" dirty="0">
                <a:solidFill>
                  <a:srgbClr val="000000"/>
                </a:solidFill>
                <a:latin typeface="Tahoma"/>
                <a:cs typeface="Tahoma"/>
              </a:rPr>
              <a:t>I</a:t>
            </a:r>
            <a:endParaRPr sz="2400" dirty="0">
              <a:latin typeface="Tahoma"/>
              <a:cs typeface="Tahoma"/>
            </a:endParaRPr>
          </a:p>
        </p:txBody>
      </p:sp>
      <p:sp>
        <p:nvSpPr>
          <p:cNvPr id="3" name="object 3"/>
          <p:cNvSpPr txBox="1">
            <a:spLocks noGrp="1"/>
          </p:cNvSpPr>
          <p:nvPr>
            <p:ph type="body" idx="1"/>
          </p:nvPr>
        </p:nvSpPr>
        <p:spPr>
          <a:xfrm>
            <a:off x="1358011" y="1294828"/>
            <a:ext cx="10259695" cy="4632678"/>
          </a:xfrm>
          <a:prstGeom prst="rect">
            <a:avLst/>
          </a:prstGeom>
        </p:spPr>
        <p:txBody>
          <a:bodyPr vert="horz" wrap="square" lIns="0" tIns="15875" rIns="0" bIns="0" rtlCol="0">
            <a:spAutoFit/>
          </a:bodyPr>
          <a:lstStyle/>
          <a:p>
            <a:pPr marL="12700">
              <a:lnSpc>
                <a:spcPct val="100000"/>
              </a:lnSpc>
              <a:spcBef>
                <a:spcPts val="125"/>
              </a:spcBef>
            </a:pPr>
            <a:r>
              <a:rPr spc="-55" dirty="0"/>
              <a:t>YAKLAŞIM</a:t>
            </a:r>
          </a:p>
          <a:p>
            <a:pPr marL="12700">
              <a:lnSpc>
                <a:spcPct val="100000"/>
              </a:lnSpc>
              <a:spcBef>
                <a:spcPts val="5"/>
              </a:spcBef>
            </a:pPr>
            <a:r>
              <a:rPr b="0" spc="-10" dirty="0">
                <a:latin typeface="Trebuchet MS"/>
                <a:cs typeface="Trebuchet MS"/>
              </a:rPr>
              <a:t>Uygulama</a:t>
            </a:r>
            <a:r>
              <a:rPr b="0" spc="-229" dirty="0">
                <a:latin typeface="Trebuchet MS"/>
                <a:cs typeface="Trebuchet MS"/>
              </a:rPr>
              <a:t> </a:t>
            </a:r>
            <a:r>
              <a:rPr b="0" spc="-30" dirty="0">
                <a:latin typeface="Trebuchet MS"/>
                <a:cs typeface="Trebuchet MS"/>
              </a:rPr>
              <a:t>planlı</a:t>
            </a:r>
            <a:r>
              <a:rPr b="0" spc="-155" dirty="0">
                <a:latin typeface="Trebuchet MS"/>
                <a:cs typeface="Trebuchet MS"/>
              </a:rPr>
              <a:t> </a:t>
            </a:r>
            <a:r>
              <a:rPr b="0" spc="35" dirty="0">
                <a:latin typeface="Trebuchet MS"/>
                <a:cs typeface="Trebuchet MS"/>
              </a:rPr>
              <a:t>mı?</a:t>
            </a:r>
          </a:p>
          <a:p>
            <a:pPr marL="12700" marR="5403215">
              <a:lnSpc>
                <a:spcPct val="100000"/>
              </a:lnSpc>
            </a:pPr>
            <a:r>
              <a:rPr b="0" spc="-40" dirty="0">
                <a:latin typeface="Trebuchet MS"/>
                <a:cs typeface="Trebuchet MS"/>
              </a:rPr>
              <a:t>Bir</a:t>
            </a:r>
            <a:r>
              <a:rPr b="0" spc="-175" dirty="0">
                <a:latin typeface="Trebuchet MS"/>
                <a:cs typeface="Trebuchet MS"/>
              </a:rPr>
              <a:t> </a:t>
            </a:r>
            <a:r>
              <a:rPr b="0" dirty="0">
                <a:latin typeface="Trebuchet MS"/>
                <a:cs typeface="Trebuchet MS"/>
              </a:rPr>
              <a:t>amaca</a:t>
            </a:r>
            <a:r>
              <a:rPr b="0" spc="-114" dirty="0">
                <a:latin typeface="Trebuchet MS"/>
                <a:cs typeface="Trebuchet MS"/>
              </a:rPr>
              <a:t> </a:t>
            </a:r>
            <a:r>
              <a:rPr b="0" spc="-95" dirty="0">
                <a:latin typeface="Trebuchet MS"/>
                <a:cs typeface="Trebuchet MS"/>
              </a:rPr>
              <a:t>ve</a:t>
            </a:r>
            <a:r>
              <a:rPr b="0" spc="-105" dirty="0">
                <a:latin typeface="Trebuchet MS"/>
                <a:cs typeface="Trebuchet MS"/>
              </a:rPr>
              <a:t> </a:t>
            </a:r>
            <a:r>
              <a:rPr b="0" spc="-55" dirty="0">
                <a:latin typeface="Trebuchet MS"/>
                <a:cs typeface="Trebuchet MS"/>
              </a:rPr>
              <a:t>ihtiyaca</a:t>
            </a:r>
            <a:r>
              <a:rPr b="0" spc="-200" dirty="0">
                <a:latin typeface="Trebuchet MS"/>
                <a:cs typeface="Trebuchet MS"/>
              </a:rPr>
              <a:t> </a:t>
            </a:r>
            <a:r>
              <a:rPr b="0" spc="-45" dirty="0">
                <a:latin typeface="Trebuchet MS"/>
                <a:cs typeface="Trebuchet MS"/>
              </a:rPr>
              <a:t>dayanıyor</a:t>
            </a:r>
            <a:r>
              <a:rPr b="0" spc="-175" dirty="0">
                <a:latin typeface="Trebuchet MS"/>
                <a:cs typeface="Trebuchet MS"/>
              </a:rPr>
              <a:t> </a:t>
            </a:r>
            <a:r>
              <a:rPr b="0" spc="95" dirty="0">
                <a:latin typeface="Trebuchet MS"/>
                <a:cs typeface="Trebuchet MS"/>
              </a:rPr>
              <a:t>mu? </a:t>
            </a:r>
            <a:endParaRPr lang="tr-TR" b="0" spc="-45" dirty="0">
              <a:latin typeface="Trebuchet MS"/>
              <a:cs typeface="Trebuchet MS"/>
            </a:endParaRPr>
          </a:p>
          <a:p>
            <a:pPr marL="12700" marR="5403215">
              <a:lnSpc>
                <a:spcPct val="100000"/>
              </a:lnSpc>
            </a:pPr>
            <a:r>
              <a:rPr lang="tr-TR" b="0" spc="-45" dirty="0">
                <a:latin typeface="Trebuchet MS"/>
                <a:cs typeface="Trebuchet MS"/>
              </a:rPr>
              <a:t>Birimin</a:t>
            </a:r>
            <a:r>
              <a:rPr b="0" spc="-160" dirty="0">
                <a:latin typeface="Trebuchet MS"/>
                <a:cs typeface="Trebuchet MS"/>
              </a:rPr>
              <a:t> </a:t>
            </a:r>
            <a:r>
              <a:rPr b="0" spc="-90" dirty="0">
                <a:latin typeface="Trebuchet MS"/>
                <a:cs typeface="Trebuchet MS"/>
              </a:rPr>
              <a:t>stratejik</a:t>
            </a:r>
            <a:r>
              <a:rPr b="0" spc="-185" dirty="0">
                <a:latin typeface="Trebuchet MS"/>
                <a:cs typeface="Trebuchet MS"/>
              </a:rPr>
              <a:t> </a:t>
            </a:r>
            <a:r>
              <a:rPr b="0" spc="-65" dirty="0">
                <a:latin typeface="Trebuchet MS"/>
                <a:cs typeface="Trebuchet MS"/>
              </a:rPr>
              <a:t>hedefleriyle</a:t>
            </a:r>
            <a:r>
              <a:rPr b="0" spc="-100" dirty="0">
                <a:latin typeface="Trebuchet MS"/>
                <a:cs typeface="Trebuchet MS"/>
              </a:rPr>
              <a:t> </a:t>
            </a:r>
            <a:r>
              <a:rPr b="0" spc="-20" dirty="0">
                <a:latin typeface="Trebuchet MS"/>
                <a:cs typeface="Trebuchet MS"/>
              </a:rPr>
              <a:t>uyumlu</a:t>
            </a:r>
            <a:r>
              <a:rPr b="0" spc="-90" dirty="0">
                <a:latin typeface="Trebuchet MS"/>
                <a:cs typeface="Trebuchet MS"/>
              </a:rPr>
              <a:t> </a:t>
            </a:r>
            <a:r>
              <a:rPr b="0" spc="70" dirty="0">
                <a:latin typeface="Trebuchet MS"/>
                <a:cs typeface="Trebuchet MS"/>
              </a:rPr>
              <a:t>mu? </a:t>
            </a:r>
            <a:r>
              <a:rPr spc="-265" dirty="0"/>
              <a:t>YAYILIM</a:t>
            </a:r>
          </a:p>
          <a:p>
            <a:pPr marL="12700" marR="3865245">
              <a:lnSpc>
                <a:spcPct val="100000"/>
              </a:lnSpc>
              <a:spcBef>
                <a:spcPts val="10"/>
              </a:spcBef>
            </a:pPr>
            <a:r>
              <a:rPr b="0" spc="-10" dirty="0">
                <a:latin typeface="Trebuchet MS"/>
                <a:cs typeface="Trebuchet MS"/>
              </a:rPr>
              <a:t>Uygulama</a:t>
            </a:r>
            <a:r>
              <a:rPr b="0" spc="-210" dirty="0">
                <a:latin typeface="Trebuchet MS"/>
                <a:cs typeface="Trebuchet MS"/>
              </a:rPr>
              <a:t> </a:t>
            </a:r>
            <a:r>
              <a:rPr b="0" spc="-45" dirty="0">
                <a:latin typeface="Trebuchet MS"/>
                <a:cs typeface="Trebuchet MS"/>
              </a:rPr>
              <a:t>yalnızca</a:t>
            </a:r>
            <a:r>
              <a:rPr b="0" spc="-120" dirty="0">
                <a:latin typeface="Trebuchet MS"/>
                <a:cs typeface="Trebuchet MS"/>
              </a:rPr>
              <a:t> </a:t>
            </a:r>
            <a:r>
              <a:rPr b="0" spc="-75" dirty="0">
                <a:latin typeface="Trebuchet MS"/>
                <a:cs typeface="Trebuchet MS"/>
              </a:rPr>
              <a:t>belirli</a:t>
            </a:r>
            <a:r>
              <a:rPr b="0" spc="-125" dirty="0">
                <a:latin typeface="Trebuchet MS"/>
                <a:cs typeface="Trebuchet MS"/>
              </a:rPr>
              <a:t> </a:t>
            </a:r>
            <a:r>
              <a:rPr b="0" spc="-45" dirty="0">
                <a:latin typeface="Trebuchet MS"/>
                <a:cs typeface="Trebuchet MS"/>
              </a:rPr>
              <a:t>kişiler</a:t>
            </a:r>
            <a:r>
              <a:rPr b="0" spc="-175" dirty="0">
                <a:latin typeface="Trebuchet MS"/>
                <a:cs typeface="Trebuchet MS"/>
              </a:rPr>
              <a:t> </a:t>
            </a:r>
            <a:r>
              <a:rPr b="0" spc="-55" dirty="0">
                <a:latin typeface="Trebuchet MS"/>
                <a:cs typeface="Trebuchet MS"/>
              </a:rPr>
              <a:t>tarafından</a:t>
            </a:r>
            <a:r>
              <a:rPr b="0" spc="-170" dirty="0">
                <a:latin typeface="Trebuchet MS"/>
                <a:cs typeface="Trebuchet MS"/>
              </a:rPr>
              <a:t> </a:t>
            </a:r>
            <a:r>
              <a:rPr b="0" spc="-30" dirty="0">
                <a:latin typeface="Trebuchet MS"/>
                <a:cs typeface="Trebuchet MS"/>
              </a:rPr>
              <a:t>mı</a:t>
            </a:r>
            <a:r>
              <a:rPr b="0" spc="-210" dirty="0">
                <a:latin typeface="Trebuchet MS"/>
                <a:cs typeface="Trebuchet MS"/>
              </a:rPr>
              <a:t> </a:t>
            </a:r>
            <a:r>
              <a:rPr b="0" spc="-10" dirty="0">
                <a:latin typeface="Trebuchet MS"/>
                <a:cs typeface="Trebuchet MS"/>
              </a:rPr>
              <a:t>yürütülüyor? </a:t>
            </a:r>
            <a:r>
              <a:rPr b="0" spc="-20" dirty="0">
                <a:latin typeface="Trebuchet MS"/>
                <a:cs typeface="Trebuchet MS"/>
              </a:rPr>
              <a:t>Yoksa</a:t>
            </a:r>
            <a:r>
              <a:rPr b="0" spc="-220" dirty="0">
                <a:latin typeface="Trebuchet MS"/>
                <a:cs typeface="Trebuchet MS"/>
              </a:rPr>
              <a:t> </a:t>
            </a:r>
            <a:r>
              <a:rPr b="0" spc="-75" dirty="0">
                <a:latin typeface="Trebuchet MS"/>
                <a:cs typeface="Trebuchet MS"/>
              </a:rPr>
              <a:t>ilgili</a:t>
            </a:r>
            <a:r>
              <a:rPr b="0" spc="-140" dirty="0">
                <a:latin typeface="Trebuchet MS"/>
                <a:cs typeface="Trebuchet MS"/>
              </a:rPr>
              <a:t> </a:t>
            </a:r>
            <a:r>
              <a:rPr b="0" spc="-40" dirty="0">
                <a:latin typeface="Trebuchet MS"/>
                <a:cs typeface="Trebuchet MS"/>
              </a:rPr>
              <a:t>tüm</a:t>
            </a:r>
            <a:r>
              <a:rPr b="0" spc="-105" dirty="0">
                <a:latin typeface="Trebuchet MS"/>
                <a:cs typeface="Trebuchet MS"/>
              </a:rPr>
              <a:t> </a:t>
            </a:r>
            <a:r>
              <a:rPr b="0" dirty="0">
                <a:latin typeface="Trebuchet MS"/>
                <a:cs typeface="Trebuchet MS"/>
              </a:rPr>
              <a:t>bölüm</a:t>
            </a:r>
            <a:r>
              <a:rPr b="0" spc="-200" dirty="0">
                <a:latin typeface="Trebuchet MS"/>
                <a:cs typeface="Trebuchet MS"/>
              </a:rPr>
              <a:t> </a:t>
            </a:r>
            <a:r>
              <a:rPr b="0" spc="-55" dirty="0">
                <a:latin typeface="Trebuchet MS"/>
                <a:cs typeface="Trebuchet MS"/>
              </a:rPr>
              <a:t>ve</a:t>
            </a:r>
            <a:r>
              <a:rPr b="0" spc="-120" dirty="0">
                <a:latin typeface="Trebuchet MS"/>
                <a:cs typeface="Trebuchet MS"/>
              </a:rPr>
              <a:t> </a:t>
            </a:r>
            <a:r>
              <a:rPr b="0" spc="-40" dirty="0">
                <a:latin typeface="Trebuchet MS"/>
                <a:cs typeface="Trebuchet MS"/>
              </a:rPr>
              <a:t>programlarda</a:t>
            </a:r>
            <a:r>
              <a:rPr b="0" spc="-220" dirty="0">
                <a:latin typeface="Trebuchet MS"/>
                <a:cs typeface="Trebuchet MS"/>
              </a:rPr>
              <a:t> </a:t>
            </a:r>
            <a:r>
              <a:rPr b="0" spc="-50" dirty="0">
                <a:latin typeface="Trebuchet MS"/>
                <a:cs typeface="Trebuchet MS"/>
              </a:rPr>
              <a:t>uygulanıyor</a:t>
            </a:r>
            <a:r>
              <a:rPr b="0" spc="-105" dirty="0">
                <a:latin typeface="Trebuchet MS"/>
                <a:cs typeface="Trebuchet MS"/>
              </a:rPr>
              <a:t> </a:t>
            </a:r>
            <a:r>
              <a:rPr b="0" spc="70" dirty="0">
                <a:latin typeface="Trebuchet MS"/>
                <a:cs typeface="Trebuchet MS"/>
              </a:rPr>
              <a:t>mu?</a:t>
            </a:r>
          </a:p>
          <a:p>
            <a:pPr marL="12700">
              <a:lnSpc>
                <a:spcPct val="100000"/>
              </a:lnSpc>
              <a:spcBef>
                <a:spcPts val="10"/>
              </a:spcBef>
            </a:pPr>
            <a:r>
              <a:rPr spc="-30" dirty="0"/>
              <a:t>DE</a:t>
            </a:r>
            <a:r>
              <a:rPr lang="tr-TR" spc="-30" dirty="0"/>
              <a:t>Ğ</a:t>
            </a:r>
            <a:r>
              <a:rPr spc="-30" dirty="0"/>
              <a:t>ERLENDİRME</a:t>
            </a:r>
          </a:p>
          <a:p>
            <a:pPr marL="12700">
              <a:lnSpc>
                <a:spcPct val="100000"/>
              </a:lnSpc>
            </a:pPr>
            <a:r>
              <a:rPr b="0" spc="-20" dirty="0">
                <a:latin typeface="Trebuchet MS"/>
                <a:cs typeface="Trebuchet MS"/>
              </a:rPr>
              <a:t>Uygulamanın</a:t>
            </a:r>
            <a:r>
              <a:rPr b="0" spc="-160" dirty="0">
                <a:latin typeface="Trebuchet MS"/>
                <a:cs typeface="Trebuchet MS"/>
              </a:rPr>
              <a:t> </a:t>
            </a:r>
            <a:r>
              <a:rPr b="0" spc="-50" dirty="0">
                <a:latin typeface="Trebuchet MS"/>
                <a:cs typeface="Trebuchet MS"/>
              </a:rPr>
              <a:t>etkisi</a:t>
            </a:r>
            <a:r>
              <a:rPr b="0" spc="-114" dirty="0">
                <a:latin typeface="Trebuchet MS"/>
                <a:cs typeface="Trebuchet MS"/>
              </a:rPr>
              <a:t> </a:t>
            </a:r>
            <a:r>
              <a:rPr b="0" spc="-25" dirty="0">
                <a:latin typeface="Trebuchet MS"/>
                <a:cs typeface="Trebuchet MS"/>
              </a:rPr>
              <a:t>ölçülüyor</a:t>
            </a:r>
            <a:r>
              <a:rPr b="0" spc="-165" dirty="0">
                <a:latin typeface="Trebuchet MS"/>
                <a:cs typeface="Trebuchet MS"/>
              </a:rPr>
              <a:t> </a:t>
            </a:r>
            <a:r>
              <a:rPr b="0" spc="95" dirty="0">
                <a:latin typeface="Trebuchet MS"/>
                <a:cs typeface="Trebuchet MS"/>
              </a:rPr>
              <a:t>mu?</a:t>
            </a:r>
          </a:p>
          <a:p>
            <a:pPr marL="12700">
              <a:lnSpc>
                <a:spcPct val="100000"/>
              </a:lnSpc>
              <a:spcBef>
                <a:spcPts val="5"/>
              </a:spcBef>
            </a:pPr>
            <a:r>
              <a:rPr b="0" dirty="0">
                <a:latin typeface="Trebuchet MS"/>
                <a:cs typeface="Trebuchet MS"/>
              </a:rPr>
              <a:t>Sonuçlar</a:t>
            </a:r>
            <a:r>
              <a:rPr b="0" spc="-160" dirty="0">
                <a:latin typeface="Trebuchet MS"/>
                <a:cs typeface="Trebuchet MS"/>
              </a:rPr>
              <a:t> </a:t>
            </a:r>
            <a:r>
              <a:rPr b="0" spc="-110" dirty="0">
                <a:latin typeface="Trebuchet MS"/>
                <a:cs typeface="Trebuchet MS"/>
              </a:rPr>
              <a:t>veri,</a:t>
            </a:r>
            <a:r>
              <a:rPr b="0" spc="-130" dirty="0">
                <a:latin typeface="Trebuchet MS"/>
                <a:cs typeface="Trebuchet MS"/>
              </a:rPr>
              <a:t> </a:t>
            </a:r>
            <a:r>
              <a:rPr b="0" spc="-75" dirty="0">
                <a:latin typeface="Trebuchet MS"/>
                <a:cs typeface="Trebuchet MS"/>
              </a:rPr>
              <a:t>anket,</a:t>
            </a:r>
            <a:r>
              <a:rPr b="0" spc="-130" dirty="0">
                <a:latin typeface="Trebuchet MS"/>
                <a:cs typeface="Trebuchet MS"/>
              </a:rPr>
              <a:t> </a:t>
            </a:r>
            <a:r>
              <a:rPr b="0" spc="-25" dirty="0">
                <a:latin typeface="Trebuchet MS"/>
                <a:cs typeface="Trebuchet MS"/>
              </a:rPr>
              <a:t>performans</a:t>
            </a:r>
            <a:r>
              <a:rPr b="0" spc="-85" dirty="0">
                <a:latin typeface="Trebuchet MS"/>
                <a:cs typeface="Trebuchet MS"/>
              </a:rPr>
              <a:t> </a:t>
            </a:r>
            <a:r>
              <a:rPr b="0" spc="-30" dirty="0">
                <a:latin typeface="Trebuchet MS"/>
                <a:cs typeface="Trebuchet MS"/>
              </a:rPr>
              <a:t>göstergesi</a:t>
            </a:r>
            <a:r>
              <a:rPr b="0" spc="-105" dirty="0">
                <a:latin typeface="Trebuchet MS"/>
                <a:cs typeface="Trebuchet MS"/>
              </a:rPr>
              <a:t> </a:t>
            </a:r>
            <a:r>
              <a:rPr b="0" spc="-75" dirty="0">
                <a:latin typeface="Trebuchet MS"/>
                <a:cs typeface="Trebuchet MS"/>
              </a:rPr>
              <a:t>veya</a:t>
            </a:r>
            <a:r>
              <a:rPr b="0" spc="-100" dirty="0">
                <a:latin typeface="Trebuchet MS"/>
                <a:cs typeface="Trebuchet MS"/>
              </a:rPr>
              <a:t> </a:t>
            </a:r>
            <a:r>
              <a:rPr b="0" spc="-70" dirty="0">
                <a:latin typeface="Trebuchet MS"/>
                <a:cs typeface="Trebuchet MS"/>
              </a:rPr>
              <a:t>geri</a:t>
            </a:r>
            <a:r>
              <a:rPr b="0" spc="-105" dirty="0">
                <a:latin typeface="Trebuchet MS"/>
                <a:cs typeface="Trebuchet MS"/>
              </a:rPr>
              <a:t> </a:t>
            </a:r>
            <a:r>
              <a:rPr b="0" spc="-65" dirty="0">
                <a:latin typeface="Trebuchet MS"/>
                <a:cs typeface="Trebuchet MS"/>
              </a:rPr>
              <a:t>bildirimlerle</a:t>
            </a:r>
            <a:r>
              <a:rPr b="0" spc="-90" dirty="0">
                <a:latin typeface="Trebuchet MS"/>
                <a:cs typeface="Trebuchet MS"/>
              </a:rPr>
              <a:t> </a:t>
            </a:r>
            <a:r>
              <a:rPr b="0" spc="-65" dirty="0">
                <a:latin typeface="Trebuchet MS"/>
                <a:cs typeface="Trebuchet MS"/>
              </a:rPr>
              <a:t>değerlendiriliyor</a:t>
            </a:r>
            <a:r>
              <a:rPr b="0" spc="-160" dirty="0">
                <a:latin typeface="Trebuchet MS"/>
                <a:cs typeface="Trebuchet MS"/>
              </a:rPr>
              <a:t> </a:t>
            </a:r>
            <a:r>
              <a:rPr b="0" spc="95" dirty="0">
                <a:latin typeface="Trebuchet MS"/>
                <a:cs typeface="Trebuchet MS"/>
              </a:rPr>
              <a:t>mu?</a:t>
            </a:r>
          </a:p>
          <a:p>
            <a:pPr marL="12700">
              <a:lnSpc>
                <a:spcPct val="100000"/>
              </a:lnSpc>
              <a:spcBef>
                <a:spcPts val="5"/>
              </a:spcBef>
            </a:pPr>
            <a:r>
              <a:rPr spc="-120" dirty="0"/>
              <a:t>İYİLEŞTİRME</a:t>
            </a:r>
          </a:p>
          <a:p>
            <a:pPr marL="12700">
              <a:lnSpc>
                <a:spcPct val="100000"/>
              </a:lnSpc>
            </a:pPr>
            <a:r>
              <a:rPr b="0" spc="-35" dirty="0">
                <a:latin typeface="Trebuchet MS"/>
                <a:cs typeface="Trebuchet MS"/>
              </a:rPr>
              <a:t>Değerlendirme</a:t>
            </a:r>
            <a:r>
              <a:rPr b="0" spc="-114" dirty="0">
                <a:latin typeface="Trebuchet MS"/>
                <a:cs typeface="Trebuchet MS"/>
              </a:rPr>
              <a:t> </a:t>
            </a:r>
            <a:r>
              <a:rPr b="0" dirty="0">
                <a:latin typeface="Trebuchet MS"/>
                <a:cs typeface="Trebuchet MS"/>
              </a:rPr>
              <a:t>sonuçlarına</a:t>
            </a:r>
            <a:r>
              <a:rPr b="0" spc="-120" dirty="0">
                <a:latin typeface="Trebuchet MS"/>
                <a:cs typeface="Trebuchet MS"/>
              </a:rPr>
              <a:t> </a:t>
            </a:r>
            <a:r>
              <a:rPr b="0" spc="-55" dirty="0">
                <a:latin typeface="Trebuchet MS"/>
                <a:cs typeface="Trebuchet MS"/>
              </a:rPr>
              <a:t>göre</a:t>
            </a:r>
            <a:r>
              <a:rPr b="0" spc="-195" dirty="0">
                <a:latin typeface="Trebuchet MS"/>
                <a:cs typeface="Trebuchet MS"/>
              </a:rPr>
              <a:t> </a:t>
            </a:r>
            <a:r>
              <a:rPr b="0" spc="-40" dirty="0">
                <a:latin typeface="Trebuchet MS"/>
                <a:cs typeface="Trebuchet MS"/>
              </a:rPr>
              <a:t>değişiklik</a:t>
            </a:r>
            <a:r>
              <a:rPr b="0" spc="-100" dirty="0">
                <a:latin typeface="Trebuchet MS"/>
                <a:cs typeface="Trebuchet MS"/>
              </a:rPr>
              <a:t> </a:t>
            </a:r>
            <a:r>
              <a:rPr b="0" spc="-70" dirty="0">
                <a:latin typeface="Trebuchet MS"/>
                <a:cs typeface="Trebuchet MS"/>
              </a:rPr>
              <a:t>yapılıyor</a:t>
            </a:r>
            <a:r>
              <a:rPr b="0" spc="-175" dirty="0">
                <a:latin typeface="Trebuchet MS"/>
                <a:cs typeface="Trebuchet MS"/>
              </a:rPr>
              <a:t> </a:t>
            </a:r>
            <a:r>
              <a:rPr b="0" spc="95" dirty="0">
                <a:latin typeface="Trebuchet MS"/>
                <a:cs typeface="Trebuchet MS"/>
              </a:rPr>
              <a:t>mu?</a:t>
            </a:r>
          </a:p>
          <a:p>
            <a:pPr marL="12700">
              <a:lnSpc>
                <a:spcPct val="100000"/>
              </a:lnSpc>
              <a:spcBef>
                <a:spcPts val="5"/>
              </a:spcBef>
            </a:pPr>
            <a:r>
              <a:rPr b="0" spc="-45" dirty="0">
                <a:latin typeface="Trebuchet MS"/>
                <a:cs typeface="Trebuchet MS"/>
              </a:rPr>
              <a:t>Gerçekleştirilen</a:t>
            </a:r>
            <a:r>
              <a:rPr b="0" spc="-145" dirty="0">
                <a:latin typeface="Trebuchet MS"/>
                <a:cs typeface="Trebuchet MS"/>
              </a:rPr>
              <a:t> </a:t>
            </a:r>
            <a:r>
              <a:rPr b="0" spc="-60" dirty="0">
                <a:latin typeface="Trebuchet MS"/>
                <a:cs typeface="Trebuchet MS"/>
              </a:rPr>
              <a:t>iyileştirmenin</a:t>
            </a:r>
            <a:r>
              <a:rPr b="0" spc="-140" dirty="0">
                <a:latin typeface="Trebuchet MS"/>
                <a:cs typeface="Trebuchet MS"/>
              </a:rPr>
              <a:t> </a:t>
            </a:r>
            <a:r>
              <a:rPr b="0" spc="-50" dirty="0">
                <a:latin typeface="Trebuchet MS"/>
                <a:cs typeface="Trebuchet MS"/>
              </a:rPr>
              <a:t>etkisi</a:t>
            </a:r>
            <a:r>
              <a:rPr b="0" spc="-100" dirty="0">
                <a:latin typeface="Trebuchet MS"/>
                <a:cs typeface="Trebuchet MS"/>
              </a:rPr>
              <a:t> </a:t>
            </a:r>
            <a:r>
              <a:rPr b="0" spc="-45" dirty="0">
                <a:latin typeface="Trebuchet MS"/>
                <a:cs typeface="Trebuchet MS"/>
              </a:rPr>
              <a:t>yeniden</a:t>
            </a:r>
            <a:r>
              <a:rPr b="0" spc="-140" dirty="0">
                <a:latin typeface="Trebuchet MS"/>
                <a:cs typeface="Trebuchet MS"/>
              </a:rPr>
              <a:t> </a:t>
            </a:r>
            <a:r>
              <a:rPr b="0" spc="-25" dirty="0">
                <a:latin typeface="Trebuchet MS"/>
                <a:cs typeface="Trebuchet MS"/>
              </a:rPr>
              <a:t>ölçülüyor</a:t>
            </a:r>
            <a:r>
              <a:rPr b="0" spc="-150" dirty="0">
                <a:latin typeface="Trebuchet MS"/>
                <a:cs typeface="Trebuchet MS"/>
              </a:rPr>
              <a:t> </a:t>
            </a:r>
            <a:r>
              <a:rPr b="0" spc="100" dirty="0">
                <a:latin typeface="Trebuchet MS"/>
                <a:cs typeface="Trebuchet MS"/>
              </a:rPr>
              <a:t>mu?</a:t>
            </a:r>
          </a:p>
          <a:p>
            <a:pPr marL="12700" marR="5080">
              <a:lnSpc>
                <a:spcPct val="100000"/>
              </a:lnSpc>
              <a:spcBef>
                <a:spcPts val="5"/>
              </a:spcBef>
            </a:pPr>
            <a:r>
              <a:rPr b="0" spc="-20" dirty="0">
                <a:latin typeface="Trebuchet MS"/>
                <a:cs typeface="Trebuchet MS"/>
              </a:rPr>
              <a:t>Başarılı</a:t>
            </a:r>
            <a:r>
              <a:rPr b="0" spc="-130" dirty="0">
                <a:latin typeface="Trebuchet MS"/>
                <a:cs typeface="Trebuchet MS"/>
              </a:rPr>
              <a:t> </a:t>
            </a:r>
            <a:r>
              <a:rPr b="0" spc="-80" dirty="0">
                <a:latin typeface="Trebuchet MS"/>
                <a:cs typeface="Trebuchet MS"/>
              </a:rPr>
              <a:t>bir</a:t>
            </a:r>
            <a:r>
              <a:rPr b="0" spc="-100" dirty="0">
                <a:latin typeface="Trebuchet MS"/>
                <a:cs typeface="Trebuchet MS"/>
              </a:rPr>
              <a:t> </a:t>
            </a:r>
            <a:r>
              <a:rPr b="0" spc="-55" dirty="0">
                <a:latin typeface="Trebuchet MS"/>
                <a:cs typeface="Trebuchet MS"/>
              </a:rPr>
              <a:t>öz</a:t>
            </a:r>
            <a:r>
              <a:rPr b="0" spc="-160" dirty="0">
                <a:latin typeface="Trebuchet MS"/>
                <a:cs typeface="Trebuchet MS"/>
              </a:rPr>
              <a:t> </a:t>
            </a:r>
            <a:r>
              <a:rPr b="0" spc="-45" dirty="0">
                <a:latin typeface="Trebuchet MS"/>
                <a:cs typeface="Trebuchet MS"/>
              </a:rPr>
              <a:t>değerlendirme</a:t>
            </a:r>
            <a:r>
              <a:rPr b="0" spc="-200" dirty="0">
                <a:latin typeface="Trebuchet MS"/>
                <a:cs typeface="Trebuchet MS"/>
              </a:rPr>
              <a:t> </a:t>
            </a:r>
            <a:r>
              <a:rPr b="0" spc="-80" dirty="0">
                <a:latin typeface="Trebuchet MS"/>
                <a:cs typeface="Trebuchet MS"/>
              </a:rPr>
              <a:t>metni,</a:t>
            </a:r>
            <a:r>
              <a:rPr b="0" spc="-75" dirty="0">
                <a:latin typeface="Trebuchet MS"/>
                <a:cs typeface="Trebuchet MS"/>
              </a:rPr>
              <a:t> </a:t>
            </a:r>
            <a:r>
              <a:rPr b="0" spc="-45" dirty="0">
                <a:latin typeface="Trebuchet MS"/>
                <a:cs typeface="Trebuchet MS"/>
              </a:rPr>
              <a:t>yalnızca</a:t>
            </a:r>
            <a:r>
              <a:rPr b="0" spc="-204" dirty="0">
                <a:latin typeface="Trebuchet MS"/>
                <a:cs typeface="Trebuchet MS"/>
              </a:rPr>
              <a:t> </a:t>
            </a:r>
            <a:r>
              <a:rPr b="0" spc="-35" dirty="0">
                <a:latin typeface="Trebuchet MS"/>
                <a:cs typeface="Trebuchet MS"/>
              </a:rPr>
              <a:t>uygulamayı</a:t>
            </a:r>
            <a:r>
              <a:rPr b="0" spc="-130" dirty="0">
                <a:latin typeface="Trebuchet MS"/>
                <a:cs typeface="Trebuchet MS"/>
              </a:rPr>
              <a:t> </a:t>
            </a:r>
            <a:r>
              <a:rPr b="0" spc="-75" dirty="0">
                <a:latin typeface="Trebuchet MS"/>
                <a:cs typeface="Trebuchet MS"/>
              </a:rPr>
              <a:t>değil,</a:t>
            </a:r>
            <a:r>
              <a:rPr b="0" spc="-155" dirty="0">
                <a:latin typeface="Trebuchet MS"/>
                <a:cs typeface="Trebuchet MS"/>
              </a:rPr>
              <a:t> </a:t>
            </a:r>
            <a:r>
              <a:rPr b="0" spc="-20" dirty="0">
                <a:latin typeface="Trebuchet MS"/>
                <a:cs typeface="Trebuchet MS"/>
              </a:rPr>
              <a:t>uygulamanın</a:t>
            </a:r>
            <a:r>
              <a:rPr b="0" spc="-170" dirty="0">
                <a:latin typeface="Trebuchet MS"/>
                <a:cs typeface="Trebuchet MS"/>
              </a:rPr>
              <a:t> </a:t>
            </a:r>
            <a:r>
              <a:rPr b="0" spc="-25" dirty="0">
                <a:latin typeface="Trebuchet MS"/>
                <a:cs typeface="Trebuchet MS"/>
              </a:rPr>
              <a:t>bütün</a:t>
            </a:r>
            <a:r>
              <a:rPr b="0" spc="-175" dirty="0">
                <a:latin typeface="Trebuchet MS"/>
                <a:cs typeface="Trebuchet MS"/>
              </a:rPr>
              <a:t> </a:t>
            </a:r>
            <a:r>
              <a:rPr b="0" spc="-10" dirty="0">
                <a:latin typeface="Trebuchet MS"/>
                <a:cs typeface="Trebuchet MS"/>
              </a:rPr>
              <a:t>döngüsünü göstermelidir.</a:t>
            </a:r>
          </a:p>
        </p:txBody>
      </p:sp>
    </p:spTree>
    <p:extLst>
      <p:ext uri="{BB962C8B-B14F-4D97-AF65-F5344CB8AC3E}">
        <p14:creationId xmlns:p14="http://schemas.microsoft.com/office/powerpoint/2010/main" val="233918341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320800" y="677481"/>
            <a:ext cx="5159375" cy="391795"/>
          </a:xfrm>
          <a:prstGeom prst="rect">
            <a:avLst/>
          </a:prstGeom>
        </p:spPr>
        <p:txBody>
          <a:bodyPr vert="horz" wrap="square" lIns="0" tIns="12700" rIns="0" bIns="0" rtlCol="0">
            <a:spAutoFit/>
          </a:bodyPr>
          <a:lstStyle/>
          <a:p>
            <a:pPr marL="12700">
              <a:lnSpc>
                <a:spcPct val="100000"/>
              </a:lnSpc>
              <a:spcBef>
                <a:spcPts val="100"/>
              </a:spcBef>
            </a:pPr>
            <a:r>
              <a:rPr sz="2400" spc="-254" dirty="0">
                <a:solidFill>
                  <a:srgbClr val="000000"/>
                </a:solidFill>
                <a:latin typeface="Tahoma"/>
                <a:cs typeface="Tahoma"/>
              </a:rPr>
              <a:t>KRİTER</a:t>
            </a:r>
            <a:r>
              <a:rPr sz="2400" spc="-180" dirty="0">
                <a:solidFill>
                  <a:srgbClr val="000000"/>
                </a:solidFill>
                <a:latin typeface="Tahoma"/>
                <a:cs typeface="Tahoma"/>
              </a:rPr>
              <a:t> </a:t>
            </a:r>
            <a:r>
              <a:rPr sz="2400" spc="-215" dirty="0">
                <a:solidFill>
                  <a:srgbClr val="000000"/>
                </a:solidFill>
                <a:latin typeface="Tahoma"/>
                <a:cs typeface="Tahoma"/>
              </a:rPr>
              <a:t>1:</a:t>
            </a:r>
            <a:r>
              <a:rPr sz="2400" spc="-204" dirty="0">
                <a:solidFill>
                  <a:srgbClr val="000000"/>
                </a:solidFill>
                <a:latin typeface="Tahoma"/>
                <a:cs typeface="Tahoma"/>
              </a:rPr>
              <a:t> </a:t>
            </a:r>
            <a:r>
              <a:rPr sz="2400" spc="-105" dirty="0">
                <a:solidFill>
                  <a:srgbClr val="000000"/>
                </a:solidFill>
                <a:latin typeface="Tahoma"/>
                <a:cs typeface="Tahoma"/>
              </a:rPr>
              <a:t>AMAÇ,</a:t>
            </a:r>
            <a:r>
              <a:rPr sz="2400" spc="-204" dirty="0">
                <a:solidFill>
                  <a:srgbClr val="000000"/>
                </a:solidFill>
                <a:latin typeface="Tahoma"/>
                <a:cs typeface="Tahoma"/>
              </a:rPr>
              <a:t> </a:t>
            </a:r>
            <a:r>
              <a:rPr sz="2400" spc="-229" dirty="0">
                <a:solidFill>
                  <a:srgbClr val="000000"/>
                </a:solidFill>
                <a:latin typeface="Tahoma"/>
                <a:cs typeface="Tahoma"/>
              </a:rPr>
              <a:t>VİZYON</a:t>
            </a:r>
            <a:r>
              <a:rPr sz="2400" spc="-165" dirty="0">
                <a:solidFill>
                  <a:srgbClr val="000000"/>
                </a:solidFill>
                <a:latin typeface="Tahoma"/>
                <a:cs typeface="Tahoma"/>
              </a:rPr>
              <a:t> </a:t>
            </a:r>
            <a:r>
              <a:rPr sz="2400" spc="-160" dirty="0">
                <a:solidFill>
                  <a:srgbClr val="000000"/>
                </a:solidFill>
                <a:latin typeface="Tahoma"/>
                <a:cs typeface="Tahoma"/>
              </a:rPr>
              <a:t>VE</a:t>
            </a:r>
            <a:r>
              <a:rPr sz="2400" spc="-185" dirty="0">
                <a:solidFill>
                  <a:srgbClr val="000000"/>
                </a:solidFill>
                <a:latin typeface="Tahoma"/>
                <a:cs typeface="Tahoma"/>
              </a:rPr>
              <a:t> </a:t>
            </a:r>
            <a:r>
              <a:rPr sz="2400" spc="-270" dirty="0">
                <a:solidFill>
                  <a:srgbClr val="000000"/>
                </a:solidFill>
                <a:latin typeface="Tahoma"/>
                <a:cs typeface="Tahoma"/>
              </a:rPr>
              <a:t>STRATEJİ</a:t>
            </a:r>
            <a:endParaRPr sz="2400" dirty="0">
              <a:latin typeface="Tahoma"/>
              <a:cs typeface="Tahoma"/>
            </a:endParaRPr>
          </a:p>
        </p:txBody>
      </p:sp>
      <p:sp>
        <p:nvSpPr>
          <p:cNvPr id="3" name="object 3"/>
          <p:cNvSpPr txBox="1"/>
          <p:nvPr/>
        </p:nvSpPr>
        <p:spPr>
          <a:xfrm>
            <a:off x="1320800" y="1344549"/>
            <a:ext cx="9813925" cy="4787208"/>
          </a:xfrm>
          <a:prstGeom prst="rect">
            <a:avLst/>
          </a:prstGeom>
        </p:spPr>
        <p:txBody>
          <a:bodyPr vert="horz" wrap="square" lIns="0" tIns="16510" rIns="0" bIns="0" rtlCol="0">
            <a:spAutoFit/>
          </a:bodyPr>
          <a:lstStyle/>
          <a:p>
            <a:pPr marL="12700">
              <a:lnSpc>
                <a:spcPct val="100000"/>
              </a:lnSpc>
              <a:spcBef>
                <a:spcPts val="600"/>
              </a:spcBef>
            </a:pPr>
            <a:r>
              <a:rPr lang="tr-TR" sz="2000" dirty="0">
                <a:latin typeface="Trebuchet MS"/>
                <a:cs typeface="Trebuchet MS"/>
              </a:rPr>
              <a:t>Birimler </a:t>
            </a:r>
            <a:r>
              <a:rPr sz="2000" dirty="0" err="1">
                <a:latin typeface="Trebuchet MS"/>
                <a:cs typeface="Trebuchet MS"/>
              </a:rPr>
              <a:t>aşağıdaki</a:t>
            </a:r>
            <a:r>
              <a:rPr sz="2000" dirty="0">
                <a:latin typeface="Trebuchet MS"/>
                <a:cs typeface="Trebuchet MS"/>
              </a:rPr>
              <a:t> </a:t>
            </a:r>
            <a:r>
              <a:rPr sz="2000" dirty="0" err="1">
                <a:latin typeface="Trebuchet MS"/>
                <a:cs typeface="Trebuchet MS"/>
              </a:rPr>
              <a:t>konuları</a:t>
            </a:r>
            <a:r>
              <a:rPr sz="2000" dirty="0">
                <a:latin typeface="Trebuchet MS"/>
                <a:cs typeface="Trebuchet MS"/>
              </a:rPr>
              <a:t> </a:t>
            </a:r>
            <a:r>
              <a:rPr sz="2000" dirty="0" err="1">
                <a:latin typeface="Trebuchet MS"/>
                <a:cs typeface="Trebuchet MS"/>
              </a:rPr>
              <a:t>açıklamalıdı</a:t>
            </a:r>
            <a:r>
              <a:rPr lang="tr-TR" sz="2000" dirty="0">
                <a:latin typeface="Trebuchet MS"/>
                <a:cs typeface="Trebuchet MS"/>
              </a:rPr>
              <a:t>r:</a:t>
            </a:r>
            <a:endParaRPr sz="2000" dirty="0">
              <a:latin typeface="Trebuchet MS"/>
              <a:cs typeface="Trebuchet MS"/>
            </a:endParaRPr>
          </a:p>
          <a:p>
            <a:pPr marL="100965" indent="-96520">
              <a:lnSpc>
                <a:spcPct val="100000"/>
              </a:lnSpc>
              <a:spcBef>
                <a:spcPts val="600"/>
              </a:spcBef>
              <a:buSzPct val="95000"/>
              <a:buFont typeface="Arial MT"/>
              <a:buChar char="•"/>
              <a:tabLst>
                <a:tab pos="100965" algn="l"/>
              </a:tabLst>
            </a:pPr>
            <a:r>
              <a:rPr lang="tr-TR" sz="2000" dirty="0">
                <a:latin typeface="Trebuchet MS"/>
                <a:cs typeface="Trebuchet MS"/>
              </a:rPr>
              <a:t>Birimin</a:t>
            </a:r>
            <a:r>
              <a:rPr sz="2000" dirty="0">
                <a:latin typeface="Trebuchet MS"/>
                <a:cs typeface="Trebuchet MS"/>
              </a:rPr>
              <a:t> eğitim, araştırma ve toplumsal katkı alanındaki amacı,</a:t>
            </a:r>
          </a:p>
          <a:p>
            <a:pPr marL="100965" indent="-96520">
              <a:lnSpc>
                <a:spcPct val="100000"/>
              </a:lnSpc>
              <a:spcBef>
                <a:spcPts val="600"/>
              </a:spcBef>
              <a:buSzPct val="95000"/>
              <a:buFont typeface="Arial MT"/>
              <a:buChar char="•"/>
              <a:tabLst>
                <a:tab pos="100965" algn="l"/>
              </a:tabLst>
            </a:pPr>
            <a:r>
              <a:rPr lang="tr-TR" sz="2000" dirty="0">
                <a:latin typeface="Trebuchet MS"/>
                <a:cs typeface="Trebuchet MS"/>
              </a:rPr>
              <a:t>Alanında </a:t>
            </a:r>
            <a:r>
              <a:rPr sz="2000" dirty="0" err="1">
                <a:latin typeface="Trebuchet MS"/>
                <a:cs typeface="Trebuchet MS"/>
              </a:rPr>
              <a:t>etik</a:t>
            </a:r>
            <a:r>
              <a:rPr sz="2000" dirty="0">
                <a:latin typeface="Trebuchet MS"/>
                <a:cs typeface="Trebuchet MS"/>
              </a:rPr>
              <a:t> değerlere ve mesleki yetkinliklere sahip insan kaynağı yetiştirme rolü,</a:t>
            </a:r>
          </a:p>
          <a:p>
            <a:pPr marL="100965" indent="-97155">
              <a:lnSpc>
                <a:spcPct val="100000"/>
              </a:lnSpc>
              <a:spcBef>
                <a:spcPts val="600"/>
              </a:spcBef>
              <a:buSzPct val="95000"/>
              <a:buFont typeface="Arial MT"/>
              <a:buChar char="•"/>
              <a:tabLst>
                <a:tab pos="100965" algn="l"/>
              </a:tabLst>
            </a:pPr>
            <a:r>
              <a:rPr lang="tr-TR" sz="2000" dirty="0">
                <a:latin typeface="Trebuchet MS"/>
                <a:cs typeface="Trebuchet MS"/>
              </a:rPr>
              <a:t>Birim</a:t>
            </a:r>
            <a:r>
              <a:rPr sz="2000" dirty="0">
                <a:latin typeface="Trebuchet MS"/>
                <a:cs typeface="Trebuchet MS"/>
              </a:rPr>
              <a:t> hedeflerinin üniversitenin amaç, vizyon ve stratejik planıyla ilişkisi,</a:t>
            </a:r>
          </a:p>
          <a:p>
            <a:pPr marL="100965" indent="-96520">
              <a:lnSpc>
                <a:spcPct val="100000"/>
              </a:lnSpc>
              <a:spcBef>
                <a:spcPts val="600"/>
              </a:spcBef>
              <a:buSzPct val="95000"/>
              <a:buFont typeface="Arial MT"/>
              <a:buChar char="•"/>
              <a:tabLst>
                <a:tab pos="100965" algn="l"/>
              </a:tabLst>
            </a:pPr>
            <a:r>
              <a:rPr lang="tr-TR" sz="2000" dirty="0">
                <a:latin typeface="Trebuchet MS"/>
                <a:cs typeface="Trebuchet MS"/>
              </a:rPr>
              <a:t>E</a:t>
            </a:r>
            <a:r>
              <a:rPr sz="2000" dirty="0" err="1">
                <a:latin typeface="Trebuchet MS"/>
                <a:cs typeface="Trebuchet MS"/>
              </a:rPr>
              <a:t>ğitim</a:t>
            </a:r>
            <a:r>
              <a:rPr lang="tr-TR" sz="2000" dirty="0">
                <a:latin typeface="Trebuchet MS"/>
                <a:cs typeface="Trebuchet MS"/>
              </a:rPr>
              <a:t> </a:t>
            </a:r>
            <a:r>
              <a:rPr sz="2000" dirty="0" err="1">
                <a:latin typeface="Trebuchet MS"/>
                <a:cs typeface="Trebuchet MS"/>
              </a:rPr>
              <a:t>ve</a:t>
            </a:r>
            <a:r>
              <a:rPr sz="2000" dirty="0">
                <a:latin typeface="Trebuchet MS"/>
                <a:cs typeface="Trebuchet MS"/>
              </a:rPr>
              <a:t> </a:t>
            </a:r>
            <a:r>
              <a:rPr sz="2000" dirty="0" err="1">
                <a:latin typeface="Trebuchet MS"/>
                <a:cs typeface="Trebuchet MS"/>
              </a:rPr>
              <a:t>sektördeki</a:t>
            </a:r>
            <a:r>
              <a:rPr sz="2000" dirty="0">
                <a:latin typeface="Trebuchet MS"/>
                <a:cs typeface="Trebuchet MS"/>
              </a:rPr>
              <a:t> gelişmelerin nasıl izlendiği,</a:t>
            </a:r>
          </a:p>
          <a:p>
            <a:pPr marL="100965" indent="-96520">
              <a:lnSpc>
                <a:spcPct val="100000"/>
              </a:lnSpc>
              <a:spcBef>
                <a:spcPts val="600"/>
              </a:spcBef>
              <a:buSzPct val="95000"/>
              <a:buFont typeface="Arial MT"/>
              <a:buChar char="•"/>
              <a:tabLst>
                <a:tab pos="100965" algn="l"/>
              </a:tabLst>
            </a:pPr>
            <a:r>
              <a:rPr sz="2000" dirty="0">
                <a:latin typeface="Trebuchet MS"/>
                <a:cs typeface="Trebuchet MS"/>
              </a:rPr>
              <a:t>Öğrenci, çalışan, mezun, </a:t>
            </a:r>
            <a:r>
              <a:rPr sz="2000" dirty="0" err="1">
                <a:latin typeface="Trebuchet MS"/>
                <a:cs typeface="Trebuchet MS"/>
              </a:rPr>
              <a:t>işveren</a:t>
            </a:r>
            <a:r>
              <a:rPr sz="2000" dirty="0">
                <a:latin typeface="Trebuchet MS"/>
                <a:cs typeface="Trebuchet MS"/>
              </a:rPr>
              <a:t> </a:t>
            </a:r>
            <a:r>
              <a:rPr sz="2000" dirty="0" err="1">
                <a:latin typeface="Trebuchet MS"/>
                <a:cs typeface="Trebuchet MS"/>
              </a:rPr>
              <a:t>ve</a:t>
            </a:r>
            <a:r>
              <a:rPr lang="tr-TR" sz="2000" dirty="0">
                <a:latin typeface="Trebuchet MS"/>
                <a:cs typeface="Trebuchet MS"/>
              </a:rPr>
              <a:t> alanıyla ilgili olan</a:t>
            </a:r>
            <a:r>
              <a:rPr sz="2000" dirty="0">
                <a:latin typeface="Trebuchet MS"/>
                <a:cs typeface="Trebuchet MS"/>
              </a:rPr>
              <a:t> </a:t>
            </a:r>
            <a:r>
              <a:rPr sz="2000" dirty="0" err="1">
                <a:latin typeface="Trebuchet MS"/>
                <a:cs typeface="Trebuchet MS"/>
              </a:rPr>
              <a:t>kuruluşların</a:t>
            </a:r>
            <a:r>
              <a:rPr sz="2000" dirty="0">
                <a:latin typeface="Trebuchet MS"/>
                <a:cs typeface="Trebuchet MS"/>
              </a:rPr>
              <a:t> beklentilerinin nasıl belirlendiği,</a:t>
            </a:r>
          </a:p>
          <a:p>
            <a:pPr marL="100965" indent="-96520">
              <a:lnSpc>
                <a:spcPct val="100000"/>
              </a:lnSpc>
              <a:spcBef>
                <a:spcPts val="600"/>
              </a:spcBef>
              <a:buSzPct val="95000"/>
              <a:buFont typeface="Arial MT"/>
              <a:buChar char="•"/>
              <a:tabLst>
                <a:tab pos="100965" algn="l"/>
              </a:tabLst>
            </a:pPr>
            <a:r>
              <a:rPr sz="2000" dirty="0">
                <a:latin typeface="Trebuchet MS"/>
                <a:cs typeface="Trebuchet MS"/>
              </a:rPr>
              <a:t>Program hedeflerinin stratejik önceliklerle nasıl ilişkilendirildiği,</a:t>
            </a:r>
          </a:p>
          <a:p>
            <a:pPr marL="100965" indent="-96520">
              <a:lnSpc>
                <a:spcPct val="100000"/>
              </a:lnSpc>
              <a:spcBef>
                <a:spcPts val="600"/>
              </a:spcBef>
              <a:buSzPct val="95000"/>
              <a:buFont typeface="Arial MT"/>
              <a:buChar char="•"/>
              <a:tabLst>
                <a:tab pos="100965" algn="l"/>
              </a:tabLst>
            </a:pPr>
            <a:r>
              <a:rPr lang="tr-TR" sz="2000" dirty="0">
                <a:latin typeface="Trebuchet MS"/>
                <a:cs typeface="Trebuchet MS"/>
              </a:rPr>
              <a:t>Birim </a:t>
            </a:r>
            <a:r>
              <a:rPr sz="2000" dirty="0" err="1">
                <a:latin typeface="Trebuchet MS"/>
                <a:cs typeface="Trebuchet MS"/>
              </a:rPr>
              <a:t>faaliyetlerinin</a:t>
            </a:r>
            <a:r>
              <a:rPr sz="2000" dirty="0">
                <a:latin typeface="Trebuchet MS"/>
                <a:cs typeface="Trebuchet MS"/>
              </a:rPr>
              <a:t> BKYS üzerinden nasıl planlandığı ve izlendiği,</a:t>
            </a:r>
          </a:p>
          <a:p>
            <a:pPr marL="100965" indent="-96520">
              <a:lnSpc>
                <a:spcPct val="100000"/>
              </a:lnSpc>
              <a:spcBef>
                <a:spcPts val="600"/>
              </a:spcBef>
              <a:buSzPct val="95000"/>
              <a:buFont typeface="Arial MT"/>
              <a:buChar char="•"/>
              <a:tabLst>
                <a:tab pos="100965" algn="l"/>
              </a:tabLst>
            </a:pPr>
            <a:r>
              <a:rPr sz="2000" dirty="0">
                <a:latin typeface="Trebuchet MS"/>
                <a:cs typeface="Trebuchet MS"/>
              </a:rPr>
              <a:t>Risklerin, fırsatların ve performans göstergelerinin nasıl yönetildiği.</a:t>
            </a:r>
          </a:p>
          <a:p>
            <a:pPr marL="12700">
              <a:lnSpc>
                <a:spcPct val="100000"/>
              </a:lnSpc>
              <a:spcBef>
                <a:spcPts val="600"/>
              </a:spcBef>
            </a:pPr>
            <a:r>
              <a:rPr sz="2000" b="1" dirty="0">
                <a:latin typeface="Tahoma"/>
                <a:cs typeface="Tahoma"/>
              </a:rPr>
              <a:t>Örnek kanıtlar:</a:t>
            </a:r>
            <a:endParaRPr sz="2000" dirty="0">
              <a:latin typeface="Tahoma"/>
              <a:cs typeface="Tahoma"/>
            </a:endParaRPr>
          </a:p>
          <a:p>
            <a:pPr marL="12700" marR="5080">
              <a:lnSpc>
                <a:spcPct val="100000"/>
              </a:lnSpc>
              <a:spcBef>
                <a:spcPts val="600"/>
              </a:spcBef>
            </a:pPr>
            <a:r>
              <a:rPr sz="2000" dirty="0">
                <a:latin typeface="Trebuchet MS"/>
                <a:cs typeface="Trebuchet MS"/>
              </a:rPr>
              <a:t>Stratejik hedefler, faaliyet planları, bölüm hedefleri, risk kayıtları, danışma kurulu kararları, GZFT analizi, iç değerlendirme raporu ve BKYS kayıtları.</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2" descr="$PPTXTitle">
            <a:extLst>
              <a:ext uri="{FF2B5EF4-FFF2-40B4-BE49-F238E27FC236}">
                <a16:creationId xmlns:a16="http://schemas.microsoft.com/office/drawing/2014/main" id="{EB5511EB-2C17-5F4E-8B12-1D266BDD0AAF}"/>
              </a:ext>
            </a:extLst>
          </p:cNvPr>
          <p:cNvSpPr txBox="1">
            <a:spLocks/>
          </p:cNvSpPr>
          <p:nvPr/>
        </p:nvSpPr>
        <p:spPr>
          <a:xfrm>
            <a:off x="914400" y="122967"/>
            <a:ext cx="10744200" cy="6612066"/>
          </a:xfrm>
          <a:prstGeom prst="rect">
            <a:avLst/>
          </a:prstGeom>
        </p:spPr>
        <p:txBody>
          <a:bodyPr vert="horz" wrap="square" lIns="0" tIns="12700" rIns="0" bIns="0" rtlCol="0">
            <a:spAutoFit/>
          </a:bodyPr>
          <a:lstStyle>
            <a:lvl1pPr>
              <a:defRPr>
                <a:latin typeface="+mj-lt"/>
                <a:ea typeface="+mj-ea"/>
                <a:cs typeface="+mj-cs"/>
              </a:defRPr>
            </a:lvl1pPr>
          </a:lstStyle>
          <a:p>
            <a:pPr marL="12700" algn="ctr">
              <a:spcBef>
                <a:spcPts val="100"/>
              </a:spcBef>
            </a:pPr>
            <a:r>
              <a:rPr lang="tr-TR" sz="2400" b="1" spc="-254" dirty="0">
                <a:solidFill>
                  <a:srgbClr val="000000"/>
                </a:solidFill>
                <a:latin typeface="Times New Roman" panose="02020603050405020304" pitchFamily="18" charset="0"/>
                <a:cs typeface="Times New Roman" panose="02020603050405020304" pitchFamily="18" charset="0"/>
              </a:rPr>
              <a:t>KRİTER</a:t>
            </a:r>
            <a:r>
              <a:rPr lang="tr-TR" sz="2400" b="1" spc="-180" dirty="0">
                <a:solidFill>
                  <a:srgbClr val="000000"/>
                </a:solidFill>
                <a:latin typeface="Times New Roman" panose="02020603050405020304" pitchFamily="18" charset="0"/>
                <a:cs typeface="Times New Roman" panose="02020603050405020304" pitchFamily="18" charset="0"/>
              </a:rPr>
              <a:t> </a:t>
            </a:r>
            <a:r>
              <a:rPr lang="tr-TR" sz="2400" b="1" spc="-215" dirty="0">
                <a:solidFill>
                  <a:srgbClr val="000000"/>
                </a:solidFill>
                <a:latin typeface="Times New Roman" panose="02020603050405020304" pitchFamily="18" charset="0"/>
                <a:cs typeface="Times New Roman" panose="02020603050405020304" pitchFamily="18" charset="0"/>
              </a:rPr>
              <a:t>1:</a:t>
            </a:r>
            <a:r>
              <a:rPr lang="tr-TR" sz="2400" b="1" spc="-204" dirty="0">
                <a:solidFill>
                  <a:srgbClr val="000000"/>
                </a:solidFill>
                <a:latin typeface="Times New Roman" panose="02020603050405020304" pitchFamily="18" charset="0"/>
                <a:cs typeface="Times New Roman" panose="02020603050405020304" pitchFamily="18" charset="0"/>
              </a:rPr>
              <a:t> </a:t>
            </a:r>
            <a:r>
              <a:rPr lang="tr-TR" sz="2400" b="1" spc="-105" dirty="0">
                <a:solidFill>
                  <a:srgbClr val="000000"/>
                </a:solidFill>
                <a:latin typeface="Times New Roman" panose="02020603050405020304" pitchFamily="18" charset="0"/>
                <a:cs typeface="Times New Roman" panose="02020603050405020304" pitchFamily="18" charset="0"/>
              </a:rPr>
              <a:t>AMAÇ,</a:t>
            </a:r>
            <a:r>
              <a:rPr lang="tr-TR" sz="2400" b="1" spc="-204" dirty="0">
                <a:solidFill>
                  <a:srgbClr val="000000"/>
                </a:solidFill>
                <a:latin typeface="Times New Roman" panose="02020603050405020304" pitchFamily="18" charset="0"/>
                <a:cs typeface="Times New Roman" panose="02020603050405020304" pitchFamily="18" charset="0"/>
              </a:rPr>
              <a:t> </a:t>
            </a:r>
            <a:r>
              <a:rPr lang="tr-TR" sz="2400" b="1" spc="-229" dirty="0">
                <a:solidFill>
                  <a:srgbClr val="000000"/>
                </a:solidFill>
                <a:latin typeface="Times New Roman" panose="02020603050405020304" pitchFamily="18" charset="0"/>
                <a:cs typeface="Times New Roman" panose="02020603050405020304" pitchFamily="18" charset="0"/>
              </a:rPr>
              <a:t>VİZYON</a:t>
            </a:r>
            <a:r>
              <a:rPr lang="tr-TR" sz="2400" b="1" spc="-165" dirty="0">
                <a:solidFill>
                  <a:srgbClr val="000000"/>
                </a:solidFill>
                <a:latin typeface="Times New Roman" panose="02020603050405020304" pitchFamily="18" charset="0"/>
                <a:cs typeface="Times New Roman" panose="02020603050405020304" pitchFamily="18" charset="0"/>
              </a:rPr>
              <a:t> </a:t>
            </a:r>
            <a:r>
              <a:rPr lang="tr-TR" sz="2400" b="1" spc="-160" dirty="0">
                <a:solidFill>
                  <a:srgbClr val="000000"/>
                </a:solidFill>
                <a:latin typeface="Times New Roman" panose="02020603050405020304" pitchFamily="18" charset="0"/>
                <a:cs typeface="Times New Roman" panose="02020603050405020304" pitchFamily="18" charset="0"/>
              </a:rPr>
              <a:t>VE</a:t>
            </a:r>
            <a:r>
              <a:rPr lang="tr-TR" sz="2400" b="1" spc="-185" dirty="0">
                <a:solidFill>
                  <a:srgbClr val="000000"/>
                </a:solidFill>
                <a:latin typeface="Times New Roman" panose="02020603050405020304" pitchFamily="18" charset="0"/>
                <a:cs typeface="Times New Roman" panose="02020603050405020304" pitchFamily="18" charset="0"/>
              </a:rPr>
              <a:t> </a:t>
            </a:r>
            <a:r>
              <a:rPr lang="tr-TR" sz="2400" b="1" spc="-270" dirty="0">
                <a:solidFill>
                  <a:srgbClr val="000000"/>
                </a:solidFill>
                <a:latin typeface="Times New Roman" panose="02020603050405020304" pitchFamily="18" charset="0"/>
                <a:cs typeface="Times New Roman" panose="02020603050405020304" pitchFamily="18" charset="0"/>
              </a:rPr>
              <a:t>STRATEJİ</a:t>
            </a:r>
          </a:p>
          <a:p>
            <a:pPr marL="12700" algn="ctr">
              <a:spcBef>
                <a:spcPts val="100"/>
              </a:spcBef>
            </a:pPr>
            <a:r>
              <a:rPr lang="tr-TR" sz="2400" b="1" spc="-270" dirty="0">
                <a:solidFill>
                  <a:srgbClr val="000000"/>
                </a:solidFill>
                <a:latin typeface="Times New Roman" panose="02020603050405020304" pitchFamily="18" charset="0"/>
                <a:cs typeface="Times New Roman" panose="02020603050405020304" pitchFamily="18" charset="0"/>
              </a:rPr>
              <a:t>1.1 Amaç ve Vizyonunu Tanımlar</a:t>
            </a:r>
          </a:p>
          <a:p>
            <a:pPr marL="12700" algn="just"/>
            <a:r>
              <a:rPr lang="tr-TR" sz="2000" b="1" dirty="0">
                <a:solidFill>
                  <a:srgbClr val="000000"/>
                </a:solidFill>
                <a:latin typeface="Times New Roman" panose="02020603050405020304" pitchFamily="18" charset="0"/>
                <a:cs typeface="Times New Roman" panose="02020603050405020304" pitchFamily="18" charset="0"/>
              </a:rPr>
              <a:t>1.1.1 Amacının önemini anlar ve ekosistemini olumlu yönde etkiler.</a:t>
            </a:r>
          </a:p>
          <a:p>
            <a:r>
              <a:rPr lang="tr-TR" sz="2000" dirty="0">
                <a:latin typeface="Times New Roman" panose="02020603050405020304" pitchFamily="18" charset="0"/>
                <a:cs typeface="Times New Roman" panose="02020603050405020304" pitchFamily="18" charset="0"/>
              </a:rPr>
              <a:t>Bu kriter iki temel soruya cevap arar:</a:t>
            </a:r>
          </a:p>
          <a:p>
            <a:pPr>
              <a:buFont typeface="+mj-lt"/>
              <a:buAutoNum type="arabicPeriod"/>
            </a:pPr>
            <a:r>
              <a:rPr lang="tr-TR" sz="2000" b="1" dirty="0">
                <a:latin typeface="Times New Roman" panose="02020603050405020304" pitchFamily="18" charset="0"/>
                <a:cs typeface="Times New Roman" panose="02020603050405020304" pitchFamily="18" charset="0"/>
              </a:rPr>
              <a:t>Üniversite neden var? (Amacı)</a:t>
            </a:r>
            <a:r>
              <a:rPr lang="tr-TR" sz="2000" dirty="0">
                <a:latin typeface="Times New Roman" panose="02020603050405020304" pitchFamily="18" charset="0"/>
                <a:cs typeface="Times New Roman" panose="02020603050405020304" pitchFamily="18" charset="0"/>
              </a:rPr>
              <a:t> </a:t>
            </a:r>
          </a:p>
          <a:p>
            <a:pPr marL="742950" lvl="1" indent="-285750">
              <a:buFont typeface="+mj-lt"/>
              <a:buAutoNum type="arabicPeriod"/>
            </a:pPr>
            <a:r>
              <a:rPr lang="tr-TR" sz="2000" dirty="0">
                <a:latin typeface="Times New Roman" panose="02020603050405020304" pitchFamily="18" charset="0"/>
                <a:cs typeface="Times New Roman" panose="02020603050405020304" pitchFamily="18" charset="0"/>
              </a:rPr>
              <a:t>Kurumun temel varlık nedeni açık şekilde tanımlanmış mı? </a:t>
            </a:r>
          </a:p>
          <a:p>
            <a:pPr marL="742950" lvl="1" indent="-285750">
              <a:buFont typeface="+mj-lt"/>
              <a:buAutoNum type="arabicPeriod"/>
            </a:pPr>
            <a:r>
              <a:rPr lang="tr-TR" sz="2000" dirty="0">
                <a:latin typeface="Times New Roman" panose="02020603050405020304" pitchFamily="18" charset="0"/>
                <a:cs typeface="Times New Roman" panose="02020603050405020304" pitchFamily="18" charset="0"/>
              </a:rPr>
              <a:t>Tüm çalışanlar ve paydaşlar bu amacı biliyor ve benimsemiş mi? </a:t>
            </a:r>
          </a:p>
          <a:p>
            <a:pPr marL="742950" lvl="1" indent="-285750">
              <a:buFont typeface="+mj-lt"/>
              <a:buAutoNum type="arabicPeriod"/>
            </a:pPr>
            <a:r>
              <a:rPr lang="tr-TR" sz="2000" dirty="0">
                <a:latin typeface="Times New Roman" panose="02020603050405020304" pitchFamily="18" charset="0"/>
                <a:cs typeface="Times New Roman" panose="02020603050405020304" pitchFamily="18" charset="0"/>
              </a:rPr>
              <a:t>Stratejik plan, kalite çalışmaları ve yönetim kararları bu amaç doğrultusunda mı alınıyor? </a:t>
            </a:r>
          </a:p>
          <a:p>
            <a:pPr>
              <a:buFont typeface="+mj-lt"/>
              <a:buAutoNum type="arabicPeriod"/>
            </a:pPr>
            <a:r>
              <a:rPr lang="tr-TR" sz="2000" b="1" dirty="0">
                <a:latin typeface="Times New Roman" panose="02020603050405020304" pitchFamily="18" charset="0"/>
                <a:cs typeface="Times New Roman" panose="02020603050405020304" pitchFamily="18" charset="0"/>
              </a:rPr>
              <a:t>Üniversite bulunduğu ekosistemi nasıl geliştiriyor?</a:t>
            </a:r>
            <a:r>
              <a:rPr lang="tr-TR" sz="2000" dirty="0">
                <a:latin typeface="Times New Roman" panose="02020603050405020304" pitchFamily="18" charset="0"/>
                <a:cs typeface="Times New Roman" panose="02020603050405020304" pitchFamily="18" charset="0"/>
              </a:rPr>
              <a:t> </a:t>
            </a:r>
          </a:p>
          <a:p>
            <a:pPr marL="742950" lvl="1" indent="-285750">
              <a:buFont typeface="+mj-lt"/>
              <a:buAutoNum type="arabicPeriod"/>
            </a:pPr>
            <a:r>
              <a:rPr lang="tr-TR" sz="2000" dirty="0">
                <a:latin typeface="Times New Roman" panose="02020603050405020304" pitchFamily="18" charset="0"/>
                <a:cs typeface="Times New Roman" panose="02020603050405020304" pitchFamily="18" charset="0"/>
              </a:rPr>
              <a:t>Şehir, bölge ve ülkenin gelişimine nasıl katkı sağlıyor? </a:t>
            </a:r>
          </a:p>
          <a:p>
            <a:pPr marL="742950" lvl="1" indent="-285750">
              <a:buFont typeface="+mj-lt"/>
              <a:buAutoNum type="arabicPeriod"/>
            </a:pPr>
            <a:r>
              <a:rPr lang="tr-TR" sz="2000" dirty="0">
                <a:latin typeface="Times New Roman" panose="02020603050405020304" pitchFamily="18" charset="0"/>
                <a:cs typeface="Times New Roman" panose="02020603050405020304" pitchFamily="18" charset="0"/>
              </a:rPr>
              <a:t>Kamu kurumları, sanayi, yerel yönetimler, STK'lar ve diğer üniversitelerle nasıl iş birliği yapıyor? </a:t>
            </a:r>
          </a:p>
          <a:p>
            <a:pPr marL="742950" lvl="1" indent="-285750">
              <a:buFont typeface="+mj-lt"/>
              <a:buAutoNum type="arabicPeriod"/>
            </a:pPr>
            <a:r>
              <a:rPr lang="tr-TR" sz="2000" dirty="0">
                <a:latin typeface="Times New Roman" panose="02020603050405020304" pitchFamily="18" charset="0"/>
                <a:cs typeface="Times New Roman" panose="02020603050405020304" pitchFamily="18" charset="0"/>
              </a:rPr>
              <a:t>Sosyal, ekonomik, kültürel ve çevresel açıdan nasıl değer üretiyor? </a:t>
            </a:r>
          </a:p>
          <a:p>
            <a:r>
              <a:rPr lang="tr-TR" sz="2000" b="1" dirty="0">
                <a:latin typeface="Times New Roman" panose="02020603050405020304" pitchFamily="18" charset="0"/>
                <a:cs typeface="Times New Roman" panose="02020603050405020304" pitchFamily="18" charset="0"/>
              </a:rPr>
              <a:t>KAEÜ için ekosistem;</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Öğrenciler, akademik ve idari personel, mezunlar, aday öğrenciler, işverenler, sanayi kuruluşları, Kırşehir Valiliği, Kırşehir Belediyesi, AHİKA, KOSGEB, TÜBİTAK, YÖK, Milli Eğitim Müdürlüğü, sağlık kuruluşları, çiftçiler, STK'lar, uluslararası üniversiteler, Erasmus ortakları, yerel halk gibi tüm paydaşlardan oluşur.</a:t>
            </a:r>
          </a:p>
          <a:p>
            <a:r>
              <a:rPr lang="tr-TR" sz="2000" b="1" dirty="0">
                <a:latin typeface="Times New Roman" panose="02020603050405020304" pitchFamily="18" charset="0"/>
                <a:cs typeface="Times New Roman" panose="02020603050405020304" pitchFamily="18" charset="0"/>
              </a:rPr>
              <a:t>Ekosisteme katkı</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Sanayi iş birlikleri, kamu kurumlarıyla ortak projeler, Çiftçilere yönelik eğitimler, Sağlık hizmetleri, Sürekli Eğitim Merkezi faaliyetleri, Teknokent faaliyetleri, TTO çalışmaları, Erasmus faaliyetleri, Sosyal sorumluluk projeleri, Gönüllülük faaliyetleri ve Yeşil Kampüs uygulamaları</a:t>
            </a:r>
            <a:endParaRPr lang="tr-TR" sz="2400" b="1" dirty="0">
              <a:solidFill>
                <a:srgbClr val="000000"/>
              </a:solidFill>
              <a:latin typeface="Times New Roman" panose="02020603050405020304" pitchFamily="18" charset="0"/>
              <a:cs typeface="Times New Roman" panose="02020603050405020304" pitchFamily="18"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ECF7FB9D-D38F-A69D-08BC-BC4C78865546}"/>
              </a:ext>
            </a:extLst>
          </p:cNvPr>
          <p:cNvSpPr txBox="1"/>
          <p:nvPr/>
        </p:nvSpPr>
        <p:spPr>
          <a:xfrm>
            <a:off x="2438400" y="725610"/>
            <a:ext cx="7010400" cy="400110"/>
          </a:xfrm>
          <a:prstGeom prst="rect">
            <a:avLst/>
          </a:prstGeom>
          <a:noFill/>
        </p:spPr>
        <p:txBody>
          <a:bodyPr wrap="square">
            <a:spAutoFit/>
          </a:bodyPr>
          <a:lstStyle/>
          <a:p>
            <a:pPr marL="12700" algn="ctr">
              <a:spcBef>
                <a:spcPts val="100"/>
              </a:spcBef>
            </a:pPr>
            <a:r>
              <a:rPr lang="tr-TR" sz="2000" b="1" dirty="0">
                <a:solidFill>
                  <a:srgbClr val="000000"/>
                </a:solidFill>
                <a:latin typeface="Times New Roman" panose="02020603050405020304" pitchFamily="18" charset="0"/>
                <a:cs typeface="Times New Roman" panose="02020603050405020304" pitchFamily="18" charset="0"/>
              </a:rPr>
              <a:t>1.1.2 Tüm temel paydaşları için çekim ve esin kaynağı olur.</a:t>
            </a:r>
          </a:p>
        </p:txBody>
      </p:sp>
      <p:sp>
        <p:nvSpPr>
          <p:cNvPr id="5" name="Metin kutusu 4">
            <a:extLst>
              <a:ext uri="{FF2B5EF4-FFF2-40B4-BE49-F238E27FC236}">
                <a16:creationId xmlns:a16="http://schemas.microsoft.com/office/drawing/2014/main" id="{30FF8D7C-B379-98BC-B1D6-99A1D3956465}"/>
              </a:ext>
            </a:extLst>
          </p:cNvPr>
          <p:cNvSpPr txBox="1"/>
          <p:nvPr/>
        </p:nvSpPr>
        <p:spPr>
          <a:xfrm>
            <a:off x="914400" y="1125720"/>
            <a:ext cx="10896600" cy="2616101"/>
          </a:xfrm>
          <a:prstGeom prst="rect">
            <a:avLst/>
          </a:prstGeom>
          <a:noFill/>
        </p:spPr>
        <p:txBody>
          <a:bodyPr wrap="square">
            <a:spAutoFit/>
          </a:bodyPr>
          <a:lstStyle/>
          <a:p>
            <a:r>
              <a:rPr lang="tr-TR" sz="2000" dirty="0">
                <a:latin typeface="Times New Roman" panose="02020603050405020304" pitchFamily="18" charset="0"/>
                <a:cs typeface="Times New Roman" panose="02020603050405020304" pitchFamily="18" charset="0"/>
              </a:rPr>
              <a:t>Bu</a:t>
            </a:r>
            <a:r>
              <a:rPr lang="tr-TR" dirty="0">
                <a:latin typeface="Times New Roman" panose="02020603050405020304" pitchFamily="18" charset="0"/>
                <a:cs typeface="Times New Roman" panose="02020603050405020304" pitchFamily="18" charset="0"/>
              </a:rPr>
              <a:t> kriter iki temel soruya cevap arar:</a:t>
            </a:r>
          </a:p>
          <a:p>
            <a:pPr>
              <a:buFont typeface="+mj-lt"/>
              <a:buAutoNum type="arabicPeriod"/>
            </a:pPr>
            <a:r>
              <a:rPr lang="tr-TR" b="1" dirty="0">
                <a:latin typeface="Times New Roman" panose="02020603050405020304" pitchFamily="18" charset="0"/>
                <a:cs typeface="Times New Roman" panose="02020603050405020304" pitchFamily="18" charset="0"/>
              </a:rPr>
              <a:t>Üniversite paydaşları için neden tercih edilen bir kurumdur?</a:t>
            </a:r>
            <a:r>
              <a:rPr lang="tr-TR" dirty="0">
                <a:latin typeface="Times New Roman" panose="02020603050405020304" pitchFamily="18" charset="0"/>
                <a:cs typeface="Times New Roman" panose="02020603050405020304" pitchFamily="18" charset="0"/>
              </a:rPr>
              <a:t> </a:t>
            </a:r>
          </a:p>
          <a:p>
            <a:pPr marL="742950" lvl="1" indent="-285750">
              <a:buFont typeface="+mj-lt"/>
              <a:buAutoNum type="arabicPeriod"/>
            </a:pPr>
            <a:r>
              <a:rPr lang="tr-TR" dirty="0">
                <a:latin typeface="Times New Roman" panose="02020603050405020304" pitchFamily="18" charset="0"/>
                <a:cs typeface="Times New Roman" panose="02020603050405020304" pitchFamily="18" charset="0"/>
              </a:rPr>
              <a:t>Öğrenciler neden </a:t>
            </a:r>
            <a:r>
              <a:rPr lang="tr-TR" dirty="0" err="1">
                <a:latin typeface="Times New Roman" panose="02020603050405020304" pitchFamily="18" charset="0"/>
                <a:cs typeface="Times New Roman" panose="02020603050405020304" pitchFamily="18" charset="0"/>
              </a:rPr>
              <a:t>KAEÜ'yü</a:t>
            </a:r>
            <a:r>
              <a:rPr lang="tr-TR" dirty="0">
                <a:latin typeface="Times New Roman" panose="02020603050405020304" pitchFamily="18" charset="0"/>
                <a:cs typeface="Times New Roman" panose="02020603050405020304" pitchFamily="18" charset="0"/>
              </a:rPr>
              <a:t> tercih ediyor? </a:t>
            </a:r>
          </a:p>
          <a:p>
            <a:pPr marL="742950" lvl="1" indent="-285750">
              <a:buFont typeface="+mj-lt"/>
              <a:buAutoNum type="arabicPeriod"/>
            </a:pPr>
            <a:r>
              <a:rPr lang="tr-TR" dirty="0">
                <a:latin typeface="Times New Roman" panose="02020603050405020304" pitchFamily="18" charset="0"/>
                <a:cs typeface="Times New Roman" panose="02020603050405020304" pitchFamily="18" charset="0"/>
              </a:rPr>
              <a:t>Akademik ve idari personel neden burada çalışmak istiyor? </a:t>
            </a:r>
          </a:p>
          <a:p>
            <a:pPr marL="742950" lvl="1" indent="-285750">
              <a:buFont typeface="+mj-lt"/>
              <a:buAutoNum type="arabicPeriod"/>
            </a:pPr>
            <a:r>
              <a:rPr lang="tr-TR" dirty="0">
                <a:latin typeface="Times New Roman" panose="02020603050405020304" pitchFamily="18" charset="0"/>
                <a:cs typeface="Times New Roman" panose="02020603050405020304" pitchFamily="18" charset="0"/>
              </a:rPr>
              <a:t>Sanayi, kamu kurumları ve diğer paydaşlar neden üniversite ile iş birliği yapmayı tercih ediyor? </a:t>
            </a:r>
          </a:p>
          <a:p>
            <a:pPr>
              <a:buFont typeface="+mj-lt"/>
              <a:buAutoNum type="arabicPeriod"/>
            </a:pPr>
            <a:r>
              <a:rPr lang="tr-TR" b="1" dirty="0">
                <a:latin typeface="Times New Roman" panose="02020603050405020304" pitchFamily="18" charset="0"/>
                <a:cs typeface="Times New Roman" panose="02020603050405020304" pitchFamily="18" charset="0"/>
              </a:rPr>
              <a:t>Üniversite paydaşlarına nasıl ilham veriyor?</a:t>
            </a:r>
            <a:r>
              <a:rPr lang="tr-TR" dirty="0">
                <a:latin typeface="Times New Roman" panose="02020603050405020304" pitchFamily="18" charset="0"/>
                <a:cs typeface="Times New Roman" panose="02020603050405020304" pitchFamily="18" charset="0"/>
              </a:rPr>
              <a:t> </a:t>
            </a:r>
          </a:p>
          <a:p>
            <a:pPr marL="742950" lvl="1" indent="-285750">
              <a:buFont typeface="+mj-lt"/>
              <a:buAutoNum type="arabicPeriod"/>
            </a:pPr>
            <a:r>
              <a:rPr lang="tr-TR" dirty="0">
                <a:latin typeface="Times New Roman" panose="02020603050405020304" pitchFamily="18" charset="0"/>
                <a:cs typeface="Times New Roman" panose="02020603050405020304" pitchFamily="18" charset="0"/>
              </a:rPr>
              <a:t>Kurumsal değerleri ve yönetim anlayışı güven oluşturuyor mu? </a:t>
            </a:r>
          </a:p>
          <a:p>
            <a:pPr marL="742950" lvl="1" indent="-285750">
              <a:buFont typeface="+mj-lt"/>
              <a:buAutoNum type="arabicPeriod"/>
            </a:pPr>
            <a:r>
              <a:rPr lang="tr-TR" dirty="0">
                <a:latin typeface="Times New Roman" panose="02020603050405020304" pitchFamily="18" charset="0"/>
                <a:cs typeface="Times New Roman" panose="02020603050405020304" pitchFamily="18" charset="0"/>
              </a:rPr>
              <a:t>Yenilikçi uygulamalarıyla örnek oluyor mu? </a:t>
            </a:r>
          </a:p>
          <a:p>
            <a:pPr marL="742950" lvl="1" indent="-285750">
              <a:buFont typeface="+mj-lt"/>
              <a:buAutoNum type="arabicPeriod"/>
            </a:pPr>
            <a:r>
              <a:rPr lang="tr-TR" dirty="0">
                <a:latin typeface="Times New Roman" panose="02020603050405020304" pitchFamily="18" charset="0"/>
                <a:cs typeface="Times New Roman" panose="02020603050405020304" pitchFamily="18" charset="0"/>
              </a:rPr>
              <a:t>Paydaşlarını ortak hedefler doğrultusunda harekete geçirebiliyor mu? </a:t>
            </a:r>
          </a:p>
        </p:txBody>
      </p:sp>
      <p:sp>
        <p:nvSpPr>
          <p:cNvPr id="7" name="Metin kutusu 6">
            <a:extLst>
              <a:ext uri="{FF2B5EF4-FFF2-40B4-BE49-F238E27FC236}">
                <a16:creationId xmlns:a16="http://schemas.microsoft.com/office/drawing/2014/main" id="{F225D7AF-1217-CD71-2966-20A44CA1AE12}"/>
              </a:ext>
            </a:extLst>
          </p:cNvPr>
          <p:cNvSpPr txBox="1"/>
          <p:nvPr/>
        </p:nvSpPr>
        <p:spPr>
          <a:xfrm>
            <a:off x="609600" y="3781723"/>
            <a:ext cx="11277600" cy="2554545"/>
          </a:xfrm>
          <a:prstGeom prst="rect">
            <a:avLst/>
          </a:prstGeom>
          <a:noFill/>
        </p:spPr>
        <p:txBody>
          <a:bodyPr wrap="square">
            <a:spAutoFit/>
          </a:bodyPr>
          <a:lstStyle/>
          <a:p>
            <a:r>
              <a:rPr lang="tr-TR" sz="2000" b="1" dirty="0">
                <a:latin typeface="Times New Roman" panose="02020603050405020304" pitchFamily="18" charset="0"/>
                <a:cs typeface="Times New Roman" panose="02020603050405020304" pitchFamily="18" charset="0"/>
              </a:rPr>
              <a:t>Paydaşlara çekim merkezi olma</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Öğrenci odaklı eğitim ve destek hizmetleri, Güçlü akademik kadro, Araştırma altyapısı, Erasmus ve uluslararasılaşma faaliyetleri, Kariyer planlama ve mezun destek hizmetleri, Teknokent ve Teknoloji Transfer Ofisi faaliyetleri, Nitelikli yaşam ve kampüs olanakları </a:t>
            </a:r>
          </a:p>
          <a:p>
            <a:r>
              <a:rPr lang="tr-TR" sz="2000" b="1" dirty="0">
                <a:latin typeface="Times New Roman" panose="02020603050405020304" pitchFamily="18" charset="0"/>
                <a:cs typeface="Times New Roman" panose="02020603050405020304" pitchFamily="18" charset="0"/>
              </a:rPr>
              <a:t>Paydaşlara ilham verme</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Ahilik değerlerini temel alan kurumsal kültür, Katılımcı ve şeffaf yönetim anlayışı, Kalite güvence sistemi, EFQM mükemmellik çalışmaları, Sürekli iyileştirme kültürü, Sosyal sorumluluk ve gönüllülük faaliyetleri, Yenilikçi eğitim ve araştırma uygulamaları</a:t>
            </a:r>
          </a:p>
        </p:txBody>
      </p:sp>
      <p:sp>
        <p:nvSpPr>
          <p:cNvPr id="9" name="Metin kutusu 8">
            <a:extLst>
              <a:ext uri="{FF2B5EF4-FFF2-40B4-BE49-F238E27FC236}">
                <a16:creationId xmlns:a16="http://schemas.microsoft.com/office/drawing/2014/main" id="{F1449A51-5B59-CFC6-64FB-94248A48308C}"/>
              </a:ext>
            </a:extLst>
          </p:cNvPr>
          <p:cNvSpPr txBox="1"/>
          <p:nvPr/>
        </p:nvSpPr>
        <p:spPr>
          <a:xfrm>
            <a:off x="2743200" y="151661"/>
            <a:ext cx="6093994" cy="369332"/>
          </a:xfrm>
          <a:prstGeom prst="rect">
            <a:avLst/>
          </a:prstGeom>
          <a:noFill/>
        </p:spPr>
        <p:txBody>
          <a:bodyPr wrap="square">
            <a:spAutoFit/>
          </a:bodyPr>
          <a:lstStyle/>
          <a:p>
            <a:pPr marL="12700" algn="ctr">
              <a:spcBef>
                <a:spcPts val="100"/>
              </a:spcBef>
            </a:pPr>
            <a:r>
              <a:rPr lang="tr-TR" sz="1800" b="1" spc="-254" dirty="0">
                <a:solidFill>
                  <a:srgbClr val="000000"/>
                </a:solidFill>
                <a:latin typeface="Times New Roman" panose="02020603050405020304" pitchFamily="18" charset="0"/>
                <a:cs typeface="Times New Roman" panose="02020603050405020304" pitchFamily="18" charset="0"/>
              </a:rPr>
              <a:t>KRİTER</a:t>
            </a:r>
            <a:r>
              <a:rPr lang="tr-TR" sz="1800" b="1" spc="-180" dirty="0">
                <a:solidFill>
                  <a:srgbClr val="000000"/>
                </a:solidFill>
                <a:latin typeface="Times New Roman" panose="02020603050405020304" pitchFamily="18" charset="0"/>
                <a:cs typeface="Times New Roman" panose="02020603050405020304" pitchFamily="18" charset="0"/>
              </a:rPr>
              <a:t> </a:t>
            </a:r>
            <a:r>
              <a:rPr lang="tr-TR" sz="1800" b="1" spc="-215" dirty="0">
                <a:solidFill>
                  <a:srgbClr val="000000"/>
                </a:solidFill>
                <a:latin typeface="Times New Roman" panose="02020603050405020304" pitchFamily="18" charset="0"/>
                <a:cs typeface="Times New Roman" panose="02020603050405020304" pitchFamily="18" charset="0"/>
              </a:rPr>
              <a:t>1:</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105" dirty="0">
                <a:solidFill>
                  <a:srgbClr val="000000"/>
                </a:solidFill>
                <a:latin typeface="Times New Roman" panose="02020603050405020304" pitchFamily="18" charset="0"/>
                <a:cs typeface="Times New Roman" panose="02020603050405020304" pitchFamily="18" charset="0"/>
              </a:rPr>
              <a:t>AMAÇ,</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229" dirty="0">
                <a:solidFill>
                  <a:srgbClr val="000000"/>
                </a:solidFill>
                <a:latin typeface="Times New Roman" panose="02020603050405020304" pitchFamily="18" charset="0"/>
                <a:cs typeface="Times New Roman" panose="02020603050405020304" pitchFamily="18" charset="0"/>
              </a:rPr>
              <a:t>VİZYON</a:t>
            </a:r>
            <a:r>
              <a:rPr lang="tr-TR" sz="1800" b="1" spc="-165" dirty="0">
                <a:solidFill>
                  <a:srgbClr val="000000"/>
                </a:solidFill>
                <a:latin typeface="Times New Roman" panose="02020603050405020304" pitchFamily="18" charset="0"/>
                <a:cs typeface="Times New Roman" panose="02020603050405020304" pitchFamily="18" charset="0"/>
              </a:rPr>
              <a:t> </a:t>
            </a:r>
            <a:r>
              <a:rPr lang="tr-TR" sz="1800" b="1" spc="-160" dirty="0">
                <a:solidFill>
                  <a:srgbClr val="000000"/>
                </a:solidFill>
                <a:latin typeface="Times New Roman" panose="02020603050405020304" pitchFamily="18" charset="0"/>
                <a:cs typeface="Times New Roman" panose="02020603050405020304" pitchFamily="18" charset="0"/>
              </a:rPr>
              <a:t>VE</a:t>
            </a:r>
            <a:r>
              <a:rPr lang="tr-TR" sz="1800" b="1" spc="-185" dirty="0">
                <a:solidFill>
                  <a:srgbClr val="000000"/>
                </a:solidFill>
                <a:latin typeface="Times New Roman" panose="02020603050405020304" pitchFamily="18" charset="0"/>
                <a:cs typeface="Times New Roman" panose="02020603050405020304" pitchFamily="18" charset="0"/>
              </a:rPr>
              <a:t> </a:t>
            </a:r>
            <a:r>
              <a:rPr lang="tr-TR" sz="1800" b="1" spc="-270" dirty="0">
                <a:solidFill>
                  <a:srgbClr val="000000"/>
                </a:solidFill>
                <a:latin typeface="Times New Roman" panose="02020603050405020304" pitchFamily="18" charset="0"/>
                <a:cs typeface="Times New Roman" panose="02020603050405020304" pitchFamily="18" charset="0"/>
              </a:rPr>
              <a:t>STRATEJİ</a:t>
            </a:r>
          </a:p>
        </p:txBody>
      </p:sp>
    </p:spTree>
    <p:extLst>
      <p:ext uri="{BB962C8B-B14F-4D97-AF65-F5344CB8AC3E}">
        <p14:creationId xmlns:p14="http://schemas.microsoft.com/office/powerpoint/2010/main" val="40779130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77EF3559-031A-CDFF-344C-E94F03284CEE}"/>
              </a:ext>
            </a:extLst>
          </p:cNvPr>
          <p:cNvSpPr txBox="1"/>
          <p:nvPr/>
        </p:nvSpPr>
        <p:spPr>
          <a:xfrm>
            <a:off x="1524000" y="908356"/>
            <a:ext cx="10134600" cy="707886"/>
          </a:xfrm>
          <a:prstGeom prst="rect">
            <a:avLst/>
          </a:prstGeom>
          <a:noFill/>
        </p:spPr>
        <p:txBody>
          <a:bodyPr wrap="square">
            <a:spAutoFit/>
          </a:bodyPr>
          <a:lstStyle/>
          <a:p>
            <a:pPr marL="12700" algn="ctr">
              <a:spcBef>
                <a:spcPts val="100"/>
              </a:spcBef>
            </a:pPr>
            <a:r>
              <a:rPr lang="tr-TR" sz="2000" b="1" dirty="0">
                <a:solidFill>
                  <a:srgbClr val="000000"/>
                </a:solidFill>
                <a:latin typeface="Times New Roman" panose="02020603050405020304" pitchFamily="18" charset="0"/>
                <a:cs typeface="Times New Roman" panose="02020603050405020304" pitchFamily="18" charset="0"/>
              </a:rPr>
              <a:t>1.1.3 Güven, özgünlük ve inandırıcılığı teşvik ederek, liderliğin amaca bağlılığını söz ve eylemleriyle gösterir ve destekler.</a:t>
            </a:r>
          </a:p>
        </p:txBody>
      </p:sp>
      <p:sp>
        <p:nvSpPr>
          <p:cNvPr id="15" name="Metin kutusu 14">
            <a:extLst>
              <a:ext uri="{FF2B5EF4-FFF2-40B4-BE49-F238E27FC236}">
                <a16:creationId xmlns:a16="http://schemas.microsoft.com/office/drawing/2014/main" id="{83AD6C01-6606-583A-DE32-60AB46B3E355}"/>
              </a:ext>
            </a:extLst>
          </p:cNvPr>
          <p:cNvSpPr txBox="1"/>
          <p:nvPr/>
        </p:nvSpPr>
        <p:spPr>
          <a:xfrm>
            <a:off x="1143000" y="1600200"/>
            <a:ext cx="10363200" cy="4985980"/>
          </a:xfrm>
          <a:prstGeom prst="rect">
            <a:avLst/>
          </a:prstGeom>
          <a:noFill/>
        </p:spPr>
        <p:txBody>
          <a:bodyPr wrap="square">
            <a:spAutoFit/>
          </a:bodyPr>
          <a:lstStyle/>
          <a:p>
            <a:r>
              <a:rPr lang="tr-TR" sz="2000" dirty="0">
                <a:latin typeface="Times New Roman" panose="02020603050405020304" pitchFamily="18" charset="0"/>
                <a:cs typeface="Times New Roman" panose="02020603050405020304" pitchFamily="18" charset="0"/>
              </a:rPr>
              <a:t>Bu kriter üç temel soruya cevap arar:</a:t>
            </a:r>
          </a:p>
          <a:p>
            <a:r>
              <a:rPr lang="tr-TR" sz="2000" b="1" dirty="0">
                <a:latin typeface="Times New Roman" panose="02020603050405020304" pitchFamily="18" charset="0"/>
                <a:cs typeface="Times New Roman" panose="02020603050405020304" pitchFamily="18" charset="0"/>
              </a:rPr>
              <a:t>1. Liderler güven oluşturuyor mu?</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Yönetim kararları şeffaf mı? Çalışanlar ve paydaşlar yönetime güveniyor mu? Kararlar adil, tarafsız ve hesap verebilir şekilde mi alınıyor?</a:t>
            </a:r>
          </a:p>
          <a:p>
            <a:r>
              <a:rPr lang="tr-TR" sz="2000" b="1" dirty="0">
                <a:latin typeface="Times New Roman" panose="02020603050405020304" pitchFamily="18" charset="0"/>
                <a:cs typeface="Times New Roman" panose="02020603050405020304" pitchFamily="18" charset="0"/>
              </a:rPr>
              <a:t>2. Liderler özgün (otantik) davranıyor mu?</a:t>
            </a:r>
          </a:p>
          <a:p>
            <a:r>
              <a:rPr lang="tr-TR" sz="2000" dirty="0">
                <a:latin typeface="Times New Roman" panose="02020603050405020304" pitchFamily="18" charset="0"/>
                <a:cs typeface="Times New Roman" panose="02020603050405020304" pitchFamily="18" charset="0"/>
              </a:rPr>
              <a:t>Buradaki özgünlük, farklı görünmeye çalışmak değil; değerleriyle tutarlı, samimi ve ilkeli davranmak anlamına gelir.</a:t>
            </a:r>
          </a:p>
          <a:p>
            <a:r>
              <a:rPr lang="tr-TR" sz="2000" dirty="0">
                <a:latin typeface="Times New Roman" panose="02020603050405020304" pitchFamily="18" charset="0"/>
                <a:cs typeface="Times New Roman" panose="02020603050405020304" pitchFamily="18" charset="0"/>
              </a:rPr>
              <a:t>Lider;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söylediğini yapan, etik ilkelere bağlı kalan, Ahilik değerlerini davranışlarına yansıtan, çalışanlara örnek olan bir profil sergilemelidir.</a:t>
            </a:r>
          </a:p>
          <a:p>
            <a:r>
              <a:rPr lang="tr-TR" sz="2000" b="1" dirty="0">
                <a:latin typeface="Times New Roman" panose="02020603050405020304" pitchFamily="18" charset="0"/>
                <a:cs typeface="Times New Roman" panose="02020603050405020304" pitchFamily="18" charset="0"/>
              </a:rPr>
              <a:t>3. Liderler amaca bağlılıklarını sadece sözle değil, uygulamalarıyla gösteriyor mu?</a:t>
            </a:r>
          </a:p>
          <a:p>
            <a:r>
              <a:rPr lang="tr-TR" sz="2000" dirty="0">
                <a:latin typeface="Times New Roman" panose="02020603050405020304" pitchFamily="18" charset="0"/>
                <a:cs typeface="Times New Roman" panose="02020603050405020304" pitchFamily="18" charset="0"/>
              </a:rPr>
              <a:t>Bu kriterin en önemli noktası budur.</a:t>
            </a:r>
          </a:p>
          <a:p>
            <a:r>
              <a:rPr lang="tr-TR" sz="2000" dirty="0">
                <a:latin typeface="Times New Roman" panose="02020603050405020304" pitchFamily="18" charset="0"/>
                <a:cs typeface="Times New Roman" panose="02020603050405020304" pitchFamily="18" charset="0"/>
              </a:rPr>
              <a:t>EFQM burada şunu sorgular:</a:t>
            </a:r>
          </a:p>
          <a:p>
            <a:r>
              <a:rPr lang="tr-TR" sz="2000" dirty="0">
                <a:latin typeface="Times New Roman" panose="02020603050405020304" pitchFamily="18" charset="0"/>
                <a:cs typeface="Times New Roman" panose="02020603050405020304" pitchFamily="18" charset="0"/>
              </a:rPr>
              <a:t>Liderler sadece vizyon ve misyonu anlatıyor mu, yoksa kararlarında, kaynak kullanımında, kalite çalışmalarında ve günlük uygulamalarında da bunu hayata geçiriyor mu?</a:t>
            </a:r>
          </a:p>
          <a:p>
            <a:pPr>
              <a:buFont typeface="Arial" panose="020B0604020202020204" pitchFamily="34" charset="0"/>
              <a:buChar char="•"/>
            </a:pPr>
            <a:endParaRPr lang="tr-TR" dirty="0">
              <a:latin typeface="Times New Roman" panose="02020603050405020304" pitchFamily="18" charset="0"/>
              <a:cs typeface="Times New Roman" panose="02020603050405020304" pitchFamily="18" charset="0"/>
            </a:endParaRPr>
          </a:p>
        </p:txBody>
      </p:sp>
      <p:sp>
        <p:nvSpPr>
          <p:cNvPr id="21" name="Metin kutusu 20">
            <a:extLst>
              <a:ext uri="{FF2B5EF4-FFF2-40B4-BE49-F238E27FC236}">
                <a16:creationId xmlns:a16="http://schemas.microsoft.com/office/drawing/2014/main" id="{B0989E64-69D9-D895-3923-CFCB7D4B8334}"/>
              </a:ext>
            </a:extLst>
          </p:cNvPr>
          <p:cNvSpPr txBox="1"/>
          <p:nvPr/>
        </p:nvSpPr>
        <p:spPr>
          <a:xfrm>
            <a:off x="3352800" y="349694"/>
            <a:ext cx="6093994" cy="369332"/>
          </a:xfrm>
          <a:prstGeom prst="rect">
            <a:avLst/>
          </a:prstGeom>
          <a:noFill/>
        </p:spPr>
        <p:txBody>
          <a:bodyPr wrap="square">
            <a:spAutoFit/>
          </a:bodyPr>
          <a:lstStyle/>
          <a:p>
            <a:pPr marL="12700" algn="ctr">
              <a:spcBef>
                <a:spcPts val="100"/>
              </a:spcBef>
            </a:pPr>
            <a:r>
              <a:rPr lang="tr-TR" sz="1800" b="1" spc="-254" dirty="0">
                <a:solidFill>
                  <a:srgbClr val="000000"/>
                </a:solidFill>
                <a:latin typeface="Times New Roman" panose="02020603050405020304" pitchFamily="18" charset="0"/>
                <a:cs typeface="Times New Roman" panose="02020603050405020304" pitchFamily="18" charset="0"/>
              </a:rPr>
              <a:t>KRİTER</a:t>
            </a:r>
            <a:r>
              <a:rPr lang="tr-TR" sz="1800" b="1" spc="-180" dirty="0">
                <a:solidFill>
                  <a:srgbClr val="000000"/>
                </a:solidFill>
                <a:latin typeface="Times New Roman" panose="02020603050405020304" pitchFamily="18" charset="0"/>
                <a:cs typeface="Times New Roman" panose="02020603050405020304" pitchFamily="18" charset="0"/>
              </a:rPr>
              <a:t> </a:t>
            </a:r>
            <a:r>
              <a:rPr lang="tr-TR" sz="1800" b="1" spc="-215" dirty="0">
                <a:solidFill>
                  <a:srgbClr val="000000"/>
                </a:solidFill>
                <a:latin typeface="Times New Roman" panose="02020603050405020304" pitchFamily="18" charset="0"/>
                <a:cs typeface="Times New Roman" panose="02020603050405020304" pitchFamily="18" charset="0"/>
              </a:rPr>
              <a:t>1:</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105" dirty="0">
                <a:solidFill>
                  <a:srgbClr val="000000"/>
                </a:solidFill>
                <a:latin typeface="Times New Roman" panose="02020603050405020304" pitchFamily="18" charset="0"/>
                <a:cs typeface="Times New Roman" panose="02020603050405020304" pitchFamily="18" charset="0"/>
              </a:rPr>
              <a:t>AMAÇ,</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229" dirty="0">
                <a:solidFill>
                  <a:srgbClr val="000000"/>
                </a:solidFill>
                <a:latin typeface="Times New Roman" panose="02020603050405020304" pitchFamily="18" charset="0"/>
                <a:cs typeface="Times New Roman" panose="02020603050405020304" pitchFamily="18" charset="0"/>
              </a:rPr>
              <a:t>VİZYON</a:t>
            </a:r>
            <a:r>
              <a:rPr lang="tr-TR" sz="1800" b="1" spc="-165" dirty="0">
                <a:solidFill>
                  <a:srgbClr val="000000"/>
                </a:solidFill>
                <a:latin typeface="Times New Roman" panose="02020603050405020304" pitchFamily="18" charset="0"/>
                <a:cs typeface="Times New Roman" panose="02020603050405020304" pitchFamily="18" charset="0"/>
              </a:rPr>
              <a:t> </a:t>
            </a:r>
            <a:r>
              <a:rPr lang="tr-TR" sz="1800" b="1" spc="-160" dirty="0">
                <a:solidFill>
                  <a:srgbClr val="000000"/>
                </a:solidFill>
                <a:latin typeface="Times New Roman" panose="02020603050405020304" pitchFamily="18" charset="0"/>
                <a:cs typeface="Times New Roman" panose="02020603050405020304" pitchFamily="18" charset="0"/>
              </a:rPr>
              <a:t>VE</a:t>
            </a:r>
            <a:r>
              <a:rPr lang="tr-TR" sz="1800" b="1" spc="-185" dirty="0">
                <a:solidFill>
                  <a:srgbClr val="000000"/>
                </a:solidFill>
                <a:latin typeface="Times New Roman" panose="02020603050405020304" pitchFamily="18" charset="0"/>
                <a:cs typeface="Times New Roman" panose="02020603050405020304" pitchFamily="18" charset="0"/>
              </a:rPr>
              <a:t> </a:t>
            </a:r>
            <a:r>
              <a:rPr lang="tr-TR" sz="1800" b="1" spc="-270" dirty="0">
                <a:solidFill>
                  <a:srgbClr val="000000"/>
                </a:solidFill>
                <a:latin typeface="Times New Roman" panose="02020603050405020304" pitchFamily="18" charset="0"/>
                <a:cs typeface="Times New Roman" panose="02020603050405020304" pitchFamily="18" charset="0"/>
              </a:rPr>
              <a:t>STRATEJİ</a:t>
            </a:r>
          </a:p>
        </p:txBody>
      </p:sp>
    </p:spTree>
    <p:extLst>
      <p:ext uri="{BB962C8B-B14F-4D97-AF65-F5344CB8AC3E}">
        <p14:creationId xmlns:p14="http://schemas.microsoft.com/office/powerpoint/2010/main" val="362756859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20B85263-EB02-6F74-7E29-8D824FFB60E2}"/>
              </a:ext>
            </a:extLst>
          </p:cNvPr>
          <p:cNvSpPr txBox="1"/>
          <p:nvPr/>
        </p:nvSpPr>
        <p:spPr>
          <a:xfrm>
            <a:off x="1524000" y="401053"/>
            <a:ext cx="10287000" cy="707886"/>
          </a:xfrm>
          <a:prstGeom prst="rect">
            <a:avLst/>
          </a:prstGeom>
          <a:noFill/>
        </p:spPr>
        <p:txBody>
          <a:bodyPr wrap="square">
            <a:spAutoFit/>
          </a:bodyPr>
          <a:lstStyle/>
          <a:p>
            <a:pPr marL="12700" algn="ctr">
              <a:spcBef>
                <a:spcPts val="100"/>
              </a:spcBef>
            </a:pPr>
            <a:r>
              <a:rPr lang="tr-TR" sz="2000" b="1" dirty="0">
                <a:solidFill>
                  <a:srgbClr val="000000"/>
                </a:solidFill>
                <a:latin typeface="Times New Roman" panose="02020603050405020304" pitchFamily="18" charset="0"/>
                <a:cs typeface="Times New Roman" panose="02020603050405020304" pitchFamily="18" charset="0"/>
              </a:rPr>
              <a:t>1.1.4 Amacını, temel paydaşlarını etkileyerek istek uyandıran bir vizyon yaratmak için kullanır.</a:t>
            </a:r>
          </a:p>
        </p:txBody>
      </p:sp>
      <p:sp>
        <p:nvSpPr>
          <p:cNvPr id="5" name="Metin kutusu 4">
            <a:extLst>
              <a:ext uri="{FF2B5EF4-FFF2-40B4-BE49-F238E27FC236}">
                <a16:creationId xmlns:a16="http://schemas.microsoft.com/office/drawing/2014/main" id="{547EF915-B7E5-682C-2FD8-DDA54273592A}"/>
              </a:ext>
            </a:extLst>
          </p:cNvPr>
          <p:cNvSpPr txBox="1"/>
          <p:nvPr/>
        </p:nvSpPr>
        <p:spPr>
          <a:xfrm>
            <a:off x="914400" y="1066800"/>
            <a:ext cx="10668000" cy="5940088"/>
          </a:xfrm>
          <a:prstGeom prst="rect">
            <a:avLst/>
          </a:prstGeom>
          <a:noFill/>
        </p:spPr>
        <p:txBody>
          <a:bodyPr wrap="square">
            <a:spAutoFit/>
          </a:bodyPr>
          <a:lstStyle/>
          <a:p>
            <a:r>
              <a:rPr lang="tr-TR" sz="2000" dirty="0">
                <a:latin typeface="Times New Roman" panose="02020603050405020304" pitchFamily="18" charset="0"/>
                <a:cs typeface="Times New Roman" panose="02020603050405020304" pitchFamily="18" charset="0"/>
              </a:rPr>
              <a:t>Bu kriter üç temel soruya cevap arar:</a:t>
            </a:r>
          </a:p>
          <a:p>
            <a:r>
              <a:rPr lang="tr-TR" sz="2000" b="1" dirty="0">
                <a:latin typeface="Times New Roman" panose="02020603050405020304" pitchFamily="18" charset="0"/>
                <a:cs typeface="Times New Roman" panose="02020603050405020304" pitchFamily="18" charset="0"/>
              </a:rPr>
              <a:t>1. Üniversitenin amacı geleceğe yön veren bir vizyona dönüşüyor mu?</a:t>
            </a:r>
          </a:p>
          <a:p>
            <a:r>
              <a:rPr lang="tr-TR" sz="2000" dirty="0" err="1">
                <a:latin typeface="Times New Roman" panose="02020603050405020304" pitchFamily="18" charset="0"/>
                <a:cs typeface="Times New Roman" panose="02020603050405020304" pitchFamily="18" charset="0"/>
              </a:rPr>
              <a:t>EFQM'de</a:t>
            </a:r>
            <a:r>
              <a:rPr lang="tr-TR" sz="2000" dirty="0">
                <a:latin typeface="Times New Roman" panose="02020603050405020304" pitchFamily="18" charset="0"/>
                <a:cs typeface="Times New Roman" panose="02020603050405020304" pitchFamily="18" charset="0"/>
              </a:rPr>
              <a:t> amaç kurumun neden var olduğunu, vizyon ise gelecekte ulaşmak istediği konumu ifade eder.</a:t>
            </a:r>
          </a:p>
          <a:p>
            <a:r>
              <a:rPr lang="tr-TR" sz="2000" dirty="0">
                <a:latin typeface="Times New Roman" panose="02020603050405020304" pitchFamily="18" charset="0"/>
                <a:cs typeface="Times New Roman" panose="02020603050405020304" pitchFamily="18" charset="0"/>
              </a:rPr>
              <a:t>Bu nedenle değerlendirici şu soruyu </a:t>
            </a:r>
            <a:r>
              <a:rPr lang="tr-TR" sz="2000" dirty="0" err="1">
                <a:latin typeface="Times New Roman" panose="02020603050405020304" pitchFamily="18" charset="0"/>
                <a:cs typeface="Times New Roman" panose="02020603050405020304" pitchFamily="18" charset="0"/>
              </a:rPr>
              <a:t>sorar:Üniversite</a:t>
            </a:r>
            <a:r>
              <a:rPr lang="tr-TR" sz="2000" dirty="0">
                <a:latin typeface="Times New Roman" panose="02020603050405020304" pitchFamily="18" charset="0"/>
                <a:cs typeface="Times New Roman" panose="02020603050405020304" pitchFamily="18" charset="0"/>
              </a:rPr>
              <a:t>, varlık nedenini yalnızca tanımlamakla kalmayıp bunu geleceğe yönelik ilham veren bir vizyona dönüştürebiliyor mu?</a:t>
            </a:r>
          </a:p>
          <a:p>
            <a:r>
              <a:rPr lang="tr-TR" sz="2000" b="1" dirty="0">
                <a:latin typeface="Times New Roman" panose="02020603050405020304" pitchFamily="18" charset="0"/>
                <a:cs typeface="Times New Roman" panose="02020603050405020304" pitchFamily="18" charset="0"/>
              </a:rPr>
              <a:t>2. Bu vizyon paydaşlarda istek ve heyecan oluşturuyor mu?</a:t>
            </a:r>
          </a:p>
          <a:p>
            <a:r>
              <a:rPr lang="tr-TR" sz="2000" dirty="0">
                <a:latin typeface="Times New Roman" panose="02020603050405020304" pitchFamily="18" charset="0"/>
                <a:cs typeface="Times New Roman" panose="02020603050405020304" pitchFamily="18" charset="0"/>
              </a:rPr>
              <a:t>İyi bir vizyon yalnızca yönetimin bildiği bir ifade değildir.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Vizyon; öğrencileri, akademik personeli, idari personeli, mezunları, kamu kurumlarını, sanayiyi, yerel toplumu ortak hedefler doğrultusunda harekete geçirebilmelidir.</a:t>
            </a:r>
          </a:p>
          <a:p>
            <a:r>
              <a:rPr lang="tr-TR" sz="2000" b="1" dirty="0">
                <a:latin typeface="Times New Roman" panose="02020603050405020304" pitchFamily="18" charset="0"/>
                <a:cs typeface="Times New Roman" panose="02020603050405020304" pitchFamily="18" charset="0"/>
              </a:rPr>
              <a:t>3. Paydaşlar bu vizyonun oluşumuna katkı sağlıyor mu?</a:t>
            </a:r>
          </a:p>
          <a:p>
            <a:r>
              <a:rPr lang="tr-TR" sz="2000" dirty="0">
                <a:latin typeface="Times New Roman" panose="02020603050405020304" pitchFamily="18" charset="0"/>
                <a:cs typeface="Times New Roman" panose="02020603050405020304" pitchFamily="18" charset="0"/>
              </a:rPr>
              <a:t>Bu kriter yalnızca vizyonun duyurulmasını değil, paydaş katılımıyla oluşturulmasını, benimsenmesini ve uygulanmasını da kapsar.</a:t>
            </a:r>
          </a:p>
          <a:p>
            <a:r>
              <a:rPr lang="tr-TR" sz="2000" dirty="0">
                <a:latin typeface="Times New Roman" panose="02020603050405020304" pitchFamily="18" charset="0"/>
                <a:cs typeface="Times New Roman" panose="02020603050405020304" pitchFamily="18" charset="0"/>
              </a:rPr>
              <a:t>Değerlendirici şu soruların cevaplarını arar: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Vizyon hazırlanırken paydaş görüşleri alındı mı? </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Vizyon tüm birimlerde biliniyor mu? </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Stratejik hedefler vizyonla uyumlu mu? </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Çalışanlar ve öğrenciler vizyonun gerçekleşmesine katkı sağlıyor mu? </a:t>
            </a:r>
          </a:p>
          <a:p>
            <a:endParaRPr lang="tr-TR" sz="2000"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6071422D-706B-3F64-C21E-FE6F04641D9A}"/>
              </a:ext>
            </a:extLst>
          </p:cNvPr>
          <p:cNvSpPr txBox="1"/>
          <p:nvPr/>
        </p:nvSpPr>
        <p:spPr>
          <a:xfrm>
            <a:off x="3201403" y="31721"/>
            <a:ext cx="6093994" cy="369332"/>
          </a:xfrm>
          <a:prstGeom prst="rect">
            <a:avLst/>
          </a:prstGeom>
          <a:noFill/>
        </p:spPr>
        <p:txBody>
          <a:bodyPr wrap="square">
            <a:spAutoFit/>
          </a:bodyPr>
          <a:lstStyle/>
          <a:p>
            <a:pPr marL="12700" algn="ctr">
              <a:spcBef>
                <a:spcPts val="100"/>
              </a:spcBef>
            </a:pPr>
            <a:r>
              <a:rPr lang="tr-TR" sz="1800" b="1" spc="-254" dirty="0">
                <a:solidFill>
                  <a:srgbClr val="000000"/>
                </a:solidFill>
                <a:latin typeface="Times New Roman" panose="02020603050405020304" pitchFamily="18" charset="0"/>
                <a:cs typeface="Times New Roman" panose="02020603050405020304" pitchFamily="18" charset="0"/>
              </a:rPr>
              <a:t>KRİTER</a:t>
            </a:r>
            <a:r>
              <a:rPr lang="tr-TR" sz="1800" b="1" spc="-180" dirty="0">
                <a:solidFill>
                  <a:srgbClr val="000000"/>
                </a:solidFill>
                <a:latin typeface="Times New Roman" panose="02020603050405020304" pitchFamily="18" charset="0"/>
                <a:cs typeface="Times New Roman" panose="02020603050405020304" pitchFamily="18" charset="0"/>
              </a:rPr>
              <a:t> </a:t>
            </a:r>
            <a:r>
              <a:rPr lang="tr-TR" sz="1800" b="1" spc="-215" dirty="0">
                <a:solidFill>
                  <a:srgbClr val="000000"/>
                </a:solidFill>
                <a:latin typeface="Times New Roman" panose="02020603050405020304" pitchFamily="18" charset="0"/>
                <a:cs typeface="Times New Roman" panose="02020603050405020304" pitchFamily="18" charset="0"/>
              </a:rPr>
              <a:t>1:</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105" dirty="0">
                <a:solidFill>
                  <a:srgbClr val="000000"/>
                </a:solidFill>
                <a:latin typeface="Times New Roman" panose="02020603050405020304" pitchFamily="18" charset="0"/>
                <a:cs typeface="Times New Roman" panose="02020603050405020304" pitchFamily="18" charset="0"/>
              </a:rPr>
              <a:t>AMAÇ,</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229" dirty="0">
                <a:solidFill>
                  <a:srgbClr val="000000"/>
                </a:solidFill>
                <a:latin typeface="Times New Roman" panose="02020603050405020304" pitchFamily="18" charset="0"/>
                <a:cs typeface="Times New Roman" panose="02020603050405020304" pitchFamily="18" charset="0"/>
              </a:rPr>
              <a:t>VİZYON</a:t>
            </a:r>
            <a:r>
              <a:rPr lang="tr-TR" sz="1800" b="1" spc="-165" dirty="0">
                <a:solidFill>
                  <a:srgbClr val="000000"/>
                </a:solidFill>
                <a:latin typeface="Times New Roman" panose="02020603050405020304" pitchFamily="18" charset="0"/>
                <a:cs typeface="Times New Roman" panose="02020603050405020304" pitchFamily="18" charset="0"/>
              </a:rPr>
              <a:t> </a:t>
            </a:r>
            <a:r>
              <a:rPr lang="tr-TR" sz="1800" b="1" spc="-160" dirty="0">
                <a:solidFill>
                  <a:srgbClr val="000000"/>
                </a:solidFill>
                <a:latin typeface="Times New Roman" panose="02020603050405020304" pitchFamily="18" charset="0"/>
                <a:cs typeface="Times New Roman" panose="02020603050405020304" pitchFamily="18" charset="0"/>
              </a:rPr>
              <a:t>VE</a:t>
            </a:r>
            <a:r>
              <a:rPr lang="tr-TR" sz="1800" b="1" spc="-185" dirty="0">
                <a:solidFill>
                  <a:srgbClr val="000000"/>
                </a:solidFill>
                <a:latin typeface="Times New Roman" panose="02020603050405020304" pitchFamily="18" charset="0"/>
                <a:cs typeface="Times New Roman" panose="02020603050405020304" pitchFamily="18" charset="0"/>
              </a:rPr>
              <a:t> </a:t>
            </a:r>
            <a:r>
              <a:rPr lang="tr-TR" sz="1800" b="1" spc="-270" dirty="0">
                <a:solidFill>
                  <a:srgbClr val="000000"/>
                </a:solidFill>
                <a:latin typeface="Times New Roman" panose="02020603050405020304" pitchFamily="18" charset="0"/>
                <a:cs typeface="Times New Roman" panose="02020603050405020304" pitchFamily="18" charset="0"/>
              </a:rPr>
              <a:t>STRATEJİ</a:t>
            </a:r>
          </a:p>
        </p:txBody>
      </p:sp>
    </p:spTree>
    <p:extLst>
      <p:ext uri="{BB962C8B-B14F-4D97-AF65-F5344CB8AC3E}">
        <p14:creationId xmlns:p14="http://schemas.microsoft.com/office/powerpoint/2010/main" val="34096515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1FCCF3C2-FC3B-CE91-A7C3-F36D93B44EA3}"/>
              </a:ext>
            </a:extLst>
          </p:cNvPr>
          <p:cNvSpPr txBox="1"/>
          <p:nvPr/>
        </p:nvSpPr>
        <p:spPr>
          <a:xfrm>
            <a:off x="1600200" y="27432"/>
            <a:ext cx="10363200" cy="707886"/>
          </a:xfrm>
          <a:prstGeom prst="rect">
            <a:avLst/>
          </a:prstGeom>
          <a:noFill/>
        </p:spPr>
        <p:txBody>
          <a:bodyPr wrap="square">
            <a:spAutoFit/>
          </a:bodyPr>
          <a:lstStyle/>
          <a:p>
            <a:pPr marL="12700" algn="ctr">
              <a:spcBef>
                <a:spcPts val="100"/>
              </a:spcBef>
            </a:pPr>
            <a:r>
              <a:rPr lang="tr-TR" sz="2000" b="1" dirty="0">
                <a:solidFill>
                  <a:srgbClr val="000000"/>
                </a:solidFill>
                <a:latin typeface="Times New Roman" panose="02020603050405020304" pitchFamily="18" charset="0"/>
                <a:cs typeface="Times New Roman" panose="02020603050405020304" pitchFamily="18" charset="0"/>
              </a:rPr>
              <a:t>1.1.5 Amacını ve vizyonunu tanımlamak ve şekillendirmek için, gerekli zamanda ve uygun gördüğünde temel paydaşlarının katılımını sağlar.</a:t>
            </a:r>
          </a:p>
        </p:txBody>
      </p:sp>
      <p:sp>
        <p:nvSpPr>
          <p:cNvPr id="5" name="Metin kutusu 4">
            <a:extLst>
              <a:ext uri="{FF2B5EF4-FFF2-40B4-BE49-F238E27FC236}">
                <a16:creationId xmlns:a16="http://schemas.microsoft.com/office/drawing/2014/main" id="{649FA5D3-6439-99E8-B144-8C79B44C6113}"/>
              </a:ext>
            </a:extLst>
          </p:cNvPr>
          <p:cNvSpPr txBox="1"/>
          <p:nvPr/>
        </p:nvSpPr>
        <p:spPr>
          <a:xfrm>
            <a:off x="533400" y="735318"/>
            <a:ext cx="11277600" cy="5940088"/>
          </a:xfrm>
          <a:prstGeom prst="rect">
            <a:avLst/>
          </a:prstGeom>
          <a:noFill/>
        </p:spPr>
        <p:txBody>
          <a:bodyPr wrap="square">
            <a:spAutoFit/>
          </a:bodyPr>
          <a:lstStyle/>
          <a:p>
            <a:r>
              <a:rPr lang="tr-TR" sz="2000" dirty="0">
                <a:latin typeface="Times New Roman" panose="02020603050405020304" pitchFamily="18" charset="0"/>
                <a:cs typeface="Times New Roman" panose="02020603050405020304" pitchFamily="18" charset="0"/>
              </a:rPr>
              <a:t>Bu kriter üç temel soruya cevap arar:</a:t>
            </a:r>
          </a:p>
          <a:p>
            <a:r>
              <a:rPr lang="tr-TR" sz="2000" b="1" dirty="0">
                <a:latin typeface="Times New Roman" panose="02020603050405020304" pitchFamily="18" charset="0"/>
                <a:cs typeface="Times New Roman" panose="02020603050405020304" pitchFamily="18" charset="0"/>
              </a:rPr>
              <a:t>1. Üniversite amaç ve vizyonunu oluştururken paydaşlarını sürece dâhil ediyor mu?</a:t>
            </a:r>
          </a:p>
          <a:p>
            <a:r>
              <a:rPr lang="tr-TR" sz="2000" dirty="0" err="1">
                <a:latin typeface="Times New Roman" panose="02020603050405020304" pitchFamily="18" charset="0"/>
                <a:cs typeface="Times New Roman" panose="02020603050405020304" pitchFamily="18" charset="0"/>
              </a:rPr>
              <a:t>EFQM'ye</a:t>
            </a:r>
            <a:r>
              <a:rPr lang="tr-TR" sz="2000" dirty="0">
                <a:latin typeface="Times New Roman" panose="02020603050405020304" pitchFamily="18" charset="0"/>
                <a:cs typeface="Times New Roman" panose="02020603050405020304" pitchFamily="18" charset="0"/>
              </a:rPr>
              <a:t> göre amaç ve vizyon, yalnızca yönetimin hazırladığı ifadeler olmamalıdır. Bunlar;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öğrencilerin, akademik personelin, idari personelin, mezunların, işverenlerin, kamu kurumlarının, yerel yönetimlerin, sanayi temsilcilerinin, sivil toplum kuruluşlarının görüş ve beklentileri dikkate alınarak şekillendirilmelidir.</a:t>
            </a:r>
          </a:p>
          <a:p>
            <a:r>
              <a:rPr lang="tr-TR" sz="2000" b="1" dirty="0">
                <a:latin typeface="Times New Roman" panose="02020603050405020304" pitchFamily="18" charset="0"/>
                <a:cs typeface="Times New Roman" panose="02020603050405020304" pitchFamily="18" charset="0"/>
              </a:rPr>
              <a:t>2. Paydaş katılımı doğru zamanda ve doğru yöntemlerle sağlanıyor mu?</a:t>
            </a:r>
          </a:p>
          <a:p>
            <a:r>
              <a:rPr lang="tr-TR" sz="2000" dirty="0">
                <a:latin typeface="Times New Roman" panose="02020603050405020304" pitchFamily="18" charset="0"/>
                <a:cs typeface="Times New Roman" panose="02020603050405020304" pitchFamily="18" charset="0"/>
              </a:rPr>
              <a:t>Bu kriterde dikkat edilmesi gereken ifade "gerekli zamanda ve uygun gördüğünde" kısmıdır.</a:t>
            </a:r>
          </a:p>
          <a:p>
            <a:r>
              <a:rPr lang="tr-TR" sz="2000" dirty="0">
                <a:latin typeface="Times New Roman" panose="02020603050405020304" pitchFamily="18" charset="0"/>
                <a:cs typeface="Times New Roman" panose="02020603050405020304" pitchFamily="18" charset="0"/>
              </a:rPr>
              <a:t>Bu, her karar için tüm paydaşların sürece katılması gerektiği anlamına gelmez. Önemli olan, amaç ve vizyonu etkileyen kritik süreçlerde ilgili paydaşların uygun yöntemlerle sürece dahil edilmesidir. Örneğin; Stratejik Plan hazırlanırken ve vizyon güncellenirken.</a:t>
            </a:r>
          </a:p>
          <a:p>
            <a:r>
              <a:rPr lang="tr-TR" sz="2000" b="1" dirty="0">
                <a:latin typeface="Times New Roman" panose="02020603050405020304" pitchFamily="18" charset="0"/>
                <a:cs typeface="Times New Roman" panose="02020603050405020304" pitchFamily="18" charset="0"/>
              </a:rPr>
              <a:t>3. Alınan görüşler gerçekten kararlara yansıyor mu?</a:t>
            </a:r>
          </a:p>
          <a:p>
            <a:r>
              <a:rPr lang="tr-TR" sz="2000" dirty="0">
                <a:latin typeface="Times New Roman" panose="02020603050405020304" pitchFamily="18" charset="0"/>
                <a:cs typeface="Times New Roman" panose="02020603050405020304" pitchFamily="18" charset="0"/>
              </a:rPr>
              <a:t>EFQM yalnızca görüş alınmasını değil, bu görüşlerin analiz edilmesini ve karar süreçlerinde kullanılmasını değerlendirir.</a:t>
            </a:r>
          </a:p>
          <a:p>
            <a:r>
              <a:rPr lang="tr-TR" sz="2000" dirty="0">
                <a:latin typeface="Times New Roman" panose="02020603050405020304" pitchFamily="18" charset="0"/>
                <a:cs typeface="Times New Roman" panose="02020603050405020304" pitchFamily="18" charset="0"/>
              </a:rPr>
              <a:t>Değerlendirici şu soruları sorabilir: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Paydaş analizi yapılıyor mu? </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Geri bildirimler değerlendiriliyor mu? </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Stratejik hedefler bu beklentilere göre güncelleniyor mu? </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Paydaşlara geri bildirim veriliyor mu? </a:t>
            </a:r>
          </a:p>
        </p:txBody>
      </p:sp>
    </p:spTree>
    <p:extLst>
      <p:ext uri="{BB962C8B-B14F-4D97-AF65-F5344CB8AC3E}">
        <p14:creationId xmlns:p14="http://schemas.microsoft.com/office/powerpoint/2010/main" val="383422902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31EAB15B-F3A6-9521-C9CF-947AA2FA893C}"/>
              </a:ext>
            </a:extLst>
          </p:cNvPr>
          <p:cNvSpPr txBox="1"/>
          <p:nvPr/>
        </p:nvSpPr>
        <p:spPr>
          <a:xfrm>
            <a:off x="1447800" y="587514"/>
            <a:ext cx="9982200" cy="707886"/>
          </a:xfrm>
          <a:prstGeom prst="rect">
            <a:avLst/>
          </a:prstGeom>
          <a:noFill/>
        </p:spPr>
        <p:txBody>
          <a:bodyPr wrap="square">
            <a:spAutoFit/>
          </a:bodyPr>
          <a:lstStyle/>
          <a:p>
            <a:pPr marL="12700" algn="ctr">
              <a:spcBef>
                <a:spcPts val="100"/>
              </a:spcBef>
            </a:pPr>
            <a:r>
              <a:rPr lang="tr-TR" sz="2000" b="1" dirty="0">
                <a:solidFill>
                  <a:srgbClr val="000000"/>
                </a:solidFill>
                <a:latin typeface="Times New Roman" panose="02020603050405020304" pitchFamily="18" charset="0"/>
                <a:cs typeface="Times New Roman" panose="02020603050405020304" pitchFamily="18" charset="0"/>
              </a:rPr>
              <a:t>1.1.6 Vizyonun gerçekleştirilmesi için ulaşılması gereken üstün ve sürdürülebilir performans düzeylerini belirler.</a:t>
            </a:r>
            <a:endParaRPr lang="tr-TR" sz="2000" b="1" dirty="0">
              <a:latin typeface="Times New Roman" panose="02020603050405020304" pitchFamily="18" charset="0"/>
              <a:cs typeface="Times New Roman" panose="02020603050405020304" pitchFamily="18" charset="0"/>
            </a:endParaRPr>
          </a:p>
        </p:txBody>
      </p:sp>
      <p:sp>
        <p:nvSpPr>
          <p:cNvPr id="5" name="Metin kutusu 4">
            <a:extLst>
              <a:ext uri="{FF2B5EF4-FFF2-40B4-BE49-F238E27FC236}">
                <a16:creationId xmlns:a16="http://schemas.microsoft.com/office/drawing/2014/main" id="{5B6EAC7C-B801-C540-5E26-4715FD243585}"/>
              </a:ext>
            </a:extLst>
          </p:cNvPr>
          <p:cNvSpPr txBox="1"/>
          <p:nvPr/>
        </p:nvSpPr>
        <p:spPr>
          <a:xfrm>
            <a:off x="1143000" y="1295400"/>
            <a:ext cx="11049000" cy="5940088"/>
          </a:xfrm>
          <a:prstGeom prst="rect">
            <a:avLst/>
          </a:prstGeom>
          <a:noFill/>
        </p:spPr>
        <p:txBody>
          <a:bodyPr wrap="square">
            <a:spAutoFit/>
          </a:bodyPr>
          <a:lstStyle/>
          <a:p>
            <a:r>
              <a:rPr lang="tr-TR" sz="2000" dirty="0">
                <a:latin typeface="Times New Roman" panose="02020603050405020304" pitchFamily="18" charset="0"/>
                <a:cs typeface="Times New Roman" panose="02020603050405020304" pitchFamily="18" charset="0"/>
              </a:rPr>
              <a:t>Bu kriter üç temel soruya cevap arar:</a:t>
            </a:r>
          </a:p>
          <a:p>
            <a:r>
              <a:rPr lang="tr-TR" sz="2000" b="1" dirty="0">
                <a:latin typeface="Times New Roman" panose="02020603050405020304" pitchFamily="18" charset="0"/>
                <a:cs typeface="Times New Roman" panose="02020603050405020304" pitchFamily="18" charset="0"/>
              </a:rPr>
              <a:t>1. Üniversite vizyonuna ulaşmak için hangi başarı düzeyine ulaşması gerektiğini biliyor mu?</a:t>
            </a:r>
          </a:p>
          <a:p>
            <a:r>
              <a:rPr lang="tr-TR" sz="2000" dirty="0" err="1">
                <a:latin typeface="Times New Roman" panose="02020603050405020304" pitchFamily="18" charset="0"/>
                <a:cs typeface="Times New Roman" panose="02020603050405020304" pitchFamily="18" charset="0"/>
              </a:rPr>
              <a:t>EFQM'ye</a:t>
            </a:r>
            <a:r>
              <a:rPr lang="tr-TR" sz="2000" dirty="0">
                <a:latin typeface="Times New Roman" panose="02020603050405020304" pitchFamily="18" charset="0"/>
                <a:cs typeface="Times New Roman" panose="02020603050405020304" pitchFamily="18" charset="0"/>
              </a:rPr>
              <a:t> göre başarılı kurumlar yalnızca "iyi olmak" istemez; ulaşmak istedikleri performans seviyesini somut göstergelerle tanımlar.</a:t>
            </a:r>
          </a:p>
          <a:p>
            <a:r>
              <a:rPr lang="tr-TR" sz="2000" dirty="0">
                <a:latin typeface="Times New Roman" panose="02020603050405020304" pitchFamily="18" charset="0"/>
                <a:cs typeface="Times New Roman" panose="02020603050405020304" pitchFamily="18" charset="0"/>
              </a:rPr>
              <a:t>Örneğin;</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eğitim kalitesi, araştırma performansı, uluslararasılaşma, toplumsal katkı, öğrenci memnuniyeti, kurumsal kalite, mali sürdürülebilirlik gibi alanlarda hedeflenen performans düzeyleri belirlenir.</a:t>
            </a:r>
          </a:p>
          <a:p>
            <a:r>
              <a:rPr lang="tr-TR" sz="2000" b="1" dirty="0">
                <a:latin typeface="Times New Roman" panose="02020603050405020304" pitchFamily="18" charset="0"/>
                <a:cs typeface="Times New Roman" panose="02020603050405020304" pitchFamily="18" charset="0"/>
              </a:rPr>
              <a:t>2. Performans hedefleri sürdürülebilir mi?</a:t>
            </a:r>
          </a:p>
          <a:p>
            <a:r>
              <a:rPr lang="tr-TR" sz="2000" dirty="0">
                <a:latin typeface="Times New Roman" panose="02020603050405020304" pitchFamily="18" charset="0"/>
                <a:cs typeface="Times New Roman" panose="02020603050405020304" pitchFamily="18" charset="0"/>
              </a:rPr>
              <a:t>Bu kriter yalnızca kısa vadeli başarıları değil, uzun vadede devam ettirilebilecek performansı sorgular.</a:t>
            </a:r>
          </a:p>
          <a:p>
            <a:r>
              <a:rPr lang="tr-TR" sz="2000" dirty="0">
                <a:latin typeface="Times New Roman" panose="02020603050405020304" pitchFamily="18" charset="0"/>
                <a:cs typeface="Times New Roman" panose="02020603050405020304" pitchFamily="18" charset="0"/>
              </a:rPr>
              <a:t>Değerlendirici şu soruları sorabilir: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Hedefler gerçekçi mi? Kurumun kaynaklarıyla uyumlu mu? Düzenli olarak izleniyor mu? Riskler dikkate alınıyor mu?</a:t>
            </a:r>
          </a:p>
          <a:p>
            <a:r>
              <a:rPr lang="tr-TR" sz="2000" b="1" dirty="0">
                <a:latin typeface="Times New Roman" panose="02020603050405020304" pitchFamily="18" charset="0"/>
                <a:cs typeface="Times New Roman" panose="02020603050405020304" pitchFamily="18" charset="0"/>
              </a:rPr>
              <a:t>3. Performans düzenli olarak izleniyor ve geliştiriliyor mu?</a:t>
            </a:r>
          </a:p>
          <a:p>
            <a:r>
              <a:rPr lang="tr-TR" sz="2000" dirty="0">
                <a:latin typeface="Times New Roman" panose="02020603050405020304" pitchFamily="18" charset="0"/>
                <a:cs typeface="Times New Roman" panose="02020603050405020304" pitchFamily="18" charset="0"/>
              </a:rPr>
              <a:t>Performans göstergeleri yalnızca raporlanmak için oluşturulmaz.</a:t>
            </a:r>
          </a:p>
          <a:p>
            <a:r>
              <a:rPr lang="tr-TR" sz="2000" dirty="0">
                <a:latin typeface="Times New Roman" panose="02020603050405020304" pitchFamily="18" charset="0"/>
                <a:cs typeface="Times New Roman" panose="02020603050405020304" pitchFamily="18" charset="0"/>
              </a:rPr>
              <a:t>Bunlar;</a:t>
            </a:r>
          </a:p>
          <a:p>
            <a:pPr>
              <a:buFont typeface="Arial" panose="020B0604020202020204" pitchFamily="34" charset="0"/>
              <a:buChar char="•"/>
            </a:pPr>
            <a:r>
              <a:rPr lang="tr-TR" sz="2000" dirty="0">
                <a:latin typeface="Times New Roman" panose="02020603050405020304" pitchFamily="18" charset="0"/>
                <a:cs typeface="Times New Roman" panose="02020603050405020304" pitchFamily="18" charset="0"/>
              </a:rPr>
              <a:t>ölçülür, analiz edilir, kıyaslanır, iyileştirilir, gerektiğinde güncellenir. </a:t>
            </a:r>
          </a:p>
          <a:p>
            <a:r>
              <a:rPr lang="tr-TR" sz="2000" dirty="0">
                <a:latin typeface="Times New Roman" panose="02020603050405020304" pitchFamily="18" charset="0"/>
                <a:cs typeface="Times New Roman" panose="02020603050405020304" pitchFamily="18" charset="0"/>
              </a:rPr>
              <a:t>EFQM burada performans yönetim sisteminin etkinliğini değerlendirir.</a:t>
            </a:r>
          </a:p>
          <a:p>
            <a:pPr>
              <a:buFont typeface="Arial" panose="020B0604020202020204" pitchFamily="34" charset="0"/>
              <a:buChar char="•"/>
            </a:pPr>
            <a:endParaRPr lang="tr-TR" sz="2000" dirty="0">
              <a:latin typeface="Times New Roman" panose="02020603050405020304" pitchFamily="18" charset="0"/>
              <a:cs typeface="Times New Roman" panose="02020603050405020304" pitchFamily="18" charset="0"/>
            </a:endParaRPr>
          </a:p>
          <a:p>
            <a:pPr>
              <a:buFont typeface="Arial" panose="020B0604020202020204" pitchFamily="34" charset="0"/>
              <a:buChar char="•"/>
            </a:pPr>
            <a:endParaRPr lang="tr-TR" sz="2000" dirty="0">
              <a:latin typeface="Times New Roman" panose="02020603050405020304" pitchFamily="18" charset="0"/>
              <a:cs typeface="Times New Roman" panose="02020603050405020304" pitchFamily="18" charset="0"/>
            </a:endParaRPr>
          </a:p>
        </p:txBody>
      </p:sp>
      <p:sp>
        <p:nvSpPr>
          <p:cNvPr id="7" name="Metin kutusu 6">
            <a:extLst>
              <a:ext uri="{FF2B5EF4-FFF2-40B4-BE49-F238E27FC236}">
                <a16:creationId xmlns:a16="http://schemas.microsoft.com/office/drawing/2014/main" id="{64D77642-80B5-01CD-18D2-07CD006E460A}"/>
              </a:ext>
            </a:extLst>
          </p:cNvPr>
          <p:cNvSpPr txBox="1"/>
          <p:nvPr/>
        </p:nvSpPr>
        <p:spPr>
          <a:xfrm>
            <a:off x="3200400" y="76200"/>
            <a:ext cx="6136104" cy="369332"/>
          </a:xfrm>
          <a:prstGeom prst="rect">
            <a:avLst/>
          </a:prstGeom>
          <a:noFill/>
        </p:spPr>
        <p:txBody>
          <a:bodyPr wrap="square">
            <a:spAutoFit/>
          </a:bodyPr>
          <a:lstStyle/>
          <a:p>
            <a:pPr marL="12700" algn="ctr">
              <a:spcBef>
                <a:spcPts val="100"/>
              </a:spcBef>
            </a:pPr>
            <a:r>
              <a:rPr lang="tr-TR" sz="1800" b="1" spc="-254" dirty="0">
                <a:solidFill>
                  <a:srgbClr val="000000"/>
                </a:solidFill>
                <a:latin typeface="Times New Roman" panose="02020603050405020304" pitchFamily="18" charset="0"/>
                <a:cs typeface="Times New Roman" panose="02020603050405020304" pitchFamily="18" charset="0"/>
              </a:rPr>
              <a:t>KRİTER</a:t>
            </a:r>
            <a:r>
              <a:rPr lang="tr-TR" sz="1800" b="1" spc="-180" dirty="0">
                <a:solidFill>
                  <a:srgbClr val="000000"/>
                </a:solidFill>
                <a:latin typeface="Times New Roman" panose="02020603050405020304" pitchFamily="18" charset="0"/>
                <a:cs typeface="Times New Roman" panose="02020603050405020304" pitchFamily="18" charset="0"/>
              </a:rPr>
              <a:t> </a:t>
            </a:r>
            <a:r>
              <a:rPr lang="tr-TR" sz="1800" b="1" spc="-215" dirty="0">
                <a:solidFill>
                  <a:srgbClr val="000000"/>
                </a:solidFill>
                <a:latin typeface="Times New Roman" panose="02020603050405020304" pitchFamily="18" charset="0"/>
                <a:cs typeface="Times New Roman" panose="02020603050405020304" pitchFamily="18" charset="0"/>
              </a:rPr>
              <a:t>1:</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105" dirty="0">
                <a:solidFill>
                  <a:srgbClr val="000000"/>
                </a:solidFill>
                <a:latin typeface="Times New Roman" panose="02020603050405020304" pitchFamily="18" charset="0"/>
                <a:cs typeface="Times New Roman" panose="02020603050405020304" pitchFamily="18" charset="0"/>
              </a:rPr>
              <a:t>AMAÇ,</a:t>
            </a:r>
            <a:r>
              <a:rPr lang="tr-TR" sz="1800" b="1" spc="-204" dirty="0">
                <a:solidFill>
                  <a:srgbClr val="000000"/>
                </a:solidFill>
                <a:latin typeface="Times New Roman" panose="02020603050405020304" pitchFamily="18" charset="0"/>
                <a:cs typeface="Times New Roman" panose="02020603050405020304" pitchFamily="18" charset="0"/>
              </a:rPr>
              <a:t> </a:t>
            </a:r>
            <a:r>
              <a:rPr lang="tr-TR" sz="1800" b="1" spc="-229" dirty="0">
                <a:solidFill>
                  <a:srgbClr val="000000"/>
                </a:solidFill>
                <a:latin typeface="Times New Roman" panose="02020603050405020304" pitchFamily="18" charset="0"/>
                <a:cs typeface="Times New Roman" panose="02020603050405020304" pitchFamily="18" charset="0"/>
              </a:rPr>
              <a:t>VİZYON</a:t>
            </a:r>
            <a:r>
              <a:rPr lang="tr-TR" sz="1800" b="1" spc="-165" dirty="0">
                <a:solidFill>
                  <a:srgbClr val="000000"/>
                </a:solidFill>
                <a:latin typeface="Times New Roman" panose="02020603050405020304" pitchFamily="18" charset="0"/>
                <a:cs typeface="Times New Roman" panose="02020603050405020304" pitchFamily="18" charset="0"/>
              </a:rPr>
              <a:t> </a:t>
            </a:r>
            <a:r>
              <a:rPr lang="tr-TR" sz="1800" b="1" spc="-160" dirty="0">
                <a:solidFill>
                  <a:srgbClr val="000000"/>
                </a:solidFill>
                <a:latin typeface="Times New Roman" panose="02020603050405020304" pitchFamily="18" charset="0"/>
                <a:cs typeface="Times New Roman" panose="02020603050405020304" pitchFamily="18" charset="0"/>
              </a:rPr>
              <a:t>VE</a:t>
            </a:r>
            <a:r>
              <a:rPr lang="tr-TR" sz="1800" b="1" spc="-185" dirty="0">
                <a:solidFill>
                  <a:srgbClr val="000000"/>
                </a:solidFill>
                <a:latin typeface="Times New Roman" panose="02020603050405020304" pitchFamily="18" charset="0"/>
                <a:cs typeface="Times New Roman" panose="02020603050405020304" pitchFamily="18" charset="0"/>
              </a:rPr>
              <a:t> </a:t>
            </a:r>
            <a:r>
              <a:rPr lang="tr-TR" sz="1800" b="1" spc="-270" dirty="0">
                <a:solidFill>
                  <a:srgbClr val="000000"/>
                </a:solidFill>
                <a:latin typeface="Times New Roman" panose="02020603050405020304" pitchFamily="18" charset="0"/>
                <a:cs typeface="Times New Roman" panose="02020603050405020304" pitchFamily="18" charset="0"/>
              </a:rPr>
              <a:t>STRATEJİ</a:t>
            </a:r>
          </a:p>
        </p:txBody>
      </p:sp>
    </p:spTree>
    <p:extLst>
      <p:ext uri="{BB962C8B-B14F-4D97-AF65-F5344CB8AC3E}">
        <p14:creationId xmlns:p14="http://schemas.microsoft.com/office/powerpoint/2010/main" val="2249779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52D638B2-EF52-81DC-E02D-984E203E0230}"/>
              </a:ext>
            </a:extLst>
          </p:cNvPr>
          <p:cNvGraphicFramePr>
            <a:graphicFrameLocks noGrp="1"/>
          </p:cNvGraphicFramePr>
          <p:nvPr>
            <p:extLst>
              <p:ext uri="{D42A27DB-BD31-4B8C-83A1-F6EECF244321}">
                <p14:modId xmlns:p14="http://schemas.microsoft.com/office/powerpoint/2010/main" val="72375410"/>
              </p:ext>
            </p:extLst>
          </p:nvPr>
        </p:nvGraphicFramePr>
        <p:xfrm>
          <a:off x="1524000" y="276424"/>
          <a:ext cx="10134600" cy="6305151"/>
        </p:xfrm>
        <a:graphic>
          <a:graphicData uri="http://schemas.openxmlformats.org/drawingml/2006/table">
            <a:tbl>
              <a:tblPr>
                <a:tableStyleId>{5C22544A-7EE6-4342-B048-85BDC9FD1C3A}</a:tableStyleId>
              </a:tblPr>
              <a:tblGrid>
                <a:gridCol w="910294">
                  <a:extLst>
                    <a:ext uri="{9D8B030D-6E8A-4147-A177-3AD203B41FA5}">
                      <a16:colId xmlns:a16="http://schemas.microsoft.com/office/drawing/2014/main" val="1603874327"/>
                    </a:ext>
                  </a:extLst>
                </a:gridCol>
                <a:gridCol w="9224306">
                  <a:extLst>
                    <a:ext uri="{9D8B030D-6E8A-4147-A177-3AD203B41FA5}">
                      <a16:colId xmlns:a16="http://schemas.microsoft.com/office/drawing/2014/main" val="507128492"/>
                    </a:ext>
                  </a:extLst>
                </a:gridCol>
              </a:tblGrid>
              <a:tr h="329578">
                <a:tc>
                  <a:txBody>
                    <a:bodyPr/>
                    <a:lstStyle/>
                    <a:p>
                      <a:pPr algn="ctr" fontAlgn="ctr"/>
                      <a:r>
                        <a:rPr lang="tr-TR" sz="1400" u="none" strike="noStrike">
                          <a:effectLst/>
                        </a:rPr>
                        <a:t>1.2</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ctr"/>
                      <a:r>
                        <a:rPr lang="tr-TR" sz="1400" u="none" strike="noStrike" dirty="0">
                          <a:effectLst/>
                        </a:rPr>
                        <a:t>Ekosistemini, Kendi Yeteneklerini ve </a:t>
                      </a:r>
                      <a:br>
                        <a:rPr lang="tr-TR" sz="1400" u="none" strike="noStrike" dirty="0">
                          <a:effectLst/>
                        </a:rPr>
                      </a:br>
                      <a:r>
                        <a:rPr lang="tr-TR" sz="1400" u="none" strike="noStrike" dirty="0">
                          <a:effectLst/>
                        </a:rPr>
                        <a:t>Başlıca Zorlukları Anlar </a:t>
                      </a:r>
                    </a:p>
                    <a:p>
                      <a:endParaRPr lang="tr-TR" sz="1400" b="0" i="0" u="none" strike="noStrike" dirty="0">
                        <a:solidFill>
                          <a:schemeClr val="dk1"/>
                        </a:solidFill>
                        <a:effectLst/>
                        <a:latin typeface="+mn-lt"/>
                        <a:ea typeface="+mn-ea"/>
                        <a:cs typeface="+mn-cs"/>
                      </a:endParaRPr>
                    </a:p>
                    <a:p>
                      <a:r>
                        <a:rPr lang="tr-TR" sz="1400" b="1" i="0" u="none" strike="noStrike" dirty="0">
                          <a:solidFill>
                            <a:schemeClr val="dk1"/>
                          </a:solidFill>
                          <a:effectLst/>
                          <a:latin typeface="+mn-lt"/>
                          <a:ea typeface="+mn-ea"/>
                          <a:cs typeface="+mn-cs"/>
                        </a:rPr>
                        <a:t>Ekosistemini anlar:</a:t>
                      </a:r>
                      <a:r>
                        <a:rPr lang="tr-TR" sz="1400" b="0" i="0" u="none" strike="noStrike" dirty="0">
                          <a:solidFill>
                            <a:schemeClr val="dk1"/>
                          </a:solidFill>
                          <a:effectLst/>
                          <a:latin typeface="+mn-lt"/>
                          <a:ea typeface="+mn-ea"/>
                          <a:cs typeface="+mn-cs"/>
                        </a:rPr>
                        <a:t> Kurumun birlikte çalıştığı paydaşları, rakipleri, yasal düzenlemeleri ve dış çevredeki fırsat ve tehditleri bilmesi.</a:t>
                      </a:r>
                    </a:p>
                    <a:p>
                      <a:r>
                        <a:rPr lang="tr-TR" sz="1400" b="1" i="0" u="none" strike="noStrike" dirty="0">
                          <a:solidFill>
                            <a:schemeClr val="dk1"/>
                          </a:solidFill>
                          <a:effectLst/>
                          <a:latin typeface="+mn-lt"/>
                          <a:ea typeface="+mn-ea"/>
                          <a:cs typeface="+mn-cs"/>
                        </a:rPr>
                        <a:t>Kendi yeteneklerini anlar:</a:t>
                      </a:r>
                      <a:r>
                        <a:rPr lang="tr-TR" sz="1400" b="0" i="0" u="none" strike="noStrike" dirty="0">
                          <a:solidFill>
                            <a:schemeClr val="dk1"/>
                          </a:solidFill>
                          <a:effectLst/>
                          <a:latin typeface="+mn-lt"/>
                          <a:ea typeface="+mn-ea"/>
                          <a:cs typeface="+mn-cs"/>
                        </a:rPr>
                        <a:t> Güçlü ve zayıf yönlerini, sahip olduğu insan kaynağını, teknolojiyi ve diğer imkânlarını tanıması.</a:t>
                      </a:r>
                    </a:p>
                    <a:p>
                      <a:r>
                        <a:rPr lang="tr-TR" sz="1400" b="1" i="0" u="none" strike="noStrike" dirty="0">
                          <a:solidFill>
                            <a:schemeClr val="dk1"/>
                          </a:solidFill>
                          <a:effectLst/>
                          <a:latin typeface="+mn-lt"/>
                          <a:ea typeface="+mn-ea"/>
                          <a:cs typeface="+mn-cs"/>
                        </a:rPr>
                        <a:t>Başlıca zorlukları anlar:</a:t>
                      </a:r>
                      <a:r>
                        <a:rPr lang="tr-TR" sz="1400" b="0" i="0" u="none" strike="noStrike" dirty="0">
                          <a:solidFill>
                            <a:schemeClr val="dk1"/>
                          </a:solidFill>
                          <a:effectLst/>
                          <a:latin typeface="+mn-lt"/>
                          <a:ea typeface="+mn-ea"/>
                          <a:cs typeface="+mn-cs"/>
                        </a:rPr>
                        <a:t> Kurumun hedeflerine ulaşmasını zorlaştırabilecek riskleri ve sorunları önceden belirlemesi.</a:t>
                      </a:r>
                    </a:p>
                    <a:p>
                      <a:pPr algn="ctr" fontAlgn="ctr"/>
                      <a:endParaRPr lang="tr-TR" sz="1400" b="1" i="0" u="none" strike="noStrike" dirty="0">
                        <a:solidFill>
                          <a:srgbClr val="000000"/>
                        </a:solidFill>
                        <a:effectLst/>
                        <a:latin typeface="Times New Roman" panose="02020603050405020304" pitchFamily="18" charset="0"/>
                      </a:endParaRPr>
                    </a:p>
                  </a:txBody>
                  <a:tcPr marL="7165" marR="7165" marT="7165" marB="0" anchor="ctr"/>
                </a:tc>
                <a:extLst>
                  <a:ext uri="{0D108BD9-81ED-4DB2-BD59-A6C34878D82A}">
                    <a16:rowId xmlns:a16="http://schemas.microsoft.com/office/drawing/2014/main" val="3912273003"/>
                  </a:ext>
                </a:extLst>
              </a:tr>
              <a:tr h="874098">
                <a:tc>
                  <a:txBody>
                    <a:bodyPr/>
                    <a:lstStyle/>
                    <a:p>
                      <a:pPr algn="ctr" fontAlgn="ctr"/>
                      <a:r>
                        <a:rPr lang="tr-TR" sz="1400" u="none" strike="noStrike">
                          <a:effectLst/>
                        </a:rPr>
                        <a:t>1.2.1</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ctr"/>
                      <a:r>
                        <a:rPr lang="tr-TR" sz="1400" u="none" strike="noStrike" dirty="0">
                          <a:effectLst/>
                        </a:rPr>
                        <a:t>– İlgili küresel eğilimleri, faaliyet gösterdiği alanı ve </a:t>
                      </a:r>
                      <a:br>
                        <a:rPr lang="tr-TR" sz="1400" u="none" strike="noStrike" dirty="0">
                          <a:effectLst/>
                        </a:rPr>
                      </a:br>
                      <a:r>
                        <a:rPr lang="tr-TR" sz="1400" u="none" strike="noStrike" dirty="0">
                          <a:effectLst/>
                        </a:rPr>
                        <a:t>çeşitli paydaşlarını yansıtacak ekosistemini tanımlar</a:t>
                      </a:r>
                      <a:endParaRPr lang="tr-TR" sz="1400" b="0" i="0" u="none" strike="noStrike" dirty="0">
                        <a:solidFill>
                          <a:srgbClr val="000000"/>
                        </a:solidFill>
                        <a:effectLst/>
                        <a:latin typeface="Times New Roman" panose="02020603050405020304" pitchFamily="18" charset="0"/>
                      </a:endParaRPr>
                    </a:p>
                  </a:txBody>
                  <a:tcPr marL="7165" marR="7165" marT="7165" marB="0" anchor="ctr"/>
                </a:tc>
                <a:extLst>
                  <a:ext uri="{0D108BD9-81ED-4DB2-BD59-A6C34878D82A}">
                    <a16:rowId xmlns:a16="http://schemas.microsoft.com/office/drawing/2014/main" val="237720396"/>
                  </a:ext>
                </a:extLst>
              </a:tr>
              <a:tr h="554073">
                <a:tc>
                  <a:txBody>
                    <a:bodyPr/>
                    <a:lstStyle/>
                    <a:p>
                      <a:pPr algn="ctr" fontAlgn="ctr"/>
                      <a:r>
                        <a:rPr lang="tr-TR" sz="1400" u="none" strike="noStrike">
                          <a:effectLst/>
                        </a:rPr>
                        <a:t>1.2.2</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b"/>
                      <a:r>
                        <a:rPr lang="tr-TR" sz="1400" u="none" strike="noStrike">
                          <a:effectLst/>
                        </a:rPr>
                        <a:t>– Ekosistemi analiz eder ve anlar, herhangi bir</a:t>
                      </a:r>
                      <a:br>
                        <a:rPr lang="tr-TR" sz="1400" u="none" strike="noStrike">
                          <a:effectLst/>
                        </a:rPr>
                      </a:br>
                      <a:r>
                        <a:rPr lang="tr-TR" sz="1400" u="none" strike="noStrike">
                          <a:effectLst/>
                        </a:rPr>
                        <a:t>değişikliğin etkisini ve mevcut veya gelecekteki </a:t>
                      </a:r>
                      <a:br>
                        <a:rPr lang="tr-TR" sz="1400" u="none" strike="noStrike">
                          <a:effectLst/>
                        </a:rPr>
                      </a:br>
                      <a:r>
                        <a:rPr lang="tr-TR" sz="1400" u="none" strike="noStrike">
                          <a:effectLst/>
                        </a:rPr>
                        <a:t>zorlukları hızlı bir şekilde belirleyebilir</a:t>
                      </a:r>
                      <a:endParaRPr lang="tr-TR" sz="1400" b="0" i="0" u="none" strike="noStrike">
                        <a:solidFill>
                          <a:srgbClr val="000000"/>
                        </a:solidFill>
                        <a:effectLst/>
                        <a:latin typeface="Times New Roman" panose="02020603050405020304" pitchFamily="18" charset="0"/>
                      </a:endParaRPr>
                    </a:p>
                  </a:txBody>
                  <a:tcPr marL="7165" marR="7165" marT="7165" marB="0" anchor="b"/>
                </a:tc>
                <a:extLst>
                  <a:ext uri="{0D108BD9-81ED-4DB2-BD59-A6C34878D82A}">
                    <a16:rowId xmlns:a16="http://schemas.microsoft.com/office/drawing/2014/main" val="3592655745"/>
                  </a:ext>
                </a:extLst>
              </a:tr>
              <a:tr h="809615">
                <a:tc>
                  <a:txBody>
                    <a:bodyPr/>
                    <a:lstStyle/>
                    <a:p>
                      <a:pPr algn="ctr" fontAlgn="ctr"/>
                      <a:r>
                        <a:rPr lang="tr-TR" sz="1400" u="none" strike="noStrike">
                          <a:effectLst/>
                        </a:rPr>
                        <a:t>1.2.3</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ctr"/>
                      <a:r>
                        <a:rPr lang="tr-TR" sz="1400" u="none" strike="noStrike" dirty="0">
                          <a:effectLst/>
                        </a:rPr>
                        <a:t>– Mevcut ve gelecekteki pazar dinamiklerini ve </a:t>
                      </a:r>
                      <a:br>
                        <a:rPr lang="tr-TR" sz="1400" u="none" strike="noStrike" dirty="0">
                          <a:effectLst/>
                        </a:rPr>
                      </a:br>
                      <a:r>
                        <a:rPr lang="tr-TR" sz="1400" u="none" strike="noStrike" dirty="0">
                          <a:effectLst/>
                        </a:rPr>
                        <a:t>rekabet durumlarını ve bunların kuruluşun amacı, </a:t>
                      </a:r>
                      <a:br>
                        <a:rPr lang="tr-TR" sz="1400" u="none" strike="noStrike" dirty="0">
                          <a:effectLst/>
                        </a:rPr>
                      </a:br>
                      <a:r>
                        <a:rPr lang="tr-TR" sz="1400" u="none" strike="noStrike" dirty="0">
                          <a:effectLst/>
                        </a:rPr>
                        <a:t>vizyonu ve stratejisi üzerindeki potansiyel etkilerini </a:t>
                      </a:r>
                      <a:br>
                        <a:rPr lang="tr-TR" sz="1400" u="none" strike="noStrike" dirty="0">
                          <a:effectLst/>
                        </a:rPr>
                      </a:br>
                      <a:r>
                        <a:rPr lang="tr-TR" sz="1400" u="none" strike="noStrike" dirty="0">
                          <a:effectLst/>
                        </a:rPr>
                        <a:t>araştırır, anlar ve bunlara yanıt verir</a:t>
                      </a:r>
                      <a:endParaRPr lang="tr-TR" sz="1400" b="0" i="0" u="none" strike="noStrike" dirty="0">
                        <a:solidFill>
                          <a:srgbClr val="000000"/>
                        </a:solidFill>
                        <a:effectLst/>
                        <a:latin typeface="Times New Roman" panose="02020603050405020304" pitchFamily="18" charset="0"/>
                      </a:endParaRPr>
                    </a:p>
                  </a:txBody>
                  <a:tcPr marL="7165" marR="7165" marT="7165" marB="0" anchor="ctr"/>
                </a:tc>
                <a:extLst>
                  <a:ext uri="{0D108BD9-81ED-4DB2-BD59-A6C34878D82A}">
                    <a16:rowId xmlns:a16="http://schemas.microsoft.com/office/drawing/2014/main" val="3218813334"/>
                  </a:ext>
                </a:extLst>
              </a:tr>
              <a:tr h="477649">
                <a:tc>
                  <a:txBody>
                    <a:bodyPr/>
                    <a:lstStyle/>
                    <a:p>
                      <a:pPr algn="ctr" fontAlgn="ctr"/>
                      <a:r>
                        <a:rPr lang="tr-TR" sz="1400" u="none" strike="noStrike">
                          <a:effectLst/>
                        </a:rPr>
                        <a:t>1.2.4</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b"/>
                      <a:r>
                        <a:rPr lang="tr-TR" sz="1400" u="none" strike="noStrike">
                          <a:effectLst/>
                        </a:rPr>
                        <a:t>– Birleşmiş Milletler Sürdürülebilir Kalkınma </a:t>
                      </a:r>
                      <a:br>
                        <a:rPr lang="tr-TR" sz="1400" u="none" strike="noStrike">
                          <a:effectLst/>
                        </a:rPr>
                      </a:br>
                      <a:r>
                        <a:rPr lang="tr-TR" sz="1400" u="none" strike="noStrike">
                          <a:effectLst/>
                        </a:rPr>
                        <a:t>Amaçlarının kuruluş için önemini ve etkisini araştırır, </a:t>
                      </a:r>
                      <a:br>
                        <a:rPr lang="tr-TR" sz="1400" u="none" strike="noStrike">
                          <a:effectLst/>
                        </a:rPr>
                      </a:br>
                      <a:r>
                        <a:rPr lang="tr-TR" sz="1400" u="none" strike="noStrike">
                          <a:effectLst/>
                        </a:rPr>
                        <a:t>anlar ve bunlara yanıt verir</a:t>
                      </a:r>
                      <a:endParaRPr lang="tr-TR" sz="1400" b="0" i="0" u="none" strike="noStrike">
                        <a:solidFill>
                          <a:srgbClr val="000000"/>
                        </a:solidFill>
                        <a:effectLst/>
                        <a:latin typeface="Times New Roman" panose="02020603050405020304" pitchFamily="18" charset="0"/>
                      </a:endParaRPr>
                    </a:p>
                  </a:txBody>
                  <a:tcPr marL="7165" marR="7165" marT="7165" marB="0" anchor="b"/>
                </a:tc>
                <a:extLst>
                  <a:ext uri="{0D108BD9-81ED-4DB2-BD59-A6C34878D82A}">
                    <a16:rowId xmlns:a16="http://schemas.microsoft.com/office/drawing/2014/main" val="123975220"/>
                  </a:ext>
                </a:extLst>
              </a:tr>
              <a:tr h="902757">
                <a:tc>
                  <a:txBody>
                    <a:bodyPr/>
                    <a:lstStyle/>
                    <a:p>
                      <a:pPr algn="ctr" fontAlgn="ctr"/>
                      <a:r>
                        <a:rPr lang="tr-TR" sz="1400" u="none" strike="noStrike">
                          <a:effectLst/>
                        </a:rPr>
                        <a:t>1.2.5</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ctr"/>
                      <a:r>
                        <a:rPr lang="tr-TR" sz="1400" u="none" strike="noStrike">
                          <a:effectLst/>
                        </a:rPr>
                        <a:t>– Mevcut ve potansiyel yeteneklerini ve bunların </a:t>
                      </a:r>
                      <a:br>
                        <a:rPr lang="tr-TR" sz="1400" u="none" strike="noStrike">
                          <a:effectLst/>
                        </a:rPr>
                      </a:br>
                      <a:r>
                        <a:rPr lang="tr-TR" sz="1400" u="none" strike="noStrike">
                          <a:effectLst/>
                        </a:rPr>
                        <a:t>kuruluşun amacı, vizyonu, stratejisi ve sonuçları </a:t>
                      </a:r>
                      <a:br>
                        <a:rPr lang="tr-TR" sz="1400" u="none" strike="noStrike">
                          <a:effectLst/>
                        </a:rPr>
                      </a:br>
                      <a:r>
                        <a:rPr lang="tr-TR" sz="1400" u="none" strike="noStrike">
                          <a:effectLst/>
                        </a:rPr>
                        <a:t>üzerindeki etkisini anlar</a:t>
                      </a:r>
                      <a:endParaRPr lang="tr-TR" sz="1400" b="0" i="0" u="none" strike="noStrike">
                        <a:solidFill>
                          <a:srgbClr val="000000"/>
                        </a:solidFill>
                        <a:effectLst/>
                        <a:latin typeface="Times New Roman" panose="02020603050405020304" pitchFamily="18" charset="0"/>
                      </a:endParaRPr>
                    </a:p>
                  </a:txBody>
                  <a:tcPr marL="7165" marR="7165" marT="7165" marB="0" anchor="ctr"/>
                </a:tc>
                <a:extLst>
                  <a:ext uri="{0D108BD9-81ED-4DB2-BD59-A6C34878D82A}">
                    <a16:rowId xmlns:a16="http://schemas.microsoft.com/office/drawing/2014/main" val="4029765833"/>
                  </a:ext>
                </a:extLst>
              </a:tr>
              <a:tr h="659156">
                <a:tc>
                  <a:txBody>
                    <a:bodyPr/>
                    <a:lstStyle/>
                    <a:p>
                      <a:pPr algn="ctr" fontAlgn="ctr"/>
                      <a:r>
                        <a:rPr lang="tr-TR" sz="1400" u="none" strike="noStrike">
                          <a:effectLst/>
                        </a:rPr>
                        <a:t>1.2.6</a:t>
                      </a:r>
                      <a:endParaRPr lang="tr-TR" sz="1400" b="1" i="0" u="none" strike="noStrike">
                        <a:solidFill>
                          <a:srgbClr val="000000"/>
                        </a:solidFill>
                        <a:effectLst/>
                        <a:latin typeface="Times New Roman" panose="02020603050405020304" pitchFamily="18" charset="0"/>
                      </a:endParaRPr>
                    </a:p>
                  </a:txBody>
                  <a:tcPr marL="7165" marR="7165" marT="7165" marB="0" anchor="ctr"/>
                </a:tc>
                <a:tc>
                  <a:txBody>
                    <a:bodyPr/>
                    <a:lstStyle/>
                    <a:p>
                      <a:pPr algn="ctr" fontAlgn="b"/>
                      <a:r>
                        <a:rPr lang="tr-TR" sz="1400" u="none" strike="noStrike" dirty="0">
                          <a:effectLst/>
                        </a:rPr>
                        <a:t>– Farklı senaryoları analiz eder ve bunların kuruluşun </a:t>
                      </a:r>
                      <a:br>
                        <a:rPr lang="tr-TR" sz="1400" u="none" strike="noStrike" dirty="0">
                          <a:effectLst/>
                        </a:rPr>
                      </a:br>
                      <a:r>
                        <a:rPr lang="tr-TR" sz="1400" u="none" strike="noStrike" dirty="0">
                          <a:effectLst/>
                        </a:rPr>
                        <a:t>amacı, vizyonu, stratejisi ve sonuçları üz erinde </a:t>
                      </a:r>
                      <a:br>
                        <a:rPr lang="tr-TR" sz="1400" u="none" strike="noStrike" dirty="0">
                          <a:effectLst/>
                        </a:rPr>
                      </a:br>
                      <a:r>
                        <a:rPr lang="tr-TR" sz="1400" u="none" strike="noStrike" dirty="0">
                          <a:effectLst/>
                        </a:rPr>
                        <a:t>yaratabileceği etkilere uygun şekilde yanıt verir</a:t>
                      </a:r>
                      <a:endParaRPr lang="tr-TR" sz="1400" b="0" i="0" u="none" strike="noStrike" dirty="0">
                        <a:solidFill>
                          <a:srgbClr val="000000"/>
                        </a:solidFill>
                        <a:effectLst/>
                        <a:latin typeface="Times New Roman" panose="02020603050405020304" pitchFamily="18" charset="0"/>
                      </a:endParaRPr>
                    </a:p>
                  </a:txBody>
                  <a:tcPr marL="7165" marR="7165" marT="7165" marB="0" anchor="b"/>
                </a:tc>
                <a:extLst>
                  <a:ext uri="{0D108BD9-81ED-4DB2-BD59-A6C34878D82A}">
                    <a16:rowId xmlns:a16="http://schemas.microsoft.com/office/drawing/2014/main" val="563986611"/>
                  </a:ext>
                </a:extLst>
              </a:tr>
            </a:tbl>
          </a:graphicData>
        </a:graphic>
      </p:graphicFrame>
    </p:spTree>
    <p:extLst>
      <p:ext uri="{BB962C8B-B14F-4D97-AF65-F5344CB8AC3E}">
        <p14:creationId xmlns:p14="http://schemas.microsoft.com/office/powerpoint/2010/main" val="178786318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82F95527-61D4-E8BF-9E46-504EB0E73A93}"/>
              </a:ext>
            </a:extLst>
          </p:cNvPr>
          <p:cNvGraphicFramePr>
            <a:graphicFrameLocks noGrp="1"/>
          </p:cNvGraphicFramePr>
          <p:nvPr>
            <p:extLst>
              <p:ext uri="{D42A27DB-BD31-4B8C-83A1-F6EECF244321}">
                <p14:modId xmlns:p14="http://schemas.microsoft.com/office/powerpoint/2010/main" val="3241488261"/>
              </p:ext>
            </p:extLst>
          </p:nvPr>
        </p:nvGraphicFramePr>
        <p:xfrm>
          <a:off x="838200" y="73664"/>
          <a:ext cx="10896600" cy="6710672"/>
        </p:xfrm>
        <a:graphic>
          <a:graphicData uri="http://schemas.openxmlformats.org/drawingml/2006/table">
            <a:tbl>
              <a:tblPr>
                <a:tableStyleId>{5C22544A-7EE6-4342-B048-85BDC9FD1C3A}</a:tableStyleId>
              </a:tblPr>
              <a:tblGrid>
                <a:gridCol w="978736">
                  <a:extLst>
                    <a:ext uri="{9D8B030D-6E8A-4147-A177-3AD203B41FA5}">
                      <a16:colId xmlns:a16="http://schemas.microsoft.com/office/drawing/2014/main" val="3591158387"/>
                    </a:ext>
                  </a:extLst>
                </a:gridCol>
                <a:gridCol w="9917864">
                  <a:extLst>
                    <a:ext uri="{9D8B030D-6E8A-4147-A177-3AD203B41FA5}">
                      <a16:colId xmlns:a16="http://schemas.microsoft.com/office/drawing/2014/main" val="3784734465"/>
                    </a:ext>
                  </a:extLst>
                </a:gridCol>
              </a:tblGrid>
              <a:tr h="265802">
                <a:tc>
                  <a:txBody>
                    <a:bodyPr/>
                    <a:lstStyle/>
                    <a:p>
                      <a:pPr algn="ctr" fontAlgn="ctr"/>
                      <a:r>
                        <a:rPr lang="tr-TR" sz="1400" u="none" strike="noStrike">
                          <a:effectLst/>
                        </a:rPr>
                        <a:t>1.3</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dirty="0">
                          <a:effectLst/>
                        </a:rPr>
                        <a:t>Temel Paydaşların Gereksinimlerini </a:t>
                      </a:r>
                      <a:br>
                        <a:rPr lang="tr-TR" sz="1400" u="none" strike="noStrike" dirty="0">
                          <a:effectLst/>
                        </a:rPr>
                      </a:br>
                      <a:r>
                        <a:rPr lang="tr-TR" sz="1400" u="none" strike="noStrike" dirty="0">
                          <a:effectLst/>
                        </a:rPr>
                        <a:t>Tanımlar ve Anlar</a:t>
                      </a:r>
                    </a:p>
                    <a:p>
                      <a:r>
                        <a:rPr lang="tr-TR" sz="1400" b="1" dirty="0"/>
                        <a:t>Temel paydaşlar:</a:t>
                      </a:r>
                      <a:r>
                        <a:rPr lang="tr-TR" sz="1400" dirty="0"/>
                        <a:t> Öğrenciler, akademik ve idari personel, mezunlar, işverenler, kamu kurumları ve iş birliği yapılan kuruluşlar.</a:t>
                      </a:r>
                    </a:p>
                    <a:p>
                      <a:r>
                        <a:rPr lang="tr-TR" sz="1400" b="1" dirty="0"/>
                        <a:t>Gereksinimleri:</a:t>
                      </a:r>
                    </a:p>
                    <a:p>
                      <a:r>
                        <a:rPr lang="tr-TR" sz="1400" dirty="0"/>
                        <a:t>Öğrenciler → Nitelikli eğitim ve istihdam imkânı.</a:t>
                      </a:r>
                    </a:p>
                    <a:p>
                      <a:r>
                        <a:rPr lang="tr-TR" sz="1400" dirty="0"/>
                        <a:t>Akademik personel → Araştırma desteği ve uygun çalışma ortamı.</a:t>
                      </a:r>
                    </a:p>
                    <a:p>
                      <a:r>
                        <a:rPr lang="tr-TR" sz="1400" dirty="0"/>
                        <a:t>İşverenler → Nitelikli mezunlar.</a:t>
                      </a:r>
                    </a:p>
                    <a:p>
                      <a:r>
                        <a:rPr lang="tr-TR" sz="1400" dirty="0"/>
                        <a:t>Kamu kurumları → Kaliteli ve hesap verebilir hizmet.</a:t>
                      </a:r>
                    </a:p>
                    <a:p>
                      <a:r>
                        <a:rPr lang="tr-TR" sz="1400" dirty="0"/>
                        <a:t>Mezunlar → Sürekli iletişim ve kariyer desteği.</a:t>
                      </a:r>
                    </a:p>
                    <a:p>
                      <a:pPr algn="ctr" fontAlgn="ctr"/>
                      <a:endParaRPr lang="tr-TR" sz="1400" b="1" i="0" u="none" strike="noStrike" dirty="0">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3246292590"/>
                  </a:ext>
                </a:extLst>
              </a:tr>
              <a:tr h="543034">
                <a:tc>
                  <a:txBody>
                    <a:bodyPr/>
                    <a:lstStyle/>
                    <a:p>
                      <a:pPr algn="ctr" fontAlgn="ctr"/>
                      <a:r>
                        <a:rPr lang="tr-TR" sz="1400" u="none" strike="noStrike">
                          <a:effectLst/>
                        </a:rPr>
                        <a:t>1.3.1</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dirty="0">
                          <a:effectLst/>
                        </a:rPr>
                        <a:t>– Ekosisteminde, kuruluşun stratejisi üzerinde etkisi </a:t>
                      </a:r>
                      <a:br>
                        <a:rPr lang="tr-TR" sz="1400" u="none" strike="noStrike" dirty="0">
                          <a:effectLst/>
                        </a:rPr>
                      </a:br>
                      <a:r>
                        <a:rPr lang="tr-TR" sz="1400" u="none" strike="noStrike" dirty="0">
                          <a:effectLst/>
                        </a:rPr>
                        <a:t>olacak temel paydaşları </a:t>
                      </a:r>
                      <a:r>
                        <a:rPr lang="tr-TR" sz="1400" u="none" strike="noStrike" dirty="0" err="1">
                          <a:effectLst/>
                        </a:rPr>
                        <a:t>önceliklendirir</a:t>
                      </a:r>
                      <a:endParaRPr lang="tr-TR" sz="1400" b="0" i="0" u="none" strike="noStrike" dirty="0">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4207255151"/>
                  </a:ext>
                </a:extLst>
              </a:tr>
              <a:tr h="542679">
                <a:tc>
                  <a:txBody>
                    <a:bodyPr/>
                    <a:lstStyle/>
                    <a:p>
                      <a:pPr algn="ctr" fontAlgn="ctr"/>
                      <a:r>
                        <a:rPr lang="tr-TR" sz="1400" u="none" strike="noStrike">
                          <a:effectLst/>
                        </a:rPr>
                        <a:t>1.3.2</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a:effectLst/>
                        </a:rPr>
                        <a:t>– Yeni oyuncular ekosisteme katıldıkça ve temel </a:t>
                      </a:r>
                      <a:br>
                        <a:rPr lang="tr-TR" sz="1400" u="none" strike="noStrike">
                          <a:effectLst/>
                        </a:rPr>
                      </a:br>
                      <a:r>
                        <a:rPr lang="tr-TR" sz="1400" u="none" strike="noStrike">
                          <a:effectLst/>
                        </a:rPr>
                        <a:t>paydaşlar haline geldikçe rekabet ortamının nasıl </a:t>
                      </a:r>
                      <a:br>
                        <a:rPr lang="tr-TR" sz="1400" u="none" strike="noStrike">
                          <a:effectLst/>
                        </a:rPr>
                      </a:br>
                      <a:r>
                        <a:rPr lang="tr-TR" sz="1400" u="none" strike="noStrike">
                          <a:effectLst/>
                        </a:rPr>
                        <a:t>değişebileceğini anlar ve öngörür</a:t>
                      </a:r>
                      <a:endParaRPr lang="tr-TR" sz="1400" b="0" i="0" u="none" strike="noStrike">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3133969009"/>
                  </a:ext>
                </a:extLst>
              </a:tr>
              <a:tr h="627588">
                <a:tc>
                  <a:txBody>
                    <a:bodyPr/>
                    <a:lstStyle/>
                    <a:p>
                      <a:pPr algn="ctr" fontAlgn="ctr"/>
                      <a:r>
                        <a:rPr lang="tr-TR" sz="1400" u="none" strike="noStrike">
                          <a:effectLst/>
                        </a:rPr>
                        <a:t>1.3.3</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a:effectLst/>
                        </a:rPr>
                        <a:t> Temel paydaş gruplarının her birindeki kategorileri </a:t>
                      </a:r>
                      <a:br>
                        <a:rPr lang="tr-TR" sz="1400" u="none" strike="noStrike">
                          <a:effectLst/>
                        </a:rPr>
                      </a:br>
                      <a:r>
                        <a:rPr lang="tr-TR" sz="1400" u="none" strike="noStrike">
                          <a:effectLst/>
                        </a:rPr>
                        <a:t>tanımlar ve anlar</a:t>
                      </a:r>
                      <a:endParaRPr lang="tr-TR" sz="1400" b="0" i="0" u="none" strike="noStrike">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3894126463"/>
                  </a:ext>
                </a:extLst>
              </a:tr>
              <a:tr h="670043">
                <a:tc>
                  <a:txBody>
                    <a:bodyPr/>
                    <a:lstStyle/>
                    <a:p>
                      <a:pPr algn="ctr" fontAlgn="ctr"/>
                      <a:r>
                        <a:rPr lang="tr-TR" sz="1400" u="none" strike="noStrike">
                          <a:effectLst/>
                        </a:rPr>
                        <a:t>1.3.4</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dirty="0">
                          <a:effectLst/>
                        </a:rPr>
                        <a:t>– Temel paydaşların gereksinim ve beklentilerini, </a:t>
                      </a:r>
                      <a:br>
                        <a:rPr lang="tr-TR" sz="1400" u="none" strike="noStrike" dirty="0">
                          <a:effectLst/>
                        </a:rPr>
                      </a:br>
                      <a:r>
                        <a:rPr lang="tr-TR" sz="1400" u="none" strike="noStrike" dirty="0">
                          <a:effectLst/>
                        </a:rPr>
                        <a:t>kuruluşun kendi amaç, vizyon ve stratejisi </a:t>
                      </a:r>
                      <a:br>
                        <a:rPr lang="tr-TR" sz="1400" u="none" strike="noStrike" dirty="0">
                          <a:effectLst/>
                        </a:rPr>
                      </a:br>
                      <a:r>
                        <a:rPr lang="tr-TR" sz="1400" u="none" strike="noStrike" dirty="0">
                          <a:effectLst/>
                        </a:rPr>
                        <a:t>bağlamında dikkate alarak belirler</a:t>
                      </a:r>
                      <a:endParaRPr lang="tr-TR" sz="1400" b="0" i="0" u="none" strike="noStrike" dirty="0">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2667907957"/>
                  </a:ext>
                </a:extLst>
              </a:tr>
              <a:tr h="719881">
                <a:tc>
                  <a:txBody>
                    <a:bodyPr/>
                    <a:lstStyle/>
                    <a:p>
                      <a:pPr algn="ctr" fontAlgn="ctr"/>
                      <a:r>
                        <a:rPr lang="tr-TR" sz="1400" u="none" strike="noStrike">
                          <a:effectLst/>
                        </a:rPr>
                        <a:t>1.3.5</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a:effectLst/>
                        </a:rPr>
                        <a:t> Temel paydaşların davranışlarını, ilişkilerini ve karar</a:t>
                      </a:r>
                      <a:br>
                        <a:rPr lang="tr-TR" sz="1400" u="none" strike="noStrike">
                          <a:effectLst/>
                        </a:rPr>
                      </a:br>
                      <a:r>
                        <a:rPr lang="tr-TR" sz="1400" u="none" strike="noStrike">
                          <a:effectLst/>
                        </a:rPr>
                        <a:t>alma süreçlerini etkileyen faktörleri ve bunların </a:t>
                      </a:r>
                      <a:br>
                        <a:rPr lang="tr-TR" sz="1400" u="none" strike="noStrike">
                          <a:effectLst/>
                        </a:rPr>
                      </a:br>
                      <a:r>
                        <a:rPr lang="tr-TR" sz="1400" u="none" strike="noStrike">
                          <a:effectLst/>
                        </a:rPr>
                        <a:t>etkilerini analiz eder</a:t>
                      </a:r>
                      <a:endParaRPr lang="tr-TR" sz="1400" b="0" i="0" u="none" strike="noStrike">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1024890833"/>
                  </a:ext>
                </a:extLst>
              </a:tr>
              <a:tr h="719881">
                <a:tc>
                  <a:txBody>
                    <a:bodyPr/>
                    <a:lstStyle/>
                    <a:p>
                      <a:pPr algn="ctr" fontAlgn="ctr"/>
                      <a:r>
                        <a:rPr lang="tr-TR" sz="1400" u="none" strike="noStrike">
                          <a:effectLst/>
                        </a:rPr>
                        <a:t>1.3.6</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a:effectLst/>
                        </a:rPr>
                        <a:t>– Temel paydaşların yetkinliklerini ve stratejilerini ve </a:t>
                      </a:r>
                      <a:br>
                        <a:rPr lang="tr-TR" sz="1400" u="none" strike="noStrike">
                          <a:effectLst/>
                        </a:rPr>
                      </a:br>
                      <a:r>
                        <a:rPr lang="tr-TR" sz="1400" u="none" strike="noStrike">
                          <a:effectLst/>
                        </a:rPr>
                        <a:t>bunların kuruluşun amacını, vizyonunu, stratejisini </a:t>
                      </a:r>
                      <a:br>
                        <a:rPr lang="tr-TR" sz="1400" u="none" strike="noStrike">
                          <a:effectLst/>
                        </a:rPr>
                      </a:br>
                      <a:r>
                        <a:rPr lang="tr-TR" sz="1400" u="none" strike="noStrike">
                          <a:effectLst/>
                        </a:rPr>
                        <a:t>ve iş modelini nasıl etkileyebileceğini anlar</a:t>
                      </a:r>
                      <a:endParaRPr lang="tr-TR" sz="1400" b="0" i="0" u="none" strike="noStrike">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1315651346"/>
                  </a:ext>
                </a:extLst>
              </a:tr>
              <a:tr h="559292">
                <a:tc>
                  <a:txBody>
                    <a:bodyPr/>
                    <a:lstStyle/>
                    <a:p>
                      <a:pPr algn="ctr" fontAlgn="ctr"/>
                      <a:r>
                        <a:rPr lang="tr-TR" sz="1400" u="none" strike="noStrike">
                          <a:effectLst/>
                        </a:rPr>
                        <a:t>1.3.7</a:t>
                      </a:r>
                      <a:endParaRPr lang="tr-TR" sz="1400" b="1" i="0" u="none" strike="noStrike">
                        <a:solidFill>
                          <a:srgbClr val="000000"/>
                        </a:solidFill>
                        <a:effectLst/>
                        <a:latin typeface="Times New Roman" panose="02020603050405020304" pitchFamily="18" charset="0"/>
                      </a:endParaRPr>
                    </a:p>
                  </a:txBody>
                  <a:tcPr marL="5495" marR="5495" marT="5495" marB="0" anchor="ctr"/>
                </a:tc>
                <a:tc>
                  <a:txBody>
                    <a:bodyPr/>
                    <a:lstStyle/>
                    <a:p>
                      <a:pPr algn="ctr" fontAlgn="ctr"/>
                      <a:r>
                        <a:rPr lang="tr-TR" sz="1400" u="none" strike="noStrike" dirty="0">
                          <a:effectLst/>
                        </a:rPr>
                        <a:t>– Farklı senaryoları analiz eder ve bunların kuruluşun </a:t>
                      </a:r>
                      <a:br>
                        <a:rPr lang="tr-TR" sz="1400" u="none" strike="noStrike" dirty="0">
                          <a:effectLst/>
                        </a:rPr>
                      </a:br>
                      <a:r>
                        <a:rPr lang="tr-TR" sz="1400" u="none" strike="noStrike" dirty="0">
                          <a:effectLst/>
                        </a:rPr>
                        <a:t>amacı, vizyonu, stratejisi ve sonuçları üz erinde </a:t>
                      </a:r>
                      <a:br>
                        <a:rPr lang="tr-TR" sz="1400" u="none" strike="noStrike" dirty="0">
                          <a:effectLst/>
                        </a:rPr>
                      </a:br>
                      <a:r>
                        <a:rPr lang="tr-TR" sz="1400" u="none" strike="noStrike" dirty="0">
                          <a:effectLst/>
                        </a:rPr>
                        <a:t>yaratabileceği etkilere uygun şekilde yanıt verir</a:t>
                      </a:r>
                      <a:endParaRPr lang="tr-TR" sz="1400" b="0" i="0" u="none" strike="noStrike" dirty="0">
                        <a:solidFill>
                          <a:srgbClr val="000000"/>
                        </a:solidFill>
                        <a:effectLst/>
                        <a:latin typeface="Times New Roman" panose="02020603050405020304" pitchFamily="18" charset="0"/>
                      </a:endParaRPr>
                    </a:p>
                  </a:txBody>
                  <a:tcPr marL="5495" marR="5495" marT="5495" marB="0" anchor="ctr"/>
                </a:tc>
                <a:extLst>
                  <a:ext uri="{0D108BD9-81ED-4DB2-BD59-A6C34878D82A}">
                    <a16:rowId xmlns:a16="http://schemas.microsoft.com/office/drawing/2014/main" val="1925262153"/>
                  </a:ext>
                </a:extLst>
              </a:tr>
            </a:tbl>
          </a:graphicData>
        </a:graphic>
      </p:graphicFrame>
    </p:spTree>
    <p:extLst>
      <p:ext uri="{BB962C8B-B14F-4D97-AF65-F5344CB8AC3E}">
        <p14:creationId xmlns:p14="http://schemas.microsoft.com/office/powerpoint/2010/main" val="4217295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object 3" descr="/mnt/data/kaeu_logo.png"/>
          <p:cNvPicPr/>
          <p:nvPr/>
        </p:nvPicPr>
        <p:blipFill>
          <a:blip r:embed="rId2" cstate="print"/>
          <a:stretch>
            <a:fillRect/>
          </a:stretch>
        </p:blipFill>
        <p:spPr>
          <a:xfrm>
            <a:off x="504825" y="457200"/>
            <a:ext cx="781050" cy="790575"/>
          </a:xfrm>
          <a:prstGeom prst="rect">
            <a:avLst/>
          </a:prstGeom>
        </p:spPr>
      </p:pic>
      <p:sp>
        <p:nvSpPr>
          <p:cNvPr id="4" name="object 4"/>
          <p:cNvSpPr txBox="1"/>
          <p:nvPr/>
        </p:nvSpPr>
        <p:spPr>
          <a:xfrm>
            <a:off x="1405636" y="428206"/>
            <a:ext cx="2595245" cy="623570"/>
          </a:xfrm>
          <a:prstGeom prst="rect">
            <a:avLst/>
          </a:prstGeom>
        </p:spPr>
        <p:txBody>
          <a:bodyPr vert="horz" wrap="square" lIns="0" tIns="128905" rIns="0" bIns="0" rtlCol="0">
            <a:spAutoFit/>
          </a:bodyPr>
          <a:lstStyle/>
          <a:p>
            <a:pPr marL="12700">
              <a:lnSpc>
                <a:spcPct val="100000"/>
              </a:lnSpc>
              <a:spcBef>
                <a:spcPts val="1015"/>
              </a:spcBef>
            </a:pPr>
            <a:r>
              <a:rPr sz="1250" b="1" spc="-130" dirty="0">
                <a:solidFill>
                  <a:srgbClr val="092E5A"/>
                </a:solidFill>
                <a:latin typeface="Tahoma"/>
                <a:cs typeface="Tahoma"/>
              </a:rPr>
              <a:t>KIRŞEHİR</a:t>
            </a:r>
            <a:r>
              <a:rPr sz="1250" b="1" spc="-85" dirty="0">
                <a:solidFill>
                  <a:srgbClr val="092E5A"/>
                </a:solidFill>
                <a:latin typeface="Tahoma"/>
                <a:cs typeface="Tahoma"/>
              </a:rPr>
              <a:t> </a:t>
            </a:r>
            <a:r>
              <a:rPr sz="1250" b="1" spc="-110" dirty="0">
                <a:solidFill>
                  <a:srgbClr val="092E5A"/>
                </a:solidFill>
                <a:latin typeface="Tahoma"/>
                <a:cs typeface="Tahoma"/>
              </a:rPr>
              <a:t>AHİ</a:t>
            </a:r>
            <a:r>
              <a:rPr sz="1250" b="1" spc="-105" dirty="0">
                <a:solidFill>
                  <a:srgbClr val="092E5A"/>
                </a:solidFill>
                <a:latin typeface="Tahoma"/>
                <a:cs typeface="Tahoma"/>
              </a:rPr>
              <a:t> </a:t>
            </a:r>
            <a:r>
              <a:rPr sz="1250" b="1" spc="-95" dirty="0">
                <a:solidFill>
                  <a:srgbClr val="092E5A"/>
                </a:solidFill>
                <a:latin typeface="Tahoma"/>
                <a:cs typeface="Tahoma"/>
              </a:rPr>
              <a:t>EVRAN</a:t>
            </a:r>
            <a:r>
              <a:rPr sz="1250" b="1" spc="-45" dirty="0">
                <a:solidFill>
                  <a:srgbClr val="092E5A"/>
                </a:solidFill>
                <a:latin typeface="Tahoma"/>
                <a:cs typeface="Tahoma"/>
              </a:rPr>
              <a:t> </a:t>
            </a:r>
            <a:r>
              <a:rPr sz="1250" b="1" spc="-100" dirty="0">
                <a:solidFill>
                  <a:srgbClr val="092E5A"/>
                </a:solidFill>
                <a:latin typeface="Tahoma"/>
                <a:cs typeface="Tahoma"/>
              </a:rPr>
              <a:t>ÜNİVERSİTESİ</a:t>
            </a:r>
            <a:endParaRPr sz="1250" dirty="0">
              <a:latin typeface="Tahoma"/>
              <a:cs typeface="Tahoma"/>
            </a:endParaRPr>
          </a:p>
          <a:p>
            <a:pPr marL="12700">
              <a:lnSpc>
                <a:spcPct val="100000"/>
              </a:lnSpc>
              <a:spcBef>
                <a:spcPts val="850"/>
              </a:spcBef>
            </a:pPr>
            <a:r>
              <a:rPr sz="1200" b="1" spc="-65" dirty="0">
                <a:latin typeface="Tahoma"/>
                <a:cs typeface="Tahoma"/>
              </a:rPr>
              <a:t>Kalite</a:t>
            </a:r>
            <a:r>
              <a:rPr sz="1200" b="1" spc="-95" dirty="0">
                <a:latin typeface="Tahoma"/>
                <a:cs typeface="Tahoma"/>
              </a:rPr>
              <a:t> </a:t>
            </a:r>
            <a:r>
              <a:rPr sz="1200" b="1" spc="-80" dirty="0">
                <a:latin typeface="Tahoma"/>
                <a:cs typeface="Tahoma"/>
              </a:rPr>
              <a:t>Yönetim</a:t>
            </a:r>
            <a:r>
              <a:rPr sz="1200" b="1" spc="-40" dirty="0">
                <a:latin typeface="Tahoma"/>
                <a:cs typeface="Tahoma"/>
              </a:rPr>
              <a:t> </a:t>
            </a:r>
            <a:r>
              <a:rPr sz="1200" b="1" spc="-10" dirty="0">
                <a:latin typeface="Tahoma"/>
                <a:cs typeface="Tahoma"/>
              </a:rPr>
              <a:t>Koordinatörlüğü</a:t>
            </a:r>
            <a:endParaRPr sz="1200" dirty="0">
              <a:latin typeface="Tahoma"/>
              <a:cs typeface="Tahoma"/>
            </a:endParaRPr>
          </a:p>
        </p:txBody>
      </p:sp>
      <p:pic>
        <p:nvPicPr>
          <p:cNvPr id="6" name="object 6"/>
          <p:cNvPicPr/>
          <p:nvPr/>
        </p:nvPicPr>
        <p:blipFill>
          <a:blip r:embed="rId3" cstate="print"/>
          <a:stretch>
            <a:fillRect/>
          </a:stretch>
        </p:blipFill>
        <p:spPr>
          <a:xfrm>
            <a:off x="10048875" y="247650"/>
            <a:ext cx="1847850" cy="1276350"/>
          </a:xfrm>
          <a:prstGeom prst="rect">
            <a:avLst/>
          </a:prstGeom>
        </p:spPr>
      </p:pic>
      <p:sp>
        <p:nvSpPr>
          <p:cNvPr id="5" name="object 5"/>
          <p:cNvSpPr txBox="1"/>
          <p:nvPr/>
        </p:nvSpPr>
        <p:spPr>
          <a:xfrm>
            <a:off x="690562" y="1700276"/>
            <a:ext cx="3886200" cy="304800"/>
          </a:xfrm>
          <a:prstGeom prst="rect">
            <a:avLst/>
          </a:prstGeom>
          <a:solidFill>
            <a:srgbClr val="EAF4FF"/>
          </a:solidFill>
          <a:ln w="9525">
            <a:solidFill>
              <a:srgbClr val="EAF4FF"/>
            </a:solidFill>
          </a:ln>
        </p:spPr>
        <p:txBody>
          <a:bodyPr vert="horz" wrap="square" lIns="0" tIns="48260" rIns="0" bIns="0" rtlCol="0">
            <a:spAutoFit/>
          </a:bodyPr>
          <a:lstStyle/>
          <a:p>
            <a:pPr>
              <a:lnSpc>
                <a:spcPct val="100000"/>
              </a:lnSpc>
              <a:spcBef>
                <a:spcPts val="380"/>
              </a:spcBef>
            </a:pPr>
            <a:r>
              <a:rPr sz="1200" b="1" spc="-125" dirty="0">
                <a:solidFill>
                  <a:srgbClr val="0056A8"/>
                </a:solidFill>
                <a:latin typeface="Tahoma"/>
                <a:cs typeface="Tahoma"/>
              </a:rPr>
              <a:t>2026</a:t>
            </a:r>
            <a:r>
              <a:rPr sz="1200" b="1" spc="-145" dirty="0">
                <a:solidFill>
                  <a:srgbClr val="0056A8"/>
                </a:solidFill>
                <a:latin typeface="Tahoma"/>
                <a:cs typeface="Tahoma"/>
              </a:rPr>
              <a:t> </a:t>
            </a:r>
            <a:r>
              <a:rPr sz="1200" b="1" spc="-65" dirty="0">
                <a:solidFill>
                  <a:srgbClr val="0056A8"/>
                </a:solidFill>
                <a:latin typeface="Tahoma"/>
                <a:cs typeface="Tahoma"/>
              </a:rPr>
              <a:t>EFQM</a:t>
            </a:r>
            <a:r>
              <a:rPr sz="1200" b="1" spc="-105" dirty="0">
                <a:solidFill>
                  <a:srgbClr val="0056A8"/>
                </a:solidFill>
                <a:latin typeface="Tahoma"/>
                <a:cs typeface="Tahoma"/>
              </a:rPr>
              <a:t> </a:t>
            </a:r>
            <a:r>
              <a:rPr sz="1200" b="1" spc="-100" dirty="0">
                <a:solidFill>
                  <a:srgbClr val="0056A8"/>
                </a:solidFill>
                <a:latin typeface="Tahoma"/>
                <a:cs typeface="Tahoma"/>
              </a:rPr>
              <a:t>MODELİ</a:t>
            </a:r>
            <a:r>
              <a:rPr sz="1200" b="1" spc="-75" dirty="0">
                <a:solidFill>
                  <a:srgbClr val="0056A8"/>
                </a:solidFill>
                <a:latin typeface="Tahoma"/>
                <a:cs typeface="Tahoma"/>
              </a:rPr>
              <a:t> SAHA</a:t>
            </a:r>
            <a:r>
              <a:rPr sz="1200" b="1" dirty="0">
                <a:solidFill>
                  <a:srgbClr val="0056A8"/>
                </a:solidFill>
                <a:latin typeface="Tahoma"/>
                <a:cs typeface="Tahoma"/>
              </a:rPr>
              <a:t> </a:t>
            </a:r>
            <a:r>
              <a:rPr sz="1200" b="1" spc="-130" dirty="0">
                <a:solidFill>
                  <a:srgbClr val="0056A8"/>
                </a:solidFill>
                <a:latin typeface="Tahoma"/>
                <a:cs typeface="Tahoma"/>
              </a:rPr>
              <a:t>HAZIRLIK</a:t>
            </a:r>
            <a:r>
              <a:rPr sz="1200" b="1" spc="-100" dirty="0">
                <a:solidFill>
                  <a:srgbClr val="0056A8"/>
                </a:solidFill>
                <a:latin typeface="Tahoma"/>
                <a:cs typeface="Tahoma"/>
              </a:rPr>
              <a:t> </a:t>
            </a:r>
            <a:r>
              <a:rPr sz="1200" b="1" spc="-10" dirty="0">
                <a:solidFill>
                  <a:srgbClr val="0056A8"/>
                </a:solidFill>
                <a:latin typeface="Tahoma"/>
                <a:cs typeface="Tahoma"/>
              </a:rPr>
              <a:t>ÇALIŞMALARI</a:t>
            </a:r>
            <a:endParaRPr sz="1200" dirty="0">
              <a:latin typeface="Tahoma"/>
              <a:cs typeface="Tahoma"/>
            </a:endParaRPr>
          </a:p>
        </p:txBody>
      </p:sp>
      <p:sp>
        <p:nvSpPr>
          <p:cNvPr id="2" name="object 2"/>
          <p:cNvSpPr txBox="1"/>
          <p:nvPr/>
        </p:nvSpPr>
        <p:spPr>
          <a:xfrm>
            <a:off x="1571371" y="2122424"/>
            <a:ext cx="9355455" cy="1856277"/>
          </a:xfrm>
          <a:prstGeom prst="rect">
            <a:avLst/>
          </a:prstGeom>
        </p:spPr>
        <p:txBody>
          <a:bodyPr vert="horz" wrap="square" lIns="0" tIns="7620" rIns="0" bIns="0" rtlCol="0">
            <a:spAutoFit/>
          </a:bodyPr>
          <a:lstStyle/>
          <a:p>
            <a:pPr marL="12700" marR="5080" indent="1651000">
              <a:lnSpc>
                <a:spcPct val="101400"/>
              </a:lnSpc>
              <a:spcBef>
                <a:spcPts val="60"/>
              </a:spcBef>
            </a:pPr>
            <a:r>
              <a:rPr lang="tr-TR" sz="3950" b="1" spc="85" dirty="0">
                <a:solidFill>
                  <a:srgbClr val="44536A"/>
                </a:solidFill>
                <a:latin typeface="Cambria"/>
                <a:cs typeface="Cambria"/>
              </a:rPr>
              <a:t>Kırşehir Ahi Evran Üniversitesi </a:t>
            </a:r>
            <a:r>
              <a:rPr sz="3950" b="1" spc="325" dirty="0">
                <a:solidFill>
                  <a:srgbClr val="44536A"/>
                </a:solidFill>
                <a:latin typeface="Cambria"/>
                <a:cs typeface="Cambria"/>
              </a:rPr>
              <a:t>EFQM</a:t>
            </a:r>
            <a:r>
              <a:rPr sz="3950" b="1" spc="270" dirty="0">
                <a:solidFill>
                  <a:srgbClr val="44536A"/>
                </a:solidFill>
                <a:latin typeface="Cambria"/>
                <a:cs typeface="Cambria"/>
              </a:rPr>
              <a:t> </a:t>
            </a:r>
            <a:r>
              <a:rPr sz="3950" b="1" spc="95" dirty="0">
                <a:solidFill>
                  <a:srgbClr val="44536A"/>
                </a:solidFill>
                <a:latin typeface="Cambria"/>
                <a:cs typeface="Cambria"/>
              </a:rPr>
              <a:t>Modeli</a:t>
            </a:r>
            <a:r>
              <a:rPr sz="3950" b="1" spc="290" dirty="0">
                <a:solidFill>
                  <a:srgbClr val="44536A"/>
                </a:solidFill>
                <a:latin typeface="Cambria"/>
                <a:cs typeface="Cambria"/>
              </a:rPr>
              <a:t> </a:t>
            </a:r>
            <a:r>
              <a:rPr sz="3950" b="1" dirty="0">
                <a:solidFill>
                  <a:srgbClr val="44536A"/>
                </a:solidFill>
                <a:latin typeface="Cambria"/>
                <a:cs typeface="Cambria"/>
              </a:rPr>
              <a:t>Birim</a:t>
            </a:r>
            <a:r>
              <a:rPr sz="3950" b="1" spc="280" dirty="0">
                <a:solidFill>
                  <a:srgbClr val="44536A"/>
                </a:solidFill>
                <a:latin typeface="Cambria"/>
                <a:cs typeface="Cambria"/>
              </a:rPr>
              <a:t> </a:t>
            </a:r>
            <a:r>
              <a:rPr sz="3950" b="1" spc="305" dirty="0">
                <a:solidFill>
                  <a:srgbClr val="44536A"/>
                </a:solidFill>
                <a:latin typeface="Cambria"/>
                <a:cs typeface="Cambria"/>
              </a:rPr>
              <a:t>Öz</a:t>
            </a:r>
            <a:r>
              <a:rPr sz="3950" b="1" spc="260" dirty="0">
                <a:solidFill>
                  <a:srgbClr val="44536A"/>
                </a:solidFill>
                <a:latin typeface="Cambria"/>
                <a:cs typeface="Cambria"/>
              </a:rPr>
              <a:t> </a:t>
            </a:r>
            <a:r>
              <a:rPr sz="3950" b="1" spc="-10" dirty="0">
                <a:solidFill>
                  <a:srgbClr val="44536A"/>
                </a:solidFill>
                <a:latin typeface="Cambria"/>
                <a:cs typeface="Cambria"/>
              </a:rPr>
              <a:t>Değerlendirme</a:t>
            </a:r>
            <a:endParaRPr sz="3950" dirty="0">
              <a:latin typeface="Cambria"/>
              <a:cs typeface="Cambria"/>
            </a:endParaRPr>
          </a:p>
          <a:p>
            <a:pPr marL="1763395">
              <a:lnSpc>
                <a:spcPct val="100000"/>
              </a:lnSpc>
              <a:spcBef>
                <a:spcPts val="65"/>
              </a:spcBef>
            </a:pPr>
            <a:r>
              <a:rPr sz="3950" b="1" dirty="0">
                <a:solidFill>
                  <a:srgbClr val="44536A"/>
                </a:solidFill>
                <a:latin typeface="Cambria"/>
                <a:cs typeface="Cambria"/>
              </a:rPr>
              <a:t>Bilgilendirme</a:t>
            </a:r>
            <a:r>
              <a:rPr sz="3950" b="1" spc="610" dirty="0">
                <a:solidFill>
                  <a:srgbClr val="44536A"/>
                </a:solidFill>
                <a:latin typeface="Cambria"/>
                <a:cs typeface="Cambria"/>
              </a:rPr>
              <a:t> </a:t>
            </a:r>
            <a:r>
              <a:rPr sz="3950" b="1" spc="35" dirty="0">
                <a:solidFill>
                  <a:srgbClr val="44536A"/>
                </a:solidFill>
                <a:latin typeface="Cambria"/>
                <a:cs typeface="Cambria"/>
              </a:rPr>
              <a:t>Toplantısı</a:t>
            </a:r>
            <a:endParaRPr sz="3950" dirty="0">
              <a:latin typeface="Cambria"/>
              <a:cs typeface="Cambria"/>
            </a:endParaRPr>
          </a:p>
        </p:txBody>
      </p:sp>
      <p:sp>
        <p:nvSpPr>
          <p:cNvPr id="7" name="object 7"/>
          <p:cNvSpPr txBox="1"/>
          <p:nvPr/>
        </p:nvSpPr>
        <p:spPr>
          <a:xfrm>
            <a:off x="1203007" y="4659312"/>
            <a:ext cx="9966325" cy="1598930"/>
          </a:xfrm>
          <a:prstGeom prst="rect">
            <a:avLst/>
          </a:prstGeom>
        </p:spPr>
        <p:txBody>
          <a:bodyPr vert="horz" wrap="square" lIns="0" tIns="10160" rIns="0" bIns="0" rtlCol="0">
            <a:spAutoFit/>
          </a:bodyPr>
          <a:lstStyle/>
          <a:p>
            <a:pPr marL="104139" marR="5080">
              <a:lnSpc>
                <a:spcPct val="100899"/>
              </a:lnSpc>
              <a:spcBef>
                <a:spcPts val="80"/>
              </a:spcBef>
            </a:pPr>
            <a:r>
              <a:rPr sz="1800" b="1" spc="-85" dirty="0">
                <a:latin typeface="Tahoma"/>
                <a:cs typeface="Tahoma"/>
              </a:rPr>
              <a:t>Amaç:</a:t>
            </a:r>
            <a:r>
              <a:rPr sz="1800" b="1" spc="-155" dirty="0">
                <a:latin typeface="Tahoma"/>
                <a:cs typeface="Tahoma"/>
              </a:rPr>
              <a:t> </a:t>
            </a:r>
            <a:r>
              <a:rPr lang="tr-TR" spc="-55" dirty="0">
                <a:latin typeface="Trebuchet MS"/>
                <a:cs typeface="Tahoma"/>
              </a:rPr>
              <a:t>Tüm birimlerin</a:t>
            </a:r>
            <a:r>
              <a:rPr sz="1800" spc="-125" dirty="0">
                <a:latin typeface="Trebuchet MS"/>
                <a:cs typeface="Trebuchet MS"/>
              </a:rPr>
              <a:t> </a:t>
            </a:r>
            <a:r>
              <a:rPr sz="1800" spc="-35" dirty="0">
                <a:latin typeface="Trebuchet MS"/>
                <a:cs typeface="Trebuchet MS"/>
              </a:rPr>
              <a:t>mevcut</a:t>
            </a:r>
            <a:r>
              <a:rPr sz="1800" spc="-85" dirty="0">
                <a:latin typeface="Trebuchet MS"/>
                <a:cs typeface="Trebuchet MS"/>
              </a:rPr>
              <a:t> </a:t>
            </a:r>
            <a:r>
              <a:rPr sz="1800" spc="-45" dirty="0">
                <a:latin typeface="Trebuchet MS"/>
                <a:cs typeface="Trebuchet MS"/>
              </a:rPr>
              <a:t>uygulamalarını</a:t>
            </a:r>
            <a:r>
              <a:rPr sz="1800" spc="-170" dirty="0">
                <a:latin typeface="Trebuchet MS"/>
                <a:cs typeface="Trebuchet MS"/>
              </a:rPr>
              <a:t> </a:t>
            </a:r>
            <a:r>
              <a:rPr sz="1800" spc="70" dirty="0">
                <a:latin typeface="Trebuchet MS"/>
                <a:cs typeface="Trebuchet MS"/>
              </a:rPr>
              <a:t>EFQM</a:t>
            </a:r>
            <a:r>
              <a:rPr sz="1800" spc="-105" dirty="0">
                <a:latin typeface="Trebuchet MS"/>
                <a:cs typeface="Trebuchet MS"/>
              </a:rPr>
              <a:t> </a:t>
            </a:r>
            <a:r>
              <a:rPr sz="1800" spc="-10" dirty="0">
                <a:latin typeface="Trebuchet MS"/>
                <a:cs typeface="Trebuchet MS"/>
              </a:rPr>
              <a:t>Modeli</a:t>
            </a:r>
            <a:r>
              <a:rPr sz="1800" spc="-85" dirty="0">
                <a:latin typeface="Trebuchet MS"/>
                <a:cs typeface="Trebuchet MS"/>
              </a:rPr>
              <a:t> </a:t>
            </a:r>
            <a:r>
              <a:rPr sz="1800" spc="-20" dirty="0">
                <a:latin typeface="Trebuchet MS"/>
                <a:cs typeface="Trebuchet MS"/>
              </a:rPr>
              <a:t>doğrultusunda</a:t>
            </a:r>
            <a:r>
              <a:rPr sz="1800" spc="-80" dirty="0">
                <a:latin typeface="Trebuchet MS"/>
                <a:cs typeface="Trebuchet MS"/>
              </a:rPr>
              <a:t> </a:t>
            </a:r>
            <a:r>
              <a:rPr sz="1800" spc="-55" dirty="0">
                <a:latin typeface="Trebuchet MS"/>
                <a:cs typeface="Trebuchet MS"/>
              </a:rPr>
              <a:t>değerlendirmek,</a:t>
            </a:r>
            <a:r>
              <a:rPr sz="1800" spc="-100" dirty="0">
                <a:latin typeface="Trebuchet MS"/>
                <a:cs typeface="Trebuchet MS"/>
              </a:rPr>
              <a:t> </a:t>
            </a:r>
            <a:r>
              <a:rPr sz="1800" spc="-10" dirty="0">
                <a:latin typeface="Trebuchet MS"/>
                <a:cs typeface="Trebuchet MS"/>
              </a:rPr>
              <a:t>güçlü</a:t>
            </a:r>
            <a:r>
              <a:rPr sz="1800" spc="-140" dirty="0">
                <a:latin typeface="Trebuchet MS"/>
                <a:cs typeface="Trebuchet MS"/>
              </a:rPr>
              <a:t> </a:t>
            </a:r>
            <a:r>
              <a:rPr sz="1800" spc="-10" dirty="0">
                <a:latin typeface="Trebuchet MS"/>
                <a:cs typeface="Trebuchet MS"/>
              </a:rPr>
              <a:t>yönleri </a:t>
            </a:r>
            <a:r>
              <a:rPr sz="1800" spc="-65" dirty="0">
                <a:latin typeface="Trebuchet MS"/>
                <a:cs typeface="Trebuchet MS"/>
              </a:rPr>
              <a:t>belirlemek,</a:t>
            </a:r>
            <a:r>
              <a:rPr sz="1800" spc="-195" dirty="0">
                <a:latin typeface="Trebuchet MS"/>
                <a:cs typeface="Trebuchet MS"/>
              </a:rPr>
              <a:t> </a:t>
            </a:r>
            <a:r>
              <a:rPr sz="1800" spc="-60" dirty="0">
                <a:latin typeface="Trebuchet MS"/>
                <a:cs typeface="Trebuchet MS"/>
              </a:rPr>
              <a:t>iyileştirme</a:t>
            </a:r>
            <a:r>
              <a:rPr sz="1800" spc="-170" dirty="0">
                <a:latin typeface="Trebuchet MS"/>
                <a:cs typeface="Trebuchet MS"/>
              </a:rPr>
              <a:t> </a:t>
            </a:r>
            <a:r>
              <a:rPr sz="1800" spc="-50" dirty="0">
                <a:latin typeface="Trebuchet MS"/>
                <a:cs typeface="Trebuchet MS"/>
              </a:rPr>
              <a:t>alanlarını</a:t>
            </a:r>
            <a:r>
              <a:rPr sz="1800" spc="-90" dirty="0">
                <a:latin typeface="Trebuchet MS"/>
                <a:cs typeface="Trebuchet MS"/>
              </a:rPr>
              <a:t> </a:t>
            </a:r>
            <a:r>
              <a:rPr sz="1800" spc="-70" dirty="0">
                <a:latin typeface="Trebuchet MS"/>
                <a:cs typeface="Trebuchet MS"/>
              </a:rPr>
              <a:t>ortaya</a:t>
            </a:r>
            <a:r>
              <a:rPr sz="1800" spc="-95" dirty="0">
                <a:latin typeface="Trebuchet MS"/>
                <a:cs typeface="Trebuchet MS"/>
              </a:rPr>
              <a:t> </a:t>
            </a:r>
            <a:r>
              <a:rPr sz="1800" spc="-35" dirty="0">
                <a:latin typeface="Trebuchet MS"/>
                <a:cs typeface="Trebuchet MS"/>
              </a:rPr>
              <a:t>çıkarmak</a:t>
            </a:r>
            <a:r>
              <a:rPr sz="1800" spc="-170" dirty="0">
                <a:latin typeface="Trebuchet MS"/>
                <a:cs typeface="Trebuchet MS"/>
              </a:rPr>
              <a:t> </a:t>
            </a:r>
            <a:r>
              <a:rPr sz="1800" spc="-65" dirty="0">
                <a:latin typeface="Trebuchet MS"/>
                <a:cs typeface="Trebuchet MS"/>
              </a:rPr>
              <a:t>ve</a:t>
            </a:r>
            <a:r>
              <a:rPr sz="1800" spc="-170" dirty="0">
                <a:latin typeface="Trebuchet MS"/>
                <a:cs typeface="Trebuchet MS"/>
              </a:rPr>
              <a:t> </a:t>
            </a:r>
            <a:r>
              <a:rPr sz="1800" spc="-55" dirty="0">
                <a:latin typeface="Trebuchet MS"/>
                <a:cs typeface="Trebuchet MS"/>
              </a:rPr>
              <a:t>kanıta</a:t>
            </a:r>
            <a:r>
              <a:rPr sz="1800" spc="-95" dirty="0">
                <a:latin typeface="Trebuchet MS"/>
                <a:cs typeface="Trebuchet MS"/>
              </a:rPr>
              <a:t> </a:t>
            </a:r>
            <a:r>
              <a:rPr sz="1800" spc="-40" dirty="0">
                <a:latin typeface="Trebuchet MS"/>
                <a:cs typeface="Trebuchet MS"/>
              </a:rPr>
              <a:t>dayalı</a:t>
            </a:r>
            <a:r>
              <a:rPr sz="1800" spc="-175" dirty="0">
                <a:latin typeface="Trebuchet MS"/>
                <a:cs typeface="Trebuchet MS"/>
              </a:rPr>
              <a:t> </a:t>
            </a:r>
            <a:r>
              <a:rPr sz="1800" spc="-55" dirty="0">
                <a:latin typeface="Trebuchet MS"/>
                <a:cs typeface="Trebuchet MS"/>
              </a:rPr>
              <a:t>birim</a:t>
            </a:r>
            <a:r>
              <a:rPr sz="1800" spc="-65" dirty="0">
                <a:latin typeface="Trebuchet MS"/>
                <a:cs typeface="Trebuchet MS"/>
              </a:rPr>
              <a:t> </a:t>
            </a:r>
            <a:r>
              <a:rPr sz="1800" spc="-75" dirty="0">
                <a:latin typeface="Trebuchet MS"/>
                <a:cs typeface="Trebuchet MS"/>
              </a:rPr>
              <a:t>öz</a:t>
            </a:r>
            <a:r>
              <a:rPr sz="1800" spc="-70" dirty="0">
                <a:latin typeface="Trebuchet MS"/>
                <a:cs typeface="Trebuchet MS"/>
              </a:rPr>
              <a:t> </a:t>
            </a:r>
            <a:r>
              <a:rPr sz="1800" spc="-50" dirty="0">
                <a:latin typeface="Trebuchet MS"/>
                <a:cs typeface="Trebuchet MS"/>
              </a:rPr>
              <a:t>değerlendirme</a:t>
            </a:r>
            <a:r>
              <a:rPr sz="1800" spc="-170" dirty="0">
                <a:latin typeface="Trebuchet MS"/>
                <a:cs typeface="Trebuchet MS"/>
              </a:rPr>
              <a:t> </a:t>
            </a:r>
            <a:r>
              <a:rPr sz="1800" spc="-10" dirty="0">
                <a:latin typeface="Trebuchet MS"/>
                <a:cs typeface="Trebuchet MS"/>
              </a:rPr>
              <a:t>raporu hazırlamak.</a:t>
            </a:r>
            <a:endParaRPr sz="1800" dirty="0">
              <a:latin typeface="Trebuchet MS"/>
              <a:cs typeface="Trebuchet MS"/>
            </a:endParaRPr>
          </a:p>
          <a:p>
            <a:pPr marL="12700">
              <a:lnSpc>
                <a:spcPct val="100000"/>
              </a:lnSpc>
              <a:spcBef>
                <a:spcPts val="1814"/>
              </a:spcBef>
            </a:pPr>
            <a:r>
              <a:rPr sz="1250" b="1" spc="-10" dirty="0">
                <a:solidFill>
                  <a:srgbClr val="0056A8"/>
                </a:solidFill>
                <a:latin typeface="Tahoma"/>
                <a:cs typeface="Tahoma"/>
              </a:rPr>
              <a:t>Eğitimci</a:t>
            </a:r>
            <a:endParaRPr sz="1250" dirty="0">
              <a:latin typeface="Tahoma"/>
              <a:cs typeface="Tahoma"/>
            </a:endParaRPr>
          </a:p>
          <a:p>
            <a:pPr marL="12700">
              <a:lnSpc>
                <a:spcPct val="100000"/>
              </a:lnSpc>
              <a:spcBef>
                <a:spcPts val="1230"/>
              </a:spcBef>
            </a:pPr>
            <a:r>
              <a:rPr lang="tr-TR" sz="1100" dirty="0">
                <a:solidFill>
                  <a:srgbClr val="5C666F"/>
                </a:solidFill>
                <a:latin typeface="Trebuchet MS"/>
                <a:cs typeface="Trebuchet MS"/>
              </a:rPr>
              <a:t>Prof. Dr. Cihan KÜRKÇÜ</a:t>
            </a:r>
            <a:endParaRPr sz="1100" dirty="0">
              <a:latin typeface="Trebuchet MS"/>
              <a:cs typeface="Trebuchet MS"/>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o 2">
            <a:extLst>
              <a:ext uri="{FF2B5EF4-FFF2-40B4-BE49-F238E27FC236}">
                <a16:creationId xmlns:a16="http://schemas.microsoft.com/office/drawing/2014/main" id="{766C49BF-0997-CAB4-B0CD-F39EFEC9BC77}"/>
              </a:ext>
            </a:extLst>
          </p:cNvPr>
          <p:cNvGraphicFramePr>
            <a:graphicFrameLocks noGrp="1"/>
          </p:cNvGraphicFramePr>
          <p:nvPr>
            <p:extLst>
              <p:ext uri="{D42A27DB-BD31-4B8C-83A1-F6EECF244321}">
                <p14:modId xmlns:p14="http://schemas.microsoft.com/office/powerpoint/2010/main" val="3200290444"/>
              </p:ext>
            </p:extLst>
          </p:nvPr>
        </p:nvGraphicFramePr>
        <p:xfrm>
          <a:off x="1485900" y="239710"/>
          <a:ext cx="10096500" cy="6134740"/>
        </p:xfrm>
        <a:graphic>
          <a:graphicData uri="http://schemas.openxmlformats.org/drawingml/2006/table">
            <a:tbl>
              <a:tblPr>
                <a:tableStyleId>{5C22544A-7EE6-4342-B048-85BDC9FD1C3A}</a:tableStyleId>
              </a:tblPr>
              <a:tblGrid>
                <a:gridCol w="906871">
                  <a:extLst>
                    <a:ext uri="{9D8B030D-6E8A-4147-A177-3AD203B41FA5}">
                      <a16:colId xmlns:a16="http://schemas.microsoft.com/office/drawing/2014/main" val="3036181954"/>
                    </a:ext>
                  </a:extLst>
                </a:gridCol>
                <a:gridCol w="9189629">
                  <a:extLst>
                    <a:ext uri="{9D8B030D-6E8A-4147-A177-3AD203B41FA5}">
                      <a16:colId xmlns:a16="http://schemas.microsoft.com/office/drawing/2014/main" val="692850216"/>
                    </a:ext>
                  </a:extLst>
                </a:gridCol>
              </a:tblGrid>
              <a:tr h="260881">
                <a:tc>
                  <a:txBody>
                    <a:bodyPr/>
                    <a:lstStyle/>
                    <a:p>
                      <a:pPr algn="ctr" fontAlgn="ctr"/>
                      <a:r>
                        <a:rPr lang="tr-TR" sz="1600" u="none" strike="noStrike">
                          <a:effectLst/>
                        </a:rPr>
                        <a:t>1.4</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dirty="0">
                          <a:effectLst/>
                        </a:rPr>
                        <a:t> Strateji Geliştirir ve Uyarlar</a:t>
                      </a:r>
                    </a:p>
                    <a:p>
                      <a:pPr algn="ctr" fontAlgn="ctr"/>
                      <a:r>
                        <a:rPr lang="tr-TR" sz="1600" dirty="0"/>
                        <a:t>Eğitim, araştırma ve toplumsal katkı alanlarında stratejik hedefler belirlemek. Yapay zekâ, dijitalleşme veya yeni mevzuat gibi gelişmeleri takip ederek stratejileri güncellemek. Öğrenci beklentilerindeki veya iş dünyasının ihtiyaçlarındaki değişikliklere göre yeni programlar ve uygulamalar geliştirmek. Belirlenen hedeflere ulaşılıp ulaşılmadığını düzenli olarak değerlendirerek gerekli değişiklikleri yapmak.</a:t>
                      </a:r>
                      <a:endParaRPr lang="tr-TR" sz="1600" b="1" i="0" u="none" strike="noStrike" dirty="0">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329496964"/>
                  </a:ext>
                </a:extLst>
              </a:tr>
              <a:tr h="1144320">
                <a:tc>
                  <a:txBody>
                    <a:bodyPr/>
                    <a:lstStyle/>
                    <a:p>
                      <a:pPr algn="ctr" fontAlgn="ctr"/>
                      <a:r>
                        <a:rPr lang="tr-TR" sz="1600" u="none" strike="noStrike">
                          <a:effectLst/>
                        </a:rPr>
                        <a:t>1.4.1</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dirty="0">
                          <a:effectLst/>
                        </a:rPr>
                        <a:t>– Ekosistem analizine, yeteneklerine ve temel </a:t>
                      </a:r>
                      <a:br>
                        <a:rPr lang="tr-TR" sz="1600" u="none" strike="noStrike" dirty="0">
                          <a:effectLst/>
                        </a:rPr>
                      </a:br>
                      <a:r>
                        <a:rPr lang="tr-TR" sz="1600" u="none" strike="noStrike" dirty="0">
                          <a:effectLst/>
                        </a:rPr>
                        <a:t>paydaşların gereksinim ve beklentilerine doğrudan </a:t>
                      </a:r>
                      <a:br>
                        <a:rPr lang="tr-TR" sz="1600" u="none" strike="noStrike" dirty="0">
                          <a:effectLst/>
                        </a:rPr>
                      </a:br>
                      <a:r>
                        <a:rPr lang="tr-TR" sz="1600" u="none" strike="noStrike" dirty="0">
                          <a:effectLst/>
                        </a:rPr>
                        <a:t>karşılık veren stratejiler, stratejik öncelikler, fırsatlar</a:t>
                      </a:r>
                      <a:br>
                        <a:rPr lang="tr-TR" sz="1600" u="none" strike="noStrike" dirty="0">
                          <a:effectLst/>
                        </a:rPr>
                      </a:br>
                      <a:r>
                        <a:rPr lang="tr-TR" sz="1600" u="none" strike="noStrike" dirty="0">
                          <a:effectLst/>
                        </a:rPr>
                        <a:t>ve planlar geliştirir</a:t>
                      </a:r>
                      <a:endParaRPr lang="tr-TR" sz="1600" b="0" i="0" u="none" strike="noStrike" dirty="0">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946194482"/>
                  </a:ext>
                </a:extLst>
              </a:tr>
              <a:tr h="687778">
                <a:tc>
                  <a:txBody>
                    <a:bodyPr/>
                    <a:lstStyle/>
                    <a:p>
                      <a:pPr algn="ctr" fontAlgn="ctr"/>
                      <a:r>
                        <a:rPr lang="tr-TR" sz="1600" u="none" strike="noStrike">
                          <a:effectLst/>
                        </a:rPr>
                        <a:t>1.4.2</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a:effectLst/>
                        </a:rPr>
                        <a:t>– Strateji ve stratejik öncelikleri, bugün ve gelecekte </a:t>
                      </a:r>
                      <a:br>
                        <a:rPr lang="tr-TR" sz="1600" u="none" strike="noStrike">
                          <a:effectLst/>
                        </a:rPr>
                      </a:br>
                      <a:r>
                        <a:rPr lang="tr-TR" sz="1600" u="none" strike="noStrike">
                          <a:effectLst/>
                        </a:rPr>
                        <a:t>başarılı değer yaratımını sağlayacak performans </a:t>
                      </a:r>
                      <a:br>
                        <a:rPr lang="tr-TR" sz="1600" u="none" strike="noStrike">
                          <a:effectLst/>
                        </a:rPr>
                      </a:br>
                      <a:r>
                        <a:rPr lang="tr-TR" sz="1600" u="none" strike="noStrike">
                          <a:effectLst/>
                        </a:rPr>
                        <a:t>hedeflerine ve girişimlere dönüştürür</a:t>
                      </a:r>
                      <a:endParaRPr lang="tr-TR" sz="1600" b="0" i="0" u="none" strike="noStrike">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307596503"/>
                  </a:ext>
                </a:extLst>
              </a:tr>
              <a:tr h="442707">
                <a:tc>
                  <a:txBody>
                    <a:bodyPr/>
                    <a:lstStyle/>
                    <a:p>
                      <a:pPr algn="ctr" fontAlgn="ctr"/>
                      <a:r>
                        <a:rPr lang="tr-TR" sz="1600" u="none" strike="noStrike">
                          <a:effectLst/>
                        </a:rPr>
                        <a:t>1.4.3</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a:effectLst/>
                        </a:rPr>
                        <a:t>– Stratejisinin uygulanmasını desteklemek için uygun </a:t>
                      </a:r>
                      <a:br>
                        <a:rPr lang="tr-TR" sz="1600" u="none" strike="noStrike">
                          <a:effectLst/>
                        </a:rPr>
                      </a:br>
                      <a:r>
                        <a:rPr lang="tr-TR" sz="1600" u="none" strike="noStrike">
                          <a:effectLst/>
                        </a:rPr>
                        <a:t>kaynakları ayırır</a:t>
                      </a:r>
                      <a:endParaRPr lang="tr-TR" sz="1600" b="0" i="0" u="none" strike="noStrike">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2413956609"/>
                  </a:ext>
                </a:extLst>
              </a:tr>
              <a:tr h="521762">
                <a:tc>
                  <a:txBody>
                    <a:bodyPr/>
                    <a:lstStyle/>
                    <a:p>
                      <a:pPr algn="ctr" fontAlgn="ctr"/>
                      <a:r>
                        <a:rPr lang="tr-TR" sz="1600" u="none" strike="noStrike">
                          <a:effectLst/>
                        </a:rPr>
                        <a:t>1.4.4</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a:effectLst/>
                        </a:rPr>
                        <a:t>– Stratejisinin uygulanmasını desteklemek için uygun </a:t>
                      </a:r>
                      <a:br>
                        <a:rPr lang="tr-TR" sz="1600" u="none" strike="noStrike">
                          <a:effectLst/>
                        </a:rPr>
                      </a:br>
                      <a:r>
                        <a:rPr lang="tr-TR" sz="1600" u="none" strike="noStrike">
                          <a:effectLst/>
                        </a:rPr>
                        <a:t>kaynakları ayırır</a:t>
                      </a:r>
                      <a:endParaRPr lang="tr-TR" sz="1600" b="0" i="0" u="none" strike="noStrike">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3443945531"/>
                  </a:ext>
                </a:extLst>
              </a:tr>
              <a:tr h="474329">
                <a:tc>
                  <a:txBody>
                    <a:bodyPr/>
                    <a:lstStyle/>
                    <a:p>
                      <a:pPr algn="ctr" fontAlgn="ctr"/>
                      <a:r>
                        <a:rPr lang="tr-TR" sz="1600" u="none" strike="noStrike">
                          <a:effectLst/>
                        </a:rPr>
                        <a:t>1.4.5</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a:effectLst/>
                        </a:rPr>
                        <a:t>– Stratejinin tanımlanması, uygulanması, iletişimi ve </a:t>
                      </a:r>
                      <a:br>
                        <a:rPr lang="tr-TR" sz="1600" u="none" strike="noStrike">
                          <a:effectLst/>
                        </a:rPr>
                      </a:br>
                      <a:r>
                        <a:rPr lang="tr-TR" sz="1600" u="none" strike="noStrike">
                          <a:effectLst/>
                        </a:rPr>
                        <a:t>uyarlanması için temel paydaşlarla bağ kurar</a:t>
                      </a:r>
                      <a:endParaRPr lang="tr-TR" sz="1600" b="0" i="0" u="none" strike="noStrike">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717116400"/>
                  </a:ext>
                </a:extLst>
              </a:tr>
              <a:tr h="537573">
                <a:tc>
                  <a:txBody>
                    <a:bodyPr/>
                    <a:lstStyle/>
                    <a:p>
                      <a:pPr algn="ctr" fontAlgn="ctr"/>
                      <a:r>
                        <a:rPr lang="tr-TR" sz="1600" u="none" strike="noStrike">
                          <a:effectLst/>
                        </a:rPr>
                        <a:t>1.4.6</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a:effectLst/>
                        </a:rPr>
                        <a:t>– İş modelinin amaç, vizyon ve stratejisi ile uyumlu </a:t>
                      </a:r>
                      <a:br>
                        <a:rPr lang="tr-TR" sz="1600" u="none" strike="noStrike">
                          <a:effectLst/>
                        </a:rPr>
                      </a:br>
                      <a:r>
                        <a:rPr lang="tr-TR" sz="1600" u="none" strike="noStrike">
                          <a:effectLst/>
                        </a:rPr>
                        <a:t>olmasını sağlar</a:t>
                      </a:r>
                      <a:endParaRPr lang="tr-TR" sz="1600" b="0" i="0" u="none" strike="noStrike">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1386099577"/>
                  </a:ext>
                </a:extLst>
              </a:tr>
              <a:tr h="537573">
                <a:tc>
                  <a:txBody>
                    <a:bodyPr/>
                    <a:lstStyle/>
                    <a:p>
                      <a:pPr algn="ctr" fontAlgn="ctr"/>
                      <a:r>
                        <a:rPr lang="tr-TR" sz="1600" u="none" strike="noStrike">
                          <a:effectLst/>
                        </a:rPr>
                        <a:t>1.4.7</a:t>
                      </a:r>
                      <a:endParaRPr lang="tr-TR" sz="1600" b="1" i="0" u="none" strike="noStrike">
                        <a:solidFill>
                          <a:srgbClr val="000000"/>
                        </a:solidFill>
                        <a:effectLst/>
                        <a:latin typeface="Times New Roman" panose="02020603050405020304" pitchFamily="18" charset="0"/>
                      </a:endParaRPr>
                    </a:p>
                  </a:txBody>
                  <a:tcPr marL="5929" marR="5929" marT="5929" marB="0" anchor="ctr"/>
                </a:tc>
                <a:tc>
                  <a:txBody>
                    <a:bodyPr/>
                    <a:lstStyle/>
                    <a:p>
                      <a:pPr algn="ctr" fontAlgn="ctr"/>
                      <a:r>
                        <a:rPr lang="tr-TR" sz="1600" u="none" strike="noStrike" dirty="0">
                          <a:effectLst/>
                        </a:rPr>
                        <a:t>– Stratejisini gözden geçirmek ve güncellemek</a:t>
                      </a:r>
                      <a:br>
                        <a:rPr lang="tr-TR" sz="1600" u="none" strike="noStrike" dirty="0">
                          <a:effectLst/>
                        </a:rPr>
                      </a:br>
                      <a:r>
                        <a:rPr lang="tr-TR" sz="1600" u="none" strike="noStrike" dirty="0">
                          <a:effectLst/>
                        </a:rPr>
                        <a:t>amacıyla, ekosistemdeki değişimin hızı ve kapsamını </a:t>
                      </a:r>
                      <a:br>
                        <a:rPr lang="tr-TR" sz="1600" u="none" strike="noStrike" dirty="0">
                          <a:effectLst/>
                        </a:rPr>
                      </a:br>
                      <a:r>
                        <a:rPr lang="tr-TR" sz="1600" u="none" strike="noStrike" dirty="0">
                          <a:effectLst/>
                        </a:rPr>
                        <a:t>izle yen ve stratejik riskleri öngör en, belirleyen ve </a:t>
                      </a:r>
                      <a:br>
                        <a:rPr lang="tr-TR" sz="1600" u="none" strike="noStrike" dirty="0">
                          <a:effectLst/>
                        </a:rPr>
                      </a:br>
                      <a:r>
                        <a:rPr lang="tr-TR" sz="1600" u="none" strike="noStrike" dirty="0">
                          <a:effectLst/>
                        </a:rPr>
                        <a:t>yöneten bir yaklaşım tanımlar</a:t>
                      </a:r>
                      <a:endParaRPr lang="tr-TR" sz="1600" b="0" i="0" u="none" strike="noStrike" dirty="0">
                        <a:solidFill>
                          <a:srgbClr val="000000"/>
                        </a:solidFill>
                        <a:effectLst/>
                        <a:latin typeface="Times New Roman" panose="02020603050405020304" pitchFamily="18" charset="0"/>
                      </a:endParaRPr>
                    </a:p>
                  </a:txBody>
                  <a:tcPr marL="5929" marR="5929" marT="5929" marB="0" anchor="ctr"/>
                </a:tc>
                <a:extLst>
                  <a:ext uri="{0D108BD9-81ED-4DB2-BD59-A6C34878D82A}">
                    <a16:rowId xmlns:a16="http://schemas.microsoft.com/office/drawing/2014/main" val="3908755181"/>
                  </a:ext>
                </a:extLst>
              </a:tr>
            </a:tbl>
          </a:graphicData>
        </a:graphic>
      </p:graphicFrame>
    </p:spTree>
    <p:extLst>
      <p:ext uri="{BB962C8B-B14F-4D97-AF65-F5344CB8AC3E}">
        <p14:creationId xmlns:p14="http://schemas.microsoft.com/office/powerpoint/2010/main" val="59621930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a:extLst>
              <a:ext uri="{FF2B5EF4-FFF2-40B4-BE49-F238E27FC236}">
                <a16:creationId xmlns:a16="http://schemas.microsoft.com/office/drawing/2014/main" id="{1E7BF61F-3531-6255-A117-5D8DA85732CA}"/>
              </a:ext>
            </a:extLst>
          </p:cNvPr>
          <p:cNvGraphicFramePr>
            <a:graphicFrameLocks noGrp="1"/>
          </p:cNvGraphicFramePr>
          <p:nvPr>
            <p:extLst>
              <p:ext uri="{D42A27DB-BD31-4B8C-83A1-F6EECF244321}">
                <p14:modId xmlns:p14="http://schemas.microsoft.com/office/powerpoint/2010/main" val="3076100568"/>
              </p:ext>
            </p:extLst>
          </p:nvPr>
        </p:nvGraphicFramePr>
        <p:xfrm>
          <a:off x="838200" y="152400"/>
          <a:ext cx="11049000" cy="6321353"/>
        </p:xfrm>
        <a:graphic>
          <a:graphicData uri="http://schemas.openxmlformats.org/drawingml/2006/table">
            <a:tbl>
              <a:tblPr>
                <a:tableStyleId>{5C22544A-7EE6-4342-B048-85BDC9FD1C3A}</a:tableStyleId>
              </a:tblPr>
              <a:tblGrid>
                <a:gridCol w="992428">
                  <a:extLst>
                    <a:ext uri="{9D8B030D-6E8A-4147-A177-3AD203B41FA5}">
                      <a16:colId xmlns:a16="http://schemas.microsoft.com/office/drawing/2014/main" val="2871863923"/>
                    </a:ext>
                  </a:extLst>
                </a:gridCol>
                <a:gridCol w="10056572">
                  <a:extLst>
                    <a:ext uri="{9D8B030D-6E8A-4147-A177-3AD203B41FA5}">
                      <a16:colId xmlns:a16="http://schemas.microsoft.com/office/drawing/2014/main" val="1511281773"/>
                    </a:ext>
                  </a:extLst>
                </a:gridCol>
              </a:tblGrid>
              <a:tr h="244281">
                <a:tc>
                  <a:txBody>
                    <a:bodyPr/>
                    <a:lstStyle/>
                    <a:p>
                      <a:pPr algn="ctr" fontAlgn="ctr"/>
                      <a:r>
                        <a:rPr lang="tr-TR" sz="1400" u="none" strike="noStrike">
                          <a:effectLst/>
                        </a:rPr>
                        <a:t>1.5</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dirty="0">
                          <a:effectLst/>
                        </a:rPr>
                        <a:t>Performans Yönetimi ve Yönetişim </a:t>
                      </a:r>
                      <a:br>
                        <a:rPr lang="tr-TR" sz="1400" u="none" strike="noStrike" dirty="0">
                          <a:effectLst/>
                        </a:rPr>
                      </a:br>
                      <a:r>
                        <a:rPr lang="tr-TR" sz="1400" u="none" strike="noStrike" dirty="0">
                          <a:effectLst/>
                        </a:rPr>
                        <a:t>Sistemini Tasarlar ve Uygular</a:t>
                      </a:r>
                    </a:p>
                    <a:p>
                      <a:pPr algn="ctr" fontAlgn="ctr"/>
                      <a:r>
                        <a:rPr lang="tr-TR" sz="1400" dirty="0"/>
                        <a:t>Stratejik plandaki hedeflerin performans göstergeleriyle düzenli olarak izlenmesi. Akademik ve idari birimlerin yıllık faaliyetlerinin değerlendirilmesi. Kalite güvence sistemlerinin uygulanması ve sürekli iyileştirilmesi. Risk yönetimi, iç kontrol ve iç denetim mekanizmalarının işletilmesi. Karar alma süreçlerinde şeffaflık, katılımcılık ve hesap verebilirliğin sağlanması. Performans sonuçlarının üst yönetime ve ilgili paydaşlara düzenli olarak raporlanması.</a:t>
                      </a:r>
                      <a:endParaRPr lang="tr-TR" sz="1400" b="1" i="0" u="none" strike="noStrike" dirty="0">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4028479890"/>
                  </a:ext>
                </a:extLst>
              </a:tr>
              <a:tr h="964911">
                <a:tc>
                  <a:txBody>
                    <a:bodyPr/>
                    <a:lstStyle/>
                    <a:p>
                      <a:pPr algn="ctr" fontAlgn="ctr"/>
                      <a:r>
                        <a:rPr lang="tr-TR" sz="1400" u="none" strike="noStrike">
                          <a:effectLst/>
                        </a:rPr>
                        <a:t>1.5.1</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dirty="0">
                          <a:effectLst/>
                        </a:rPr>
                        <a:t>– Amaç, vizyon ve strateji üzerine dayandırılan bir</a:t>
                      </a:r>
                      <a:br>
                        <a:rPr lang="tr-TR" sz="1400" u="none" strike="noStrike" dirty="0">
                          <a:effectLst/>
                        </a:rPr>
                      </a:br>
                      <a:r>
                        <a:rPr lang="tr-TR" sz="1400" u="none" strike="noStrike" dirty="0">
                          <a:effectLst/>
                        </a:rPr>
                        <a:t>performans yönetim sistemi tasarlar, kurar ve </a:t>
                      </a:r>
                      <a:br>
                        <a:rPr lang="tr-TR" sz="1400" u="none" strike="noStrike" dirty="0">
                          <a:effectLst/>
                        </a:rPr>
                      </a:br>
                      <a:r>
                        <a:rPr lang="tr-TR" sz="1400" u="none" strike="noStrike" dirty="0">
                          <a:effectLst/>
                        </a:rPr>
                        <a:t>bunların uygulanmasını yönlendirir</a:t>
                      </a:r>
                      <a:endParaRPr lang="tr-TR" sz="1400" b="0" i="0" u="none" strike="noStrike" dirty="0">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2729487816"/>
                  </a:ext>
                </a:extLst>
              </a:tr>
              <a:tr h="629210">
                <a:tc>
                  <a:txBody>
                    <a:bodyPr/>
                    <a:lstStyle/>
                    <a:p>
                      <a:pPr algn="ctr" fontAlgn="ctr"/>
                      <a:r>
                        <a:rPr lang="tr-TR" sz="1400" u="none" strike="noStrike">
                          <a:effectLst/>
                        </a:rPr>
                        <a:t>1.5.2</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a:effectLst/>
                        </a:rPr>
                        <a:t>– Şeffaflık</a:t>
                      </a:r>
                      <a:r>
                        <a:rPr lang="tr-TR" sz="1400" u="none" strike="noStrike" dirty="0">
                          <a:effectLst/>
                        </a:rPr>
                        <a:t>, hesap verebilirlik ve zamanında karar</a:t>
                      </a:r>
                      <a:br>
                        <a:rPr lang="tr-TR" sz="1400" u="none" strike="noStrike" dirty="0">
                          <a:effectLst/>
                        </a:rPr>
                      </a:br>
                      <a:r>
                        <a:rPr lang="tr-TR" sz="1400" u="none" strike="noStrike" dirty="0">
                          <a:effectLst/>
                        </a:rPr>
                        <a:t>vermeyi güvence altına almak için performans </a:t>
                      </a:r>
                      <a:br>
                        <a:rPr lang="tr-TR" sz="1400" u="none" strike="noStrike" dirty="0">
                          <a:effectLst/>
                        </a:rPr>
                      </a:br>
                      <a:r>
                        <a:rPr lang="tr-TR" sz="1400" u="none" strike="noStrike" dirty="0">
                          <a:effectLst/>
                        </a:rPr>
                        <a:t>yönetim sisteminin ilgili tüm seviyelerde kuruluşun </a:t>
                      </a:r>
                      <a:br>
                        <a:rPr lang="tr-TR" sz="1400" u="none" strike="noStrike" dirty="0">
                          <a:effectLst/>
                        </a:rPr>
                      </a:br>
                      <a:r>
                        <a:rPr lang="tr-TR" sz="1400" u="none" strike="noStrike" dirty="0">
                          <a:effectLst/>
                        </a:rPr>
                        <a:t>çalışma yöntemleriyle bütünleştirilmesini sağlar</a:t>
                      </a:r>
                      <a:endParaRPr lang="tr-TR" sz="1400" b="0" i="0" u="none" strike="noStrike" dirty="0">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29480490"/>
                  </a:ext>
                </a:extLst>
              </a:tr>
              <a:tr h="629210">
                <a:tc>
                  <a:txBody>
                    <a:bodyPr/>
                    <a:lstStyle/>
                    <a:p>
                      <a:pPr algn="ctr" fontAlgn="ctr"/>
                      <a:r>
                        <a:rPr lang="tr-TR" sz="1400" u="none" strike="noStrike">
                          <a:effectLst/>
                        </a:rPr>
                        <a:t>1.5.3</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dirty="0">
                          <a:effectLst/>
                        </a:rPr>
                        <a:t>– Performans yönetim sistemi doğrultusunda düzenli </a:t>
                      </a:r>
                      <a:br>
                        <a:rPr lang="tr-TR" sz="1400" u="none" strike="noStrike" dirty="0">
                          <a:effectLst/>
                        </a:rPr>
                      </a:br>
                      <a:r>
                        <a:rPr lang="tr-TR" sz="1400" u="none" strike="noStrike" dirty="0">
                          <a:effectLst/>
                        </a:rPr>
                        <a:t>performans gözden geçirmeleri tasarlar ve </a:t>
                      </a:r>
                      <a:br>
                        <a:rPr lang="tr-TR" sz="1400" u="none" strike="noStrike" dirty="0">
                          <a:effectLst/>
                        </a:rPr>
                      </a:br>
                      <a:r>
                        <a:rPr lang="tr-TR" sz="1400" u="none" strike="noStrike" dirty="0">
                          <a:effectLst/>
                        </a:rPr>
                        <a:t>uygulanmasını teşvik eder</a:t>
                      </a:r>
                      <a:endParaRPr lang="tr-TR" sz="1400" b="0" i="0" u="none" strike="noStrike" dirty="0">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673631123"/>
                  </a:ext>
                </a:extLst>
              </a:tr>
              <a:tr h="629210">
                <a:tc>
                  <a:txBody>
                    <a:bodyPr/>
                    <a:lstStyle/>
                    <a:p>
                      <a:pPr algn="ctr" fontAlgn="ctr"/>
                      <a:r>
                        <a:rPr lang="tr-TR" sz="1400" u="none" strike="noStrike">
                          <a:effectLst/>
                        </a:rPr>
                        <a:t>1.5.4</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dirty="0">
                          <a:effectLst/>
                        </a:rPr>
                        <a:t>– Temel paydaşların stratejinin uygulanmasına ve </a:t>
                      </a:r>
                      <a:br>
                        <a:rPr lang="tr-TR" sz="1400" u="none" strike="noStrike" dirty="0">
                          <a:effectLst/>
                        </a:rPr>
                      </a:br>
                      <a:r>
                        <a:rPr lang="tr-TR" sz="1400" u="none" strike="noStrike" dirty="0">
                          <a:effectLst/>
                        </a:rPr>
                        <a:t>karar alma sürecine katkıda bulunmasını sağlayan </a:t>
                      </a:r>
                      <a:br>
                        <a:rPr lang="tr-TR" sz="1400" u="none" strike="noStrike" dirty="0">
                          <a:effectLst/>
                        </a:rPr>
                      </a:br>
                      <a:r>
                        <a:rPr lang="tr-TR" sz="1400" u="none" strike="noStrike" dirty="0">
                          <a:effectLst/>
                        </a:rPr>
                        <a:t>bir yönetişim yapısı uygular</a:t>
                      </a:r>
                      <a:endParaRPr lang="tr-TR" sz="1400" b="0" i="0" u="none" strike="noStrike" dirty="0">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956570427"/>
                  </a:ext>
                </a:extLst>
              </a:tr>
              <a:tr h="629210">
                <a:tc>
                  <a:txBody>
                    <a:bodyPr/>
                    <a:lstStyle/>
                    <a:p>
                      <a:pPr algn="ctr" fontAlgn="ctr"/>
                      <a:r>
                        <a:rPr lang="tr-TR" sz="1400" u="none" strike="noStrike">
                          <a:effectLst/>
                        </a:rPr>
                        <a:t>1.5.5</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a:effectLst/>
                        </a:rPr>
                        <a:t>– Yeterli gözetim, uyumluluk ve stratejik yönlendirme </a:t>
                      </a:r>
                      <a:br>
                        <a:rPr lang="tr-TR" sz="1400" u="none" strike="noStrike">
                          <a:effectLst/>
                        </a:rPr>
                      </a:br>
                      <a:r>
                        <a:rPr lang="tr-TR" sz="1400" u="none" strike="noStrike">
                          <a:effectLst/>
                        </a:rPr>
                        <a:t>sağlayan açıkça belirlenmiş sorumluluklar tanımlar</a:t>
                      </a:r>
                      <a:endParaRPr lang="tr-TR" sz="1400" b="0" i="0" u="none" strike="noStrike">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1835297964"/>
                  </a:ext>
                </a:extLst>
              </a:tr>
              <a:tr h="503368">
                <a:tc>
                  <a:txBody>
                    <a:bodyPr/>
                    <a:lstStyle/>
                    <a:p>
                      <a:pPr algn="ctr" fontAlgn="ctr"/>
                      <a:r>
                        <a:rPr lang="tr-TR" sz="1400" u="none" strike="noStrike">
                          <a:effectLst/>
                        </a:rPr>
                        <a:t>1.5.6</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a:effectLst/>
                        </a:rPr>
                        <a:t>– İlgili resmi, yasal ve düzenleyici gereklilikleri anlar, </a:t>
                      </a:r>
                      <a:br>
                        <a:rPr lang="tr-TR" sz="1400" u="none" strike="noStrike">
                          <a:effectLst/>
                        </a:rPr>
                      </a:br>
                      <a:r>
                        <a:rPr lang="tr-TR" sz="1400" u="none" strike="noStrike">
                          <a:effectLst/>
                        </a:rPr>
                        <a:t>bunlara uyum sağlar ve uygun olduğunda bunları </a:t>
                      </a:r>
                      <a:br>
                        <a:rPr lang="tr-TR" sz="1400" u="none" strike="noStrike">
                          <a:effectLst/>
                        </a:rPr>
                      </a:br>
                      <a:r>
                        <a:rPr lang="tr-TR" sz="1400" u="none" strike="noStrike">
                          <a:effectLst/>
                        </a:rPr>
                        <a:t>aşar</a:t>
                      </a:r>
                      <a:endParaRPr lang="tr-TR" sz="1400" b="0" i="0" u="none" strike="noStrike">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494807204"/>
                  </a:ext>
                </a:extLst>
              </a:tr>
              <a:tr h="377526">
                <a:tc>
                  <a:txBody>
                    <a:bodyPr/>
                    <a:lstStyle/>
                    <a:p>
                      <a:pPr algn="ctr" fontAlgn="ctr"/>
                      <a:r>
                        <a:rPr lang="tr-TR" sz="1400" u="none" strike="noStrike">
                          <a:effectLst/>
                        </a:rPr>
                        <a:t>1.5.7</a:t>
                      </a:r>
                      <a:endParaRPr lang="tr-TR" sz="1400" b="1" i="0" u="none" strike="noStrike">
                        <a:solidFill>
                          <a:srgbClr val="000000"/>
                        </a:solidFill>
                        <a:effectLst/>
                        <a:latin typeface="Times New Roman" panose="02020603050405020304" pitchFamily="18" charset="0"/>
                      </a:endParaRPr>
                    </a:p>
                  </a:txBody>
                  <a:tcPr marL="5552" marR="5552" marT="5552" marB="0" anchor="ctr"/>
                </a:tc>
                <a:tc>
                  <a:txBody>
                    <a:bodyPr/>
                    <a:lstStyle/>
                    <a:p>
                      <a:pPr algn="ctr" fontAlgn="ctr"/>
                      <a:r>
                        <a:rPr lang="tr-TR" sz="1400" u="none" strike="noStrike" dirty="0">
                          <a:effectLst/>
                        </a:rPr>
                        <a:t>– Sürdürülebilirlik ilkelerini ve gerekliliklerini anlar ve </a:t>
                      </a:r>
                      <a:br>
                        <a:rPr lang="tr-TR" sz="1400" u="none" strike="noStrike" dirty="0">
                          <a:effectLst/>
                        </a:rPr>
                      </a:br>
                      <a:r>
                        <a:rPr lang="tr-TR" sz="1400" u="none" strike="noStrike" dirty="0">
                          <a:effectLst/>
                        </a:rPr>
                        <a:t>bunları performans yönetimi ve yönetişim sistemleri </a:t>
                      </a:r>
                      <a:br>
                        <a:rPr lang="tr-TR" sz="1400" u="none" strike="noStrike" dirty="0">
                          <a:effectLst/>
                        </a:rPr>
                      </a:br>
                      <a:r>
                        <a:rPr lang="tr-TR" sz="1400" u="none" strike="noStrike" dirty="0">
                          <a:effectLst/>
                        </a:rPr>
                        <a:t>ile bütünleştirir</a:t>
                      </a:r>
                      <a:endParaRPr lang="tr-TR" sz="1400" b="0" i="0" u="none" strike="noStrike" dirty="0">
                        <a:solidFill>
                          <a:srgbClr val="000000"/>
                        </a:solidFill>
                        <a:effectLst/>
                        <a:latin typeface="Times New Roman" panose="02020603050405020304" pitchFamily="18" charset="0"/>
                      </a:endParaRPr>
                    </a:p>
                  </a:txBody>
                  <a:tcPr marL="5552" marR="5552" marT="5552" marB="0" anchor="ctr"/>
                </a:tc>
                <a:extLst>
                  <a:ext uri="{0D108BD9-81ED-4DB2-BD59-A6C34878D82A}">
                    <a16:rowId xmlns:a16="http://schemas.microsoft.com/office/drawing/2014/main" val="4226711667"/>
                  </a:ext>
                </a:extLst>
              </a:tr>
            </a:tbl>
          </a:graphicData>
        </a:graphic>
      </p:graphicFrame>
    </p:spTree>
    <p:extLst>
      <p:ext uri="{BB962C8B-B14F-4D97-AF65-F5344CB8AC3E}">
        <p14:creationId xmlns:p14="http://schemas.microsoft.com/office/powerpoint/2010/main" val="406308627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859914" y="219773"/>
            <a:ext cx="8264525" cy="853440"/>
          </a:xfrm>
          <a:prstGeom prst="rect">
            <a:avLst/>
          </a:prstGeom>
        </p:spPr>
        <p:txBody>
          <a:bodyPr vert="horz" wrap="square" lIns="0" tIns="12700" rIns="0" bIns="0" rtlCol="0">
            <a:spAutoFit/>
          </a:bodyPr>
          <a:lstStyle/>
          <a:p>
            <a:pPr marL="12700">
              <a:lnSpc>
                <a:spcPct val="100000"/>
              </a:lnSpc>
              <a:spcBef>
                <a:spcPts val="100"/>
              </a:spcBef>
            </a:pPr>
            <a:r>
              <a:rPr sz="1800" b="1" spc="-170" dirty="0">
                <a:latin typeface="Tahoma"/>
                <a:cs typeface="Tahoma"/>
              </a:rPr>
              <a:t>KANITLAR</a:t>
            </a:r>
            <a:r>
              <a:rPr sz="1800" b="1" spc="-140" dirty="0">
                <a:latin typeface="Tahoma"/>
                <a:cs typeface="Tahoma"/>
              </a:rPr>
              <a:t> </a:t>
            </a:r>
            <a:r>
              <a:rPr sz="1800" b="1" spc="-160" dirty="0">
                <a:latin typeface="Tahoma"/>
                <a:cs typeface="Tahoma"/>
              </a:rPr>
              <a:t>NASIL</a:t>
            </a:r>
            <a:r>
              <a:rPr sz="1800" b="1" spc="-70" dirty="0">
                <a:latin typeface="Tahoma"/>
                <a:cs typeface="Tahoma"/>
              </a:rPr>
              <a:t> </a:t>
            </a:r>
            <a:r>
              <a:rPr sz="1800" b="1" spc="-105" dirty="0">
                <a:latin typeface="Tahoma"/>
                <a:cs typeface="Tahoma"/>
              </a:rPr>
              <a:t>HAZIRLANMALIDIR?</a:t>
            </a:r>
            <a:endParaRPr sz="1800">
              <a:latin typeface="Tahoma"/>
              <a:cs typeface="Tahoma"/>
            </a:endParaRPr>
          </a:p>
          <a:p>
            <a:pPr>
              <a:lnSpc>
                <a:spcPct val="100000"/>
              </a:lnSpc>
              <a:spcBef>
                <a:spcPts val="25"/>
              </a:spcBef>
            </a:pPr>
            <a:endParaRPr sz="1800">
              <a:latin typeface="Tahoma"/>
              <a:cs typeface="Tahoma"/>
            </a:endParaRPr>
          </a:p>
          <a:p>
            <a:pPr marL="12700">
              <a:lnSpc>
                <a:spcPct val="100000"/>
              </a:lnSpc>
            </a:pPr>
            <a:r>
              <a:rPr sz="1800" spc="-60" dirty="0">
                <a:latin typeface="Trebuchet MS"/>
                <a:cs typeface="Trebuchet MS"/>
              </a:rPr>
              <a:t>Kanıtlar</a:t>
            </a:r>
            <a:r>
              <a:rPr sz="1800" spc="-125" dirty="0">
                <a:latin typeface="Trebuchet MS"/>
                <a:cs typeface="Trebuchet MS"/>
              </a:rPr>
              <a:t> </a:t>
            </a:r>
            <a:r>
              <a:rPr sz="1800" spc="-50" dirty="0">
                <a:latin typeface="Trebuchet MS"/>
                <a:cs typeface="Trebuchet MS"/>
              </a:rPr>
              <a:t>yalnızca</a:t>
            </a:r>
            <a:r>
              <a:rPr sz="1800" spc="-95" dirty="0">
                <a:latin typeface="Trebuchet MS"/>
                <a:cs typeface="Trebuchet MS"/>
              </a:rPr>
              <a:t> </a:t>
            </a:r>
            <a:r>
              <a:rPr sz="1800" spc="-75" dirty="0">
                <a:latin typeface="Trebuchet MS"/>
                <a:cs typeface="Trebuchet MS"/>
              </a:rPr>
              <a:t>bir</a:t>
            </a:r>
            <a:r>
              <a:rPr sz="1800" spc="-120" dirty="0">
                <a:latin typeface="Trebuchet MS"/>
                <a:cs typeface="Trebuchet MS"/>
              </a:rPr>
              <a:t> </a:t>
            </a:r>
            <a:r>
              <a:rPr sz="1800" spc="-75" dirty="0">
                <a:latin typeface="Trebuchet MS"/>
                <a:cs typeface="Trebuchet MS"/>
              </a:rPr>
              <a:t>faaliyetin</a:t>
            </a:r>
            <a:r>
              <a:rPr sz="1800" spc="-140" dirty="0">
                <a:latin typeface="Trebuchet MS"/>
                <a:cs typeface="Trebuchet MS"/>
              </a:rPr>
              <a:t> </a:t>
            </a:r>
            <a:r>
              <a:rPr sz="1800" spc="-60" dirty="0">
                <a:latin typeface="Trebuchet MS"/>
                <a:cs typeface="Trebuchet MS"/>
              </a:rPr>
              <a:t>yapıldığını</a:t>
            </a:r>
            <a:r>
              <a:rPr sz="1800" spc="-100" dirty="0">
                <a:latin typeface="Trebuchet MS"/>
                <a:cs typeface="Trebuchet MS"/>
              </a:rPr>
              <a:t> </a:t>
            </a:r>
            <a:r>
              <a:rPr sz="1800" spc="-65" dirty="0">
                <a:latin typeface="Trebuchet MS"/>
                <a:cs typeface="Trebuchet MS"/>
              </a:rPr>
              <a:t>değil,</a:t>
            </a:r>
            <a:r>
              <a:rPr sz="1800" spc="-185" dirty="0">
                <a:latin typeface="Trebuchet MS"/>
                <a:cs typeface="Trebuchet MS"/>
              </a:rPr>
              <a:t> </a:t>
            </a:r>
            <a:r>
              <a:rPr sz="1800" spc="-30" dirty="0">
                <a:latin typeface="Trebuchet MS"/>
                <a:cs typeface="Trebuchet MS"/>
              </a:rPr>
              <a:t>uygulamanın</a:t>
            </a:r>
            <a:r>
              <a:rPr sz="1800" spc="-140" dirty="0">
                <a:latin typeface="Trebuchet MS"/>
                <a:cs typeface="Trebuchet MS"/>
              </a:rPr>
              <a:t> </a:t>
            </a:r>
            <a:r>
              <a:rPr sz="1800" spc="-20" dirty="0">
                <a:latin typeface="Trebuchet MS"/>
                <a:cs typeface="Trebuchet MS"/>
              </a:rPr>
              <a:t>tüm</a:t>
            </a:r>
            <a:r>
              <a:rPr sz="1800" spc="-155" dirty="0">
                <a:latin typeface="Trebuchet MS"/>
                <a:cs typeface="Trebuchet MS"/>
              </a:rPr>
              <a:t> </a:t>
            </a:r>
            <a:r>
              <a:rPr sz="1800" spc="-55" dirty="0">
                <a:latin typeface="Trebuchet MS"/>
                <a:cs typeface="Trebuchet MS"/>
              </a:rPr>
              <a:t>yönetim</a:t>
            </a:r>
            <a:r>
              <a:rPr sz="1800" spc="-155" dirty="0">
                <a:latin typeface="Trebuchet MS"/>
                <a:cs typeface="Trebuchet MS"/>
              </a:rPr>
              <a:t> </a:t>
            </a:r>
            <a:r>
              <a:rPr sz="1800" spc="-10" dirty="0">
                <a:latin typeface="Trebuchet MS"/>
                <a:cs typeface="Trebuchet MS"/>
              </a:rPr>
              <a:t>döngüsünü</a:t>
            </a:r>
            <a:endParaRPr sz="1800">
              <a:latin typeface="Trebuchet MS"/>
              <a:cs typeface="Trebuchet MS"/>
            </a:endParaRPr>
          </a:p>
        </p:txBody>
      </p:sp>
      <p:sp>
        <p:nvSpPr>
          <p:cNvPr id="3" name="object 3"/>
          <p:cNvSpPr txBox="1"/>
          <p:nvPr/>
        </p:nvSpPr>
        <p:spPr>
          <a:xfrm>
            <a:off x="1131569" y="1049591"/>
            <a:ext cx="2239010" cy="2390140"/>
          </a:xfrm>
          <a:prstGeom prst="rect">
            <a:avLst/>
          </a:prstGeom>
        </p:spPr>
        <p:txBody>
          <a:bodyPr vert="horz" wrap="square" lIns="0" tIns="12700" rIns="0" bIns="0" rtlCol="0">
            <a:spAutoFit/>
          </a:bodyPr>
          <a:lstStyle/>
          <a:p>
            <a:pPr marL="740410">
              <a:lnSpc>
                <a:spcPct val="100000"/>
              </a:lnSpc>
              <a:spcBef>
                <a:spcPts val="100"/>
              </a:spcBef>
            </a:pPr>
            <a:r>
              <a:rPr sz="1800" spc="-10" dirty="0">
                <a:latin typeface="Trebuchet MS"/>
                <a:cs typeface="Trebuchet MS"/>
              </a:rPr>
              <a:t>göstermelidir.</a:t>
            </a:r>
            <a:endParaRPr sz="1800">
              <a:latin typeface="Trebuchet MS"/>
              <a:cs typeface="Trebuchet MS"/>
            </a:endParaRPr>
          </a:p>
          <a:p>
            <a:pPr marL="12700">
              <a:lnSpc>
                <a:spcPct val="100000"/>
              </a:lnSpc>
              <a:spcBef>
                <a:spcPts val="1305"/>
              </a:spcBef>
            </a:pPr>
            <a:r>
              <a:rPr sz="1800" b="1" spc="-175" dirty="0">
                <a:latin typeface="Tahoma"/>
                <a:cs typeface="Tahoma"/>
              </a:rPr>
              <a:t>YAKLAŞIM</a:t>
            </a:r>
            <a:r>
              <a:rPr sz="1800" b="1" spc="-85" dirty="0">
                <a:latin typeface="Tahoma"/>
                <a:cs typeface="Tahoma"/>
              </a:rPr>
              <a:t> </a:t>
            </a:r>
            <a:r>
              <a:rPr sz="1800" b="1" spc="-170" dirty="0">
                <a:latin typeface="Tahoma"/>
                <a:cs typeface="Tahoma"/>
              </a:rPr>
              <a:t>KANITLARI</a:t>
            </a:r>
            <a:endParaRPr sz="1800">
              <a:latin typeface="Tahoma"/>
              <a:cs typeface="Tahoma"/>
            </a:endParaRPr>
          </a:p>
          <a:p>
            <a:pPr marL="91440" indent="-88900">
              <a:lnSpc>
                <a:spcPct val="100000"/>
              </a:lnSpc>
              <a:spcBef>
                <a:spcPts val="15"/>
              </a:spcBef>
              <a:buSzPct val="94444"/>
              <a:buFont typeface="Arial MT"/>
              <a:buChar char="•"/>
              <a:tabLst>
                <a:tab pos="91440" algn="l"/>
              </a:tabLst>
            </a:pPr>
            <a:r>
              <a:rPr sz="1800" spc="-10" dirty="0">
                <a:latin typeface="Trebuchet MS"/>
                <a:cs typeface="Trebuchet MS"/>
              </a:rPr>
              <a:t>Yönerge,</a:t>
            </a:r>
            <a:endParaRPr sz="1800">
              <a:latin typeface="Trebuchet MS"/>
              <a:cs typeface="Trebuchet MS"/>
            </a:endParaRPr>
          </a:p>
          <a:p>
            <a:pPr marL="91440" indent="-88900">
              <a:lnSpc>
                <a:spcPct val="100000"/>
              </a:lnSpc>
              <a:spcBef>
                <a:spcPts val="20"/>
              </a:spcBef>
              <a:buSzPct val="94444"/>
              <a:buFont typeface="Arial MT"/>
              <a:buChar char="•"/>
              <a:tabLst>
                <a:tab pos="91440" algn="l"/>
              </a:tabLst>
            </a:pPr>
            <a:r>
              <a:rPr sz="1800" spc="-10" dirty="0">
                <a:latin typeface="Trebuchet MS"/>
                <a:cs typeface="Trebuchet MS"/>
              </a:rPr>
              <a:t>Prosedür,</a:t>
            </a:r>
            <a:endParaRPr sz="1800">
              <a:latin typeface="Trebuchet MS"/>
              <a:cs typeface="Trebuchet MS"/>
            </a:endParaRPr>
          </a:p>
          <a:p>
            <a:pPr marL="91440" indent="-88900">
              <a:lnSpc>
                <a:spcPts val="2130"/>
              </a:lnSpc>
              <a:spcBef>
                <a:spcPts val="20"/>
              </a:spcBef>
              <a:buSzPct val="94444"/>
              <a:buFont typeface="Arial MT"/>
              <a:buChar char="•"/>
              <a:tabLst>
                <a:tab pos="91440" algn="l"/>
              </a:tabLst>
            </a:pPr>
            <a:r>
              <a:rPr sz="1800" spc="-10" dirty="0">
                <a:latin typeface="Trebuchet MS"/>
                <a:cs typeface="Trebuchet MS"/>
              </a:rPr>
              <a:t>Plan,</a:t>
            </a:r>
            <a:endParaRPr sz="1800">
              <a:latin typeface="Trebuchet MS"/>
              <a:cs typeface="Trebuchet MS"/>
            </a:endParaRPr>
          </a:p>
          <a:p>
            <a:pPr marL="91440" indent="-88900">
              <a:lnSpc>
                <a:spcPts val="2130"/>
              </a:lnSpc>
              <a:buSzPct val="94444"/>
              <a:buFont typeface="Arial MT"/>
              <a:buChar char="•"/>
              <a:tabLst>
                <a:tab pos="91440" algn="l"/>
              </a:tabLst>
            </a:pPr>
            <a:r>
              <a:rPr sz="1800" spc="-10" dirty="0">
                <a:latin typeface="Trebuchet MS"/>
                <a:cs typeface="Trebuchet MS"/>
              </a:rPr>
              <a:t>Politika,</a:t>
            </a:r>
            <a:endParaRPr sz="1800">
              <a:latin typeface="Trebuchet MS"/>
              <a:cs typeface="Trebuchet MS"/>
            </a:endParaRPr>
          </a:p>
          <a:p>
            <a:pPr marL="91440" indent="-88900">
              <a:lnSpc>
                <a:spcPct val="100000"/>
              </a:lnSpc>
              <a:spcBef>
                <a:spcPts val="15"/>
              </a:spcBef>
              <a:buSzPct val="94444"/>
              <a:buFont typeface="Arial MT"/>
              <a:buChar char="•"/>
              <a:tabLst>
                <a:tab pos="91440" algn="l"/>
              </a:tabLst>
            </a:pPr>
            <a:r>
              <a:rPr sz="1800" spc="-45" dirty="0">
                <a:latin typeface="Trebuchet MS"/>
                <a:cs typeface="Trebuchet MS"/>
              </a:rPr>
              <a:t>Görev</a:t>
            </a:r>
            <a:r>
              <a:rPr sz="1800" spc="-135" dirty="0">
                <a:latin typeface="Trebuchet MS"/>
                <a:cs typeface="Trebuchet MS"/>
              </a:rPr>
              <a:t> </a:t>
            </a:r>
            <a:r>
              <a:rPr sz="1800" spc="-10" dirty="0">
                <a:latin typeface="Trebuchet MS"/>
                <a:cs typeface="Trebuchet MS"/>
              </a:rPr>
              <a:t>tanımı,</a:t>
            </a:r>
            <a:endParaRPr sz="1800">
              <a:latin typeface="Trebuchet MS"/>
              <a:cs typeface="Trebuchet MS"/>
            </a:endParaRPr>
          </a:p>
          <a:p>
            <a:pPr marL="91440" indent="-88900">
              <a:lnSpc>
                <a:spcPct val="100000"/>
              </a:lnSpc>
              <a:spcBef>
                <a:spcPts val="20"/>
              </a:spcBef>
              <a:buSzPct val="94444"/>
              <a:buFont typeface="Arial MT"/>
              <a:buChar char="•"/>
              <a:tabLst>
                <a:tab pos="91440" algn="l"/>
              </a:tabLst>
            </a:pPr>
            <a:r>
              <a:rPr sz="1800" dirty="0">
                <a:latin typeface="Trebuchet MS"/>
                <a:cs typeface="Trebuchet MS"/>
              </a:rPr>
              <a:t>İş</a:t>
            </a:r>
            <a:r>
              <a:rPr sz="1800" spc="-55" dirty="0">
                <a:latin typeface="Trebuchet MS"/>
                <a:cs typeface="Trebuchet MS"/>
              </a:rPr>
              <a:t> </a:t>
            </a:r>
            <a:r>
              <a:rPr sz="1800" spc="-10" dirty="0">
                <a:latin typeface="Trebuchet MS"/>
                <a:cs typeface="Trebuchet MS"/>
              </a:rPr>
              <a:t>akışı.</a:t>
            </a:r>
            <a:endParaRPr sz="1800">
              <a:latin typeface="Trebuchet MS"/>
              <a:cs typeface="Trebuchet MS"/>
            </a:endParaRPr>
          </a:p>
        </p:txBody>
      </p:sp>
      <p:sp>
        <p:nvSpPr>
          <p:cNvPr id="5" name="object 5"/>
          <p:cNvSpPr txBox="1"/>
          <p:nvPr/>
        </p:nvSpPr>
        <p:spPr>
          <a:xfrm>
            <a:off x="6280150" y="1227391"/>
            <a:ext cx="3092450" cy="1659429"/>
          </a:xfrm>
          <a:prstGeom prst="rect">
            <a:avLst/>
          </a:prstGeom>
        </p:spPr>
        <p:txBody>
          <a:bodyPr vert="horz" wrap="square" lIns="0" tIns="12700" rIns="0" bIns="0" rtlCol="0">
            <a:spAutoFit/>
          </a:bodyPr>
          <a:lstStyle/>
          <a:p>
            <a:pPr marL="12700">
              <a:lnSpc>
                <a:spcPct val="100000"/>
              </a:lnSpc>
              <a:spcBef>
                <a:spcPts val="100"/>
              </a:spcBef>
            </a:pPr>
            <a:r>
              <a:rPr sz="1800" b="1" spc="-105" dirty="0">
                <a:latin typeface="Tahoma"/>
                <a:cs typeface="Tahoma"/>
              </a:rPr>
              <a:t>DE</a:t>
            </a:r>
            <a:r>
              <a:rPr lang="tr-TR" b="1" spc="-105" dirty="0">
                <a:latin typeface="Tahoma"/>
                <a:cs typeface="Tahoma"/>
              </a:rPr>
              <a:t>Ğ</a:t>
            </a:r>
            <a:r>
              <a:rPr sz="1800" b="1" spc="-105" dirty="0">
                <a:latin typeface="Tahoma"/>
                <a:cs typeface="Tahoma"/>
              </a:rPr>
              <a:t>ERLENDİRME</a:t>
            </a:r>
            <a:r>
              <a:rPr sz="1800" b="1" spc="-30" dirty="0">
                <a:latin typeface="Tahoma"/>
                <a:cs typeface="Tahoma"/>
              </a:rPr>
              <a:t> </a:t>
            </a:r>
            <a:r>
              <a:rPr sz="1800" b="1" spc="-165" dirty="0">
                <a:latin typeface="Tahoma"/>
                <a:cs typeface="Tahoma"/>
              </a:rPr>
              <a:t>KANITLARI</a:t>
            </a:r>
            <a:endParaRPr sz="1800" dirty="0">
              <a:latin typeface="Tahoma"/>
              <a:cs typeface="Tahoma"/>
            </a:endParaRPr>
          </a:p>
          <a:p>
            <a:pPr marL="92075" indent="-88900">
              <a:lnSpc>
                <a:spcPct val="100000"/>
              </a:lnSpc>
              <a:spcBef>
                <a:spcPts val="20"/>
              </a:spcBef>
              <a:buSzPct val="94444"/>
              <a:buFont typeface="Arial MT"/>
              <a:buChar char="•"/>
              <a:tabLst>
                <a:tab pos="92075" algn="l"/>
              </a:tabLst>
            </a:pPr>
            <a:r>
              <a:rPr sz="1800" spc="-65" dirty="0">
                <a:latin typeface="Trebuchet MS"/>
                <a:cs typeface="Trebuchet MS"/>
              </a:rPr>
              <a:t>Anket</a:t>
            </a:r>
            <a:r>
              <a:rPr sz="1800" spc="-125" dirty="0">
                <a:latin typeface="Trebuchet MS"/>
                <a:cs typeface="Trebuchet MS"/>
              </a:rPr>
              <a:t> </a:t>
            </a:r>
            <a:r>
              <a:rPr sz="1800" spc="-10" dirty="0">
                <a:latin typeface="Trebuchet MS"/>
                <a:cs typeface="Trebuchet MS"/>
              </a:rPr>
              <a:t>analizleri,</a:t>
            </a:r>
            <a:endParaRPr sz="1800" dirty="0">
              <a:latin typeface="Trebuchet MS"/>
              <a:cs typeface="Trebuchet MS"/>
            </a:endParaRPr>
          </a:p>
          <a:p>
            <a:pPr marL="92075" indent="-88900">
              <a:lnSpc>
                <a:spcPct val="100000"/>
              </a:lnSpc>
              <a:spcBef>
                <a:spcPts val="20"/>
              </a:spcBef>
              <a:buSzPct val="94444"/>
              <a:buFont typeface="Arial MT"/>
              <a:buChar char="•"/>
              <a:tabLst>
                <a:tab pos="92075" algn="l"/>
              </a:tabLst>
            </a:pPr>
            <a:r>
              <a:rPr sz="1800" spc="-35" dirty="0">
                <a:latin typeface="Trebuchet MS"/>
                <a:cs typeface="Trebuchet MS"/>
              </a:rPr>
              <a:t>Performans</a:t>
            </a:r>
            <a:r>
              <a:rPr sz="1800" spc="-55" dirty="0">
                <a:latin typeface="Trebuchet MS"/>
                <a:cs typeface="Trebuchet MS"/>
              </a:rPr>
              <a:t> </a:t>
            </a:r>
            <a:r>
              <a:rPr sz="1800" spc="-10" dirty="0">
                <a:latin typeface="Trebuchet MS"/>
                <a:cs typeface="Trebuchet MS"/>
              </a:rPr>
              <a:t>raporları,</a:t>
            </a:r>
            <a:endParaRPr sz="1800" dirty="0">
              <a:latin typeface="Trebuchet MS"/>
              <a:cs typeface="Trebuchet MS"/>
            </a:endParaRPr>
          </a:p>
          <a:p>
            <a:pPr marL="92075" indent="-88900">
              <a:lnSpc>
                <a:spcPts val="2130"/>
              </a:lnSpc>
              <a:spcBef>
                <a:spcPts val="15"/>
              </a:spcBef>
              <a:buSzPct val="94444"/>
              <a:buFont typeface="Arial MT"/>
              <a:buChar char="•"/>
              <a:tabLst>
                <a:tab pos="92075" algn="l"/>
              </a:tabLst>
            </a:pPr>
            <a:r>
              <a:rPr sz="1800" spc="-10" dirty="0">
                <a:latin typeface="Trebuchet MS"/>
                <a:cs typeface="Trebuchet MS"/>
              </a:rPr>
              <a:t>İç</a:t>
            </a:r>
            <a:r>
              <a:rPr sz="1800" spc="-85" dirty="0">
                <a:latin typeface="Trebuchet MS"/>
                <a:cs typeface="Trebuchet MS"/>
              </a:rPr>
              <a:t> </a:t>
            </a:r>
            <a:r>
              <a:rPr sz="1800" spc="-50" dirty="0">
                <a:latin typeface="Trebuchet MS"/>
                <a:cs typeface="Trebuchet MS"/>
              </a:rPr>
              <a:t>değerlendirme</a:t>
            </a:r>
            <a:r>
              <a:rPr sz="1800" spc="-170" dirty="0">
                <a:latin typeface="Trebuchet MS"/>
                <a:cs typeface="Trebuchet MS"/>
              </a:rPr>
              <a:t> </a:t>
            </a:r>
            <a:r>
              <a:rPr sz="1800" spc="-10" dirty="0">
                <a:latin typeface="Trebuchet MS"/>
                <a:cs typeface="Trebuchet MS"/>
              </a:rPr>
              <a:t>raporları,</a:t>
            </a:r>
            <a:endParaRPr sz="1800" dirty="0">
              <a:latin typeface="Trebuchet MS"/>
              <a:cs typeface="Trebuchet MS"/>
            </a:endParaRPr>
          </a:p>
          <a:p>
            <a:pPr marL="92075" indent="-88900">
              <a:lnSpc>
                <a:spcPts val="2130"/>
              </a:lnSpc>
              <a:buSzPct val="94444"/>
              <a:buFont typeface="Arial MT"/>
              <a:buChar char="•"/>
              <a:tabLst>
                <a:tab pos="92075" algn="l"/>
              </a:tabLst>
            </a:pPr>
            <a:r>
              <a:rPr sz="1800" spc="-65" dirty="0">
                <a:latin typeface="Trebuchet MS"/>
                <a:cs typeface="Trebuchet MS"/>
              </a:rPr>
              <a:t>Yönetimin</a:t>
            </a:r>
            <a:r>
              <a:rPr sz="1800" spc="-130" dirty="0">
                <a:latin typeface="Trebuchet MS"/>
                <a:cs typeface="Trebuchet MS"/>
              </a:rPr>
              <a:t> </a:t>
            </a:r>
            <a:r>
              <a:rPr sz="1800" spc="-35" dirty="0">
                <a:latin typeface="Trebuchet MS"/>
                <a:cs typeface="Trebuchet MS"/>
              </a:rPr>
              <a:t>gözden</a:t>
            </a:r>
            <a:r>
              <a:rPr sz="1800" spc="-125" dirty="0">
                <a:latin typeface="Trebuchet MS"/>
                <a:cs typeface="Trebuchet MS"/>
              </a:rPr>
              <a:t> </a:t>
            </a:r>
            <a:r>
              <a:rPr sz="1800" spc="-10" dirty="0">
                <a:latin typeface="Trebuchet MS"/>
                <a:cs typeface="Trebuchet MS"/>
              </a:rPr>
              <a:t>geçirmesi,</a:t>
            </a:r>
            <a:endParaRPr sz="1800" dirty="0">
              <a:latin typeface="Trebuchet MS"/>
              <a:cs typeface="Trebuchet MS"/>
            </a:endParaRPr>
          </a:p>
          <a:p>
            <a:pPr marL="92075" indent="-88900">
              <a:lnSpc>
                <a:spcPct val="100000"/>
              </a:lnSpc>
              <a:spcBef>
                <a:spcPts val="20"/>
              </a:spcBef>
              <a:buSzPct val="94444"/>
              <a:buFont typeface="Arial MT"/>
              <a:buChar char="•"/>
              <a:tabLst>
                <a:tab pos="92075" algn="l"/>
              </a:tabLst>
            </a:pPr>
            <a:r>
              <a:rPr sz="1800" spc="-50" dirty="0">
                <a:latin typeface="Trebuchet MS"/>
                <a:cs typeface="Trebuchet MS"/>
              </a:rPr>
              <a:t>Kurul</a:t>
            </a:r>
            <a:r>
              <a:rPr sz="1800" spc="-155" dirty="0">
                <a:latin typeface="Trebuchet MS"/>
                <a:cs typeface="Trebuchet MS"/>
              </a:rPr>
              <a:t> </a:t>
            </a:r>
            <a:r>
              <a:rPr sz="1800" spc="-100" dirty="0">
                <a:latin typeface="Trebuchet MS"/>
                <a:cs typeface="Trebuchet MS"/>
              </a:rPr>
              <a:t>ve</a:t>
            </a:r>
            <a:r>
              <a:rPr sz="1800" spc="-110" dirty="0">
                <a:latin typeface="Trebuchet MS"/>
                <a:cs typeface="Trebuchet MS"/>
              </a:rPr>
              <a:t> </a:t>
            </a:r>
            <a:r>
              <a:rPr sz="1800" spc="-25" dirty="0">
                <a:latin typeface="Trebuchet MS"/>
                <a:cs typeface="Trebuchet MS"/>
              </a:rPr>
              <a:t>komisyon</a:t>
            </a:r>
            <a:r>
              <a:rPr sz="1800" spc="-150" dirty="0">
                <a:latin typeface="Trebuchet MS"/>
                <a:cs typeface="Trebuchet MS"/>
              </a:rPr>
              <a:t> </a:t>
            </a:r>
            <a:r>
              <a:rPr sz="1800" spc="-10" dirty="0">
                <a:latin typeface="Trebuchet MS"/>
                <a:cs typeface="Trebuchet MS"/>
              </a:rPr>
              <a:t>kararları.</a:t>
            </a:r>
            <a:endParaRPr sz="1800" dirty="0">
              <a:latin typeface="Trebuchet MS"/>
              <a:cs typeface="Trebuchet MS"/>
            </a:endParaRPr>
          </a:p>
        </p:txBody>
      </p:sp>
      <p:sp>
        <p:nvSpPr>
          <p:cNvPr id="4" name="object 4"/>
          <p:cNvSpPr txBox="1"/>
          <p:nvPr/>
        </p:nvSpPr>
        <p:spPr>
          <a:xfrm>
            <a:off x="1131569" y="3692842"/>
            <a:ext cx="3281679" cy="1941195"/>
          </a:xfrm>
          <a:prstGeom prst="rect">
            <a:avLst/>
          </a:prstGeom>
        </p:spPr>
        <p:txBody>
          <a:bodyPr vert="horz" wrap="square" lIns="0" tIns="12700" rIns="0" bIns="0" rtlCol="0">
            <a:spAutoFit/>
          </a:bodyPr>
          <a:lstStyle/>
          <a:p>
            <a:pPr marL="12700">
              <a:lnSpc>
                <a:spcPts val="2130"/>
              </a:lnSpc>
              <a:spcBef>
                <a:spcPts val="100"/>
              </a:spcBef>
            </a:pPr>
            <a:r>
              <a:rPr sz="1800" b="1" spc="-245" dirty="0">
                <a:latin typeface="Tahoma"/>
                <a:cs typeface="Tahoma"/>
              </a:rPr>
              <a:t>YAYILIM</a:t>
            </a:r>
            <a:r>
              <a:rPr sz="1800" b="1" spc="-80" dirty="0">
                <a:latin typeface="Tahoma"/>
                <a:cs typeface="Tahoma"/>
              </a:rPr>
              <a:t> </a:t>
            </a:r>
            <a:r>
              <a:rPr sz="1800" b="1" spc="-75" dirty="0">
                <a:latin typeface="Tahoma"/>
                <a:cs typeface="Tahoma"/>
              </a:rPr>
              <a:t>KANITLARI</a:t>
            </a:r>
            <a:endParaRPr sz="1800">
              <a:latin typeface="Tahoma"/>
              <a:cs typeface="Tahoma"/>
            </a:endParaRPr>
          </a:p>
          <a:p>
            <a:pPr marL="91440" indent="-88900">
              <a:lnSpc>
                <a:spcPts val="2130"/>
              </a:lnSpc>
              <a:buSzPct val="94444"/>
              <a:buFont typeface="Arial MT"/>
              <a:buChar char="•"/>
              <a:tabLst>
                <a:tab pos="91440" algn="l"/>
              </a:tabLst>
            </a:pPr>
            <a:r>
              <a:rPr sz="1800" dirty="0">
                <a:latin typeface="Trebuchet MS"/>
                <a:cs typeface="Trebuchet MS"/>
              </a:rPr>
              <a:t>Bölüm</a:t>
            </a:r>
            <a:r>
              <a:rPr sz="1800" spc="-95" dirty="0">
                <a:latin typeface="Trebuchet MS"/>
                <a:cs typeface="Trebuchet MS"/>
              </a:rPr>
              <a:t> </a:t>
            </a:r>
            <a:r>
              <a:rPr sz="1800" spc="-100" dirty="0">
                <a:latin typeface="Trebuchet MS"/>
                <a:cs typeface="Trebuchet MS"/>
              </a:rPr>
              <a:t>ve</a:t>
            </a:r>
            <a:r>
              <a:rPr sz="1800" spc="-110" dirty="0">
                <a:latin typeface="Trebuchet MS"/>
                <a:cs typeface="Trebuchet MS"/>
              </a:rPr>
              <a:t> </a:t>
            </a:r>
            <a:r>
              <a:rPr sz="1800" spc="-40" dirty="0">
                <a:latin typeface="Trebuchet MS"/>
                <a:cs typeface="Trebuchet MS"/>
              </a:rPr>
              <a:t>program</a:t>
            </a:r>
            <a:r>
              <a:rPr sz="1800" spc="-175" dirty="0">
                <a:latin typeface="Trebuchet MS"/>
                <a:cs typeface="Trebuchet MS"/>
              </a:rPr>
              <a:t> </a:t>
            </a:r>
            <a:r>
              <a:rPr sz="1800" spc="-30" dirty="0">
                <a:latin typeface="Trebuchet MS"/>
                <a:cs typeface="Trebuchet MS"/>
              </a:rPr>
              <a:t>uygulamaları,</a:t>
            </a:r>
            <a:endParaRPr sz="1800">
              <a:latin typeface="Trebuchet MS"/>
              <a:cs typeface="Trebuchet MS"/>
            </a:endParaRPr>
          </a:p>
          <a:p>
            <a:pPr marL="91440" indent="-88900">
              <a:lnSpc>
                <a:spcPct val="100000"/>
              </a:lnSpc>
              <a:spcBef>
                <a:spcPts val="20"/>
              </a:spcBef>
              <a:buSzPct val="94444"/>
              <a:buFont typeface="Arial MT"/>
              <a:buChar char="•"/>
              <a:tabLst>
                <a:tab pos="91440" algn="l"/>
              </a:tabLst>
            </a:pPr>
            <a:r>
              <a:rPr sz="1800" spc="-85" dirty="0">
                <a:latin typeface="Trebuchet MS"/>
                <a:cs typeface="Trebuchet MS"/>
              </a:rPr>
              <a:t>Toplantı </a:t>
            </a:r>
            <a:r>
              <a:rPr sz="1800" spc="-10" dirty="0">
                <a:latin typeface="Trebuchet MS"/>
                <a:cs typeface="Trebuchet MS"/>
              </a:rPr>
              <a:t>kayıtları,</a:t>
            </a:r>
            <a:endParaRPr sz="1800">
              <a:latin typeface="Trebuchet MS"/>
              <a:cs typeface="Trebuchet MS"/>
            </a:endParaRPr>
          </a:p>
          <a:p>
            <a:pPr marL="91440" indent="-88900">
              <a:lnSpc>
                <a:spcPct val="100000"/>
              </a:lnSpc>
              <a:spcBef>
                <a:spcPts val="15"/>
              </a:spcBef>
              <a:buSzPct val="94444"/>
              <a:buFont typeface="Arial MT"/>
              <a:buChar char="•"/>
              <a:tabLst>
                <a:tab pos="91440" algn="l"/>
              </a:tabLst>
            </a:pPr>
            <a:r>
              <a:rPr sz="1800" spc="-10" dirty="0">
                <a:latin typeface="Trebuchet MS"/>
                <a:cs typeface="Trebuchet MS"/>
              </a:rPr>
              <a:t>Eğitimler,</a:t>
            </a:r>
            <a:endParaRPr sz="1800">
              <a:latin typeface="Trebuchet MS"/>
              <a:cs typeface="Trebuchet MS"/>
            </a:endParaRPr>
          </a:p>
          <a:p>
            <a:pPr marL="91440" indent="-88900">
              <a:lnSpc>
                <a:spcPct val="100000"/>
              </a:lnSpc>
              <a:spcBef>
                <a:spcPts val="20"/>
              </a:spcBef>
              <a:buSzPct val="94444"/>
              <a:buFont typeface="Arial MT"/>
              <a:buChar char="•"/>
              <a:tabLst>
                <a:tab pos="91440" algn="l"/>
              </a:tabLst>
            </a:pPr>
            <a:r>
              <a:rPr sz="1800" spc="-10" dirty="0">
                <a:latin typeface="Trebuchet MS"/>
                <a:cs typeface="Trebuchet MS"/>
              </a:rPr>
              <a:t>Protokoller,</a:t>
            </a:r>
            <a:endParaRPr sz="1800">
              <a:latin typeface="Trebuchet MS"/>
              <a:cs typeface="Trebuchet MS"/>
            </a:endParaRPr>
          </a:p>
          <a:p>
            <a:pPr marL="91440" indent="-88900">
              <a:lnSpc>
                <a:spcPts val="2130"/>
              </a:lnSpc>
              <a:spcBef>
                <a:spcPts val="20"/>
              </a:spcBef>
              <a:buSzPct val="94444"/>
              <a:buFont typeface="Arial MT"/>
              <a:buChar char="•"/>
              <a:tabLst>
                <a:tab pos="91440" algn="l"/>
              </a:tabLst>
            </a:pPr>
            <a:r>
              <a:rPr sz="1800" dirty="0">
                <a:latin typeface="Trebuchet MS"/>
                <a:cs typeface="Trebuchet MS"/>
              </a:rPr>
              <a:t>Sistem</a:t>
            </a:r>
            <a:r>
              <a:rPr sz="1800" spc="-170" dirty="0">
                <a:latin typeface="Trebuchet MS"/>
                <a:cs typeface="Trebuchet MS"/>
              </a:rPr>
              <a:t> </a:t>
            </a:r>
            <a:r>
              <a:rPr sz="1800" spc="-10" dirty="0">
                <a:latin typeface="Trebuchet MS"/>
                <a:cs typeface="Trebuchet MS"/>
              </a:rPr>
              <a:t>kayıtları,</a:t>
            </a:r>
            <a:endParaRPr sz="1800">
              <a:latin typeface="Trebuchet MS"/>
              <a:cs typeface="Trebuchet MS"/>
            </a:endParaRPr>
          </a:p>
          <a:p>
            <a:pPr marL="91440" indent="-88900">
              <a:lnSpc>
                <a:spcPts val="2130"/>
              </a:lnSpc>
              <a:buSzPct val="94444"/>
              <a:buFont typeface="Arial MT"/>
              <a:buChar char="•"/>
              <a:tabLst>
                <a:tab pos="91440" algn="l"/>
              </a:tabLst>
            </a:pPr>
            <a:r>
              <a:rPr sz="1800" spc="-25" dirty="0">
                <a:latin typeface="Trebuchet MS"/>
                <a:cs typeface="Trebuchet MS"/>
              </a:rPr>
              <a:t>Uygulama</a:t>
            </a:r>
            <a:r>
              <a:rPr sz="1800" spc="-85" dirty="0">
                <a:latin typeface="Trebuchet MS"/>
                <a:cs typeface="Trebuchet MS"/>
              </a:rPr>
              <a:t> </a:t>
            </a:r>
            <a:r>
              <a:rPr sz="1800" spc="-10" dirty="0">
                <a:latin typeface="Trebuchet MS"/>
                <a:cs typeface="Trebuchet MS"/>
              </a:rPr>
              <a:t>örnekleri.</a:t>
            </a:r>
            <a:endParaRPr sz="1800">
              <a:latin typeface="Trebuchet MS"/>
              <a:cs typeface="Trebuchet MS"/>
            </a:endParaRPr>
          </a:p>
        </p:txBody>
      </p:sp>
      <p:sp>
        <p:nvSpPr>
          <p:cNvPr id="6" name="object 6"/>
          <p:cNvSpPr txBox="1"/>
          <p:nvPr/>
        </p:nvSpPr>
        <p:spPr>
          <a:xfrm>
            <a:off x="6280150" y="3154362"/>
            <a:ext cx="3766820" cy="1397000"/>
          </a:xfrm>
          <a:prstGeom prst="rect">
            <a:avLst/>
          </a:prstGeom>
        </p:spPr>
        <p:txBody>
          <a:bodyPr vert="horz" wrap="square" lIns="0" tIns="12700" rIns="0" bIns="0" rtlCol="0">
            <a:spAutoFit/>
          </a:bodyPr>
          <a:lstStyle/>
          <a:p>
            <a:pPr marL="12700">
              <a:lnSpc>
                <a:spcPct val="100000"/>
              </a:lnSpc>
              <a:spcBef>
                <a:spcPts val="100"/>
              </a:spcBef>
            </a:pPr>
            <a:r>
              <a:rPr sz="1800" b="1" spc="-204" dirty="0">
                <a:latin typeface="Tahoma"/>
                <a:cs typeface="Tahoma"/>
              </a:rPr>
              <a:t>İYİLEŞTİRME</a:t>
            </a:r>
            <a:r>
              <a:rPr sz="1800" b="1" spc="-35" dirty="0">
                <a:latin typeface="Tahoma"/>
                <a:cs typeface="Tahoma"/>
              </a:rPr>
              <a:t> </a:t>
            </a:r>
            <a:r>
              <a:rPr sz="1800" b="1" spc="-70" dirty="0">
                <a:latin typeface="Tahoma"/>
                <a:cs typeface="Tahoma"/>
              </a:rPr>
              <a:t>KANITLARI</a:t>
            </a:r>
            <a:endParaRPr sz="1800">
              <a:latin typeface="Tahoma"/>
              <a:cs typeface="Tahoma"/>
            </a:endParaRPr>
          </a:p>
          <a:p>
            <a:pPr marL="92075" indent="-88900">
              <a:lnSpc>
                <a:spcPts val="2130"/>
              </a:lnSpc>
              <a:spcBef>
                <a:spcPts val="20"/>
              </a:spcBef>
              <a:buSzPct val="94444"/>
              <a:buFont typeface="Arial MT"/>
              <a:buChar char="•"/>
              <a:tabLst>
                <a:tab pos="92075" algn="l"/>
              </a:tabLst>
            </a:pPr>
            <a:r>
              <a:rPr sz="1800" dirty="0">
                <a:latin typeface="Trebuchet MS"/>
                <a:cs typeface="Trebuchet MS"/>
              </a:rPr>
              <a:t>BKYS</a:t>
            </a:r>
            <a:r>
              <a:rPr sz="1800" spc="-85" dirty="0">
                <a:latin typeface="Trebuchet MS"/>
                <a:cs typeface="Trebuchet MS"/>
              </a:rPr>
              <a:t> </a:t>
            </a:r>
            <a:r>
              <a:rPr sz="1800" spc="-65" dirty="0">
                <a:latin typeface="Trebuchet MS"/>
                <a:cs typeface="Trebuchet MS"/>
              </a:rPr>
              <a:t>iyileştirme</a:t>
            </a:r>
            <a:r>
              <a:rPr sz="1800" spc="-90" dirty="0">
                <a:latin typeface="Trebuchet MS"/>
                <a:cs typeface="Trebuchet MS"/>
              </a:rPr>
              <a:t> </a:t>
            </a:r>
            <a:r>
              <a:rPr sz="1800" spc="-10" dirty="0">
                <a:latin typeface="Trebuchet MS"/>
                <a:cs typeface="Trebuchet MS"/>
              </a:rPr>
              <a:t>planı,</a:t>
            </a:r>
            <a:endParaRPr sz="1800">
              <a:latin typeface="Trebuchet MS"/>
              <a:cs typeface="Trebuchet MS"/>
            </a:endParaRPr>
          </a:p>
          <a:p>
            <a:pPr marL="92075" indent="-88900">
              <a:lnSpc>
                <a:spcPts val="2130"/>
              </a:lnSpc>
              <a:buSzPct val="94444"/>
              <a:buFont typeface="Arial MT"/>
              <a:buChar char="•"/>
              <a:tabLst>
                <a:tab pos="92075" algn="l"/>
              </a:tabLst>
            </a:pPr>
            <a:r>
              <a:rPr sz="1800" spc="-20" dirty="0">
                <a:latin typeface="Trebuchet MS"/>
                <a:cs typeface="Trebuchet MS"/>
              </a:rPr>
              <a:t>Güncellenen</a:t>
            </a:r>
            <a:r>
              <a:rPr sz="1800" spc="-140" dirty="0">
                <a:latin typeface="Trebuchet MS"/>
                <a:cs typeface="Trebuchet MS"/>
              </a:rPr>
              <a:t> </a:t>
            </a:r>
            <a:r>
              <a:rPr sz="1800" spc="-10" dirty="0">
                <a:latin typeface="Trebuchet MS"/>
                <a:cs typeface="Trebuchet MS"/>
              </a:rPr>
              <a:t>süreç</a:t>
            </a:r>
            <a:r>
              <a:rPr sz="1800" spc="-85" dirty="0">
                <a:latin typeface="Trebuchet MS"/>
                <a:cs typeface="Trebuchet MS"/>
              </a:rPr>
              <a:t> </a:t>
            </a:r>
            <a:r>
              <a:rPr sz="1800" spc="-70" dirty="0">
                <a:latin typeface="Trebuchet MS"/>
                <a:cs typeface="Trebuchet MS"/>
              </a:rPr>
              <a:t>veya</a:t>
            </a:r>
            <a:r>
              <a:rPr sz="1800" spc="-185" dirty="0">
                <a:latin typeface="Trebuchet MS"/>
                <a:cs typeface="Trebuchet MS"/>
              </a:rPr>
              <a:t> </a:t>
            </a:r>
            <a:r>
              <a:rPr sz="1800" spc="-10" dirty="0">
                <a:latin typeface="Trebuchet MS"/>
                <a:cs typeface="Trebuchet MS"/>
              </a:rPr>
              <a:t>uygulama,</a:t>
            </a:r>
            <a:endParaRPr sz="1800">
              <a:latin typeface="Trebuchet MS"/>
              <a:cs typeface="Trebuchet MS"/>
            </a:endParaRPr>
          </a:p>
          <a:p>
            <a:pPr marL="92075" indent="-88900">
              <a:lnSpc>
                <a:spcPct val="100000"/>
              </a:lnSpc>
              <a:spcBef>
                <a:spcPts val="15"/>
              </a:spcBef>
              <a:buSzPct val="94444"/>
              <a:buFont typeface="Arial MT"/>
              <a:buChar char="•"/>
              <a:tabLst>
                <a:tab pos="92075" algn="l"/>
              </a:tabLst>
            </a:pPr>
            <a:r>
              <a:rPr sz="1800" spc="-45" dirty="0">
                <a:latin typeface="Trebuchet MS"/>
                <a:cs typeface="Trebuchet MS"/>
              </a:rPr>
              <a:t>Değiştirilen</a:t>
            </a:r>
            <a:r>
              <a:rPr sz="1800" spc="-140" dirty="0">
                <a:latin typeface="Trebuchet MS"/>
                <a:cs typeface="Trebuchet MS"/>
              </a:rPr>
              <a:t> </a:t>
            </a:r>
            <a:r>
              <a:rPr sz="1800" spc="-10" dirty="0">
                <a:latin typeface="Trebuchet MS"/>
                <a:cs typeface="Trebuchet MS"/>
              </a:rPr>
              <a:t>ders</a:t>
            </a:r>
            <a:r>
              <a:rPr sz="1800" spc="-180" dirty="0">
                <a:latin typeface="Trebuchet MS"/>
                <a:cs typeface="Trebuchet MS"/>
              </a:rPr>
              <a:t> </a:t>
            </a:r>
            <a:r>
              <a:rPr sz="1800" spc="-70" dirty="0">
                <a:latin typeface="Trebuchet MS"/>
                <a:cs typeface="Trebuchet MS"/>
              </a:rPr>
              <a:t>veya</a:t>
            </a:r>
            <a:r>
              <a:rPr sz="1800" spc="-100" dirty="0">
                <a:latin typeface="Trebuchet MS"/>
                <a:cs typeface="Trebuchet MS"/>
              </a:rPr>
              <a:t> </a:t>
            </a:r>
            <a:r>
              <a:rPr sz="1800" spc="-45" dirty="0">
                <a:latin typeface="Trebuchet MS"/>
                <a:cs typeface="Trebuchet MS"/>
              </a:rPr>
              <a:t>program</a:t>
            </a:r>
            <a:r>
              <a:rPr sz="1800" spc="-75" dirty="0">
                <a:latin typeface="Trebuchet MS"/>
                <a:cs typeface="Trebuchet MS"/>
              </a:rPr>
              <a:t> </a:t>
            </a:r>
            <a:r>
              <a:rPr sz="1800" spc="-40" dirty="0">
                <a:latin typeface="Trebuchet MS"/>
                <a:cs typeface="Trebuchet MS"/>
              </a:rPr>
              <a:t>içeriği,</a:t>
            </a:r>
            <a:endParaRPr sz="1800">
              <a:latin typeface="Trebuchet MS"/>
              <a:cs typeface="Trebuchet MS"/>
            </a:endParaRPr>
          </a:p>
          <a:p>
            <a:pPr marL="92075" indent="-88900">
              <a:lnSpc>
                <a:spcPct val="100000"/>
              </a:lnSpc>
              <a:spcBef>
                <a:spcPts val="20"/>
              </a:spcBef>
              <a:buSzPct val="94444"/>
              <a:buFont typeface="Arial MT"/>
              <a:buChar char="•"/>
              <a:tabLst>
                <a:tab pos="92075" algn="l"/>
              </a:tabLst>
            </a:pPr>
            <a:r>
              <a:rPr sz="1800" spc="-40" dirty="0">
                <a:latin typeface="Trebuchet MS"/>
                <a:cs typeface="Trebuchet MS"/>
              </a:rPr>
              <a:t>Alınan</a:t>
            </a:r>
            <a:r>
              <a:rPr sz="1800" spc="-140" dirty="0">
                <a:latin typeface="Trebuchet MS"/>
                <a:cs typeface="Trebuchet MS"/>
              </a:rPr>
              <a:t> </a:t>
            </a:r>
            <a:r>
              <a:rPr sz="1800" spc="-60" dirty="0">
                <a:latin typeface="Trebuchet MS"/>
                <a:cs typeface="Trebuchet MS"/>
              </a:rPr>
              <a:t>düzeltici</a:t>
            </a:r>
            <a:r>
              <a:rPr sz="1800" spc="-175" dirty="0">
                <a:latin typeface="Trebuchet MS"/>
                <a:cs typeface="Trebuchet MS"/>
              </a:rPr>
              <a:t> </a:t>
            </a:r>
            <a:r>
              <a:rPr sz="1800" spc="-65" dirty="0">
                <a:latin typeface="Trebuchet MS"/>
                <a:cs typeface="Trebuchet MS"/>
              </a:rPr>
              <a:t>ve</a:t>
            </a:r>
            <a:r>
              <a:rPr sz="1800" spc="-90" dirty="0">
                <a:latin typeface="Trebuchet MS"/>
                <a:cs typeface="Trebuchet MS"/>
              </a:rPr>
              <a:t> </a:t>
            </a:r>
            <a:r>
              <a:rPr sz="1800" spc="-50" dirty="0">
                <a:latin typeface="Trebuchet MS"/>
                <a:cs typeface="Trebuchet MS"/>
              </a:rPr>
              <a:t>önleyici</a:t>
            </a:r>
            <a:r>
              <a:rPr sz="1800" spc="-175" dirty="0">
                <a:latin typeface="Trebuchet MS"/>
                <a:cs typeface="Trebuchet MS"/>
              </a:rPr>
              <a:t> </a:t>
            </a:r>
            <a:r>
              <a:rPr sz="1800" spc="-10" dirty="0">
                <a:latin typeface="Trebuchet MS"/>
                <a:cs typeface="Trebuchet MS"/>
              </a:rPr>
              <a:t>kararlar.</a:t>
            </a:r>
            <a:endParaRPr sz="1800">
              <a:latin typeface="Trebuchet MS"/>
              <a:cs typeface="Trebuchet MS"/>
            </a:endParaRPr>
          </a:p>
        </p:txBody>
      </p:sp>
      <p:sp>
        <p:nvSpPr>
          <p:cNvPr id="7" name="object 7"/>
          <p:cNvSpPr txBox="1"/>
          <p:nvPr/>
        </p:nvSpPr>
        <p:spPr>
          <a:xfrm>
            <a:off x="6280150" y="4804346"/>
            <a:ext cx="2435860" cy="1673860"/>
          </a:xfrm>
          <a:prstGeom prst="rect">
            <a:avLst/>
          </a:prstGeom>
        </p:spPr>
        <p:txBody>
          <a:bodyPr vert="horz" wrap="square" lIns="0" tIns="12700" rIns="0" bIns="0" rtlCol="0">
            <a:spAutoFit/>
          </a:bodyPr>
          <a:lstStyle/>
          <a:p>
            <a:pPr marL="12700">
              <a:lnSpc>
                <a:spcPts val="2130"/>
              </a:lnSpc>
              <a:spcBef>
                <a:spcPts val="100"/>
              </a:spcBef>
            </a:pPr>
            <a:r>
              <a:rPr sz="1800" b="1" spc="-60" dirty="0">
                <a:latin typeface="Tahoma"/>
                <a:cs typeface="Tahoma"/>
              </a:rPr>
              <a:t>SONUÇ</a:t>
            </a:r>
            <a:r>
              <a:rPr sz="1800" b="1" spc="-110" dirty="0">
                <a:latin typeface="Tahoma"/>
                <a:cs typeface="Tahoma"/>
              </a:rPr>
              <a:t> </a:t>
            </a:r>
            <a:r>
              <a:rPr sz="1800" b="1" spc="-75" dirty="0">
                <a:latin typeface="Tahoma"/>
                <a:cs typeface="Tahoma"/>
              </a:rPr>
              <a:t>KANITLARI</a:t>
            </a:r>
            <a:endParaRPr sz="1800">
              <a:latin typeface="Tahoma"/>
              <a:cs typeface="Tahoma"/>
            </a:endParaRPr>
          </a:p>
          <a:p>
            <a:pPr marL="92075" indent="-88900">
              <a:lnSpc>
                <a:spcPts val="2130"/>
              </a:lnSpc>
              <a:buSzPct val="94444"/>
              <a:buFont typeface="Arial MT"/>
              <a:buChar char="•"/>
              <a:tabLst>
                <a:tab pos="92075" algn="l"/>
              </a:tabLst>
            </a:pPr>
            <a:r>
              <a:rPr sz="1800" spc="-40" dirty="0">
                <a:latin typeface="Trebuchet MS"/>
                <a:cs typeface="Trebuchet MS"/>
              </a:rPr>
              <a:t>Eğilim</a:t>
            </a:r>
            <a:r>
              <a:rPr sz="1800" spc="-165" dirty="0">
                <a:latin typeface="Trebuchet MS"/>
                <a:cs typeface="Trebuchet MS"/>
              </a:rPr>
              <a:t> </a:t>
            </a:r>
            <a:r>
              <a:rPr sz="1800" spc="-10" dirty="0">
                <a:latin typeface="Trebuchet MS"/>
                <a:cs typeface="Trebuchet MS"/>
              </a:rPr>
              <a:t>tabloları,</a:t>
            </a:r>
            <a:endParaRPr sz="1800">
              <a:latin typeface="Trebuchet MS"/>
              <a:cs typeface="Trebuchet MS"/>
            </a:endParaRPr>
          </a:p>
          <a:p>
            <a:pPr marL="92075" indent="-88900">
              <a:lnSpc>
                <a:spcPct val="100000"/>
              </a:lnSpc>
              <a:spcBef>
                <a:spcPts val="20"/>
              </a:spcBef>
              <a:buSzPct val="94444"/>
              <a:buFont typeface="Arial MT"/>
              <a:buChar char="•"/>
              <a:tabLst>
                <a:tab pos="92075" algn="l"/>
              </a:tabLst>
            </a:pPr>
            <a:r>
              <a:rPr sz="1800" spc="-10" dirty="0">
                <a:latin typeface="Trebuchet MS"/>
                <a:cs typeface="Trebuchet MS"/>
              </a:rPr>
              <a:t>Grafikler,</a:t>
            </a:r>
            <a:endParaRPr sz="1800">
              <a:latin typeface="Trebuchet MS"/>
              <a:cs typeface="Trebuchet MS"/>
            </a:endParaRPr>
          </a:p>
          <a:p>
            <a:pPr marL="92075" indent="-88900">
              <a:lnSpc>
                <a:spcPct val="100000"/>
              </a:lnSpc>
              <a:spcBef>
                <a:spcPts val="15"/>
              </a:spcBef>
              <a:buSzPct val="94444"/>
              <a:buFont typeface="Arial MT"/>
              <a:buChar char="•"/>
              <a:tabLst>
                <a:tab pos="92075" algn="l"/>
              </a:tabLst>
            </a:pPr>
            <a:r>
              <a:rPr sz="1800" spc="-30" dirty="0">
                <a:latin typeface="Trebuchet MS"/>
                <a:cs typeface="Trebuchet MS"/>
              </a:rPr>
              <a:t>Hedef</a:t>
            </a:r>
            <a:r>
              <a:rPr sz="1800" spc="-155" dirty="0">
                <a:latin typeface="Trebuchet MS"/>
                <a:cs typeface="Trebuchet MS"/>
              </a:rPr>
              <a:t> </a:t>
            </a:r>
            <a:r>
              <a:rPr sz="1800" spc="-10" dirty="0">
                <a:latin typeface="Trebuchet MS"/>
                <a:cs typeface="Trebuchet MS"/>
              </a:rPr>
              <a:t>gerçekleşmeleri,</a:t>
            </a:r>
            <a:endParaRPr sz="1800">
              <a:latin typeface="Trebuchet MS"/>
              <a:cs typeface="Trebuchet MS"/>
            </a:endParaRPr>
          </a:p>
          <a:p>
            <a:pPr marL="92075" indent="-88900">
              <a:lnSpc>
                <a:spcPct val="100000"/>
              </a:lnSpc>
              <a:spcBef>
                <a:spcPts val="20"/>
              </a:spcBef>
              <a:buSzPct val="94444"/>
              <a:buFont typeface="Arial MT"/>
              <a:buChar char="•"/>
              <a:tabLst>
                <a:tab pos="92075" algn="l"/>
              </a:tabLst>
            </a:pPr>
            <a:r>
              <a:rPr sz="1800" spc="-35" dirty="0">
                <a:latin typeface="Trebuchet MS"/>
                <a:cs typeface="Trebuchet MS"/>
              </a:rPr>
              <a:t>Karşılaştırma</a:t>
            </a:r>
            <a:r>
              <a:rPr sz="1800" spc="-55" dirty="0">
                <a:latin typeface="Trebuchet MS"/>
                <a:cs typeface="Trebuchet MS"/>
              </a:rPr>
              <a:t> </a:t>
            </a:r>
            <a:r>
              <a:rPr sz="1800" spc="-10" dirty="0">
                <a:latin typeface="Trebuchet MS"/>
                <a:cs typeface="Trebuchet MS"/>
              </a:rPr>
              <a:t>sonuçları,</a:t>
            </a:r>
            <a:endParaRPr sz="1800">
              <a:latin typeface="Trebuchet MS"/>
              <a:cs typeface="Trebuchet MS"/>
            </a:endParaRPr>
          </a:p>
          <a:p>
            <a:pPr marL="92075" indent="-88900">
              <a:lnSpc>
                <a:spcPct val="100000"/>
              </a:lnSpc>
              <a:spcBef>
                <a:spcPts val="20"/>
              </a:spcBef>
              <a:buSzPct val="94444"/>
              <a:buFont typeface="Arial MT"/>
              <a:buChar char="•"/>
              <a:tabLst>
                <a:tab pos="92075" algn="l"/>
              </a:tabLst>
            </a:pPr>
            <a:r>
              <a:rPr sz="1800" spc="-60" dirty="0">
                <a:latin typeface="Trebuchet MS"/>
                <a:cs typeface="Trebuchet MS"/>
              </a:rPr>
              <a:t>Etki</a:t>
            </a:r>
            <a:r>
              <a:rPr sz="1800" spc="-204" dirty="0">
                <a:latin typeface="Trebuchet MS"/>
                <a:cs typeface="Trebuchet MS"/>
              </a:rPr>
              <a:t> </a:t>
            </a:r>
            <a:r>
              <a:rPr sz="1800" spc="-10" dirty="0">
                <a:latin typeface="Trebuchet MS"/>
                <a:cs typeface="Trebuchet MS"/>
              </a:rPr>
              <a:t>analizleri.</a:t>
            </a:r>
            <a:endParaRPr sz="1800">
              <a:latin typeface="Trebuchet MS"/>
              <a:cs typeface="Trebuchet MS"/>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266950" y="773747"/>
            <a:ext cx="3707765" cy="391795"/>
          </a:xfrm>
          <a:prstGeom prst="rect">
            <a:avLst/>
          </a:prstGeom>
        </p:spPr>
        <p:txBody>
          <a:bodyPr vert="horz" wrap="square" lIns="0" tIns="12700" rIns="0" bIns="0" rtlCol="0">
            <a:spAutoFit/>
          </a:bodyPr>
          <a:lstStyle/>
          <a:p>
            <a:pPr marL="12700">
              <a:lnSpc>
                <a:spcPct val="100000"/>
              </a:lnSpc>
              <a:spcBef>
                <a:spcPts val="100"/>
              </a:spcBef>
            </a:pPr>
            <a:r>
              <a:rPr sz="2400" spc="125" dirty="0"/>
              <a:t>EFQM'DE</a:t>
            </a:r>
            <a:r>
              <a:rPr sz="2400" spc="155" dirty="0"/>
              <a:t> </a:t>
            </a:r>
            <a:r>
              <a:rPr sz="2400" spc="150" dirty="0"/>
              <a:t>ÖNEMLİ</a:t>
            </a:r>
            <a:r>
              <a:rPr sz="2400" spc="155" dirty="0"/>
              <a:t> </a:t>
            </a:r>
            <a:r>
              <a:rPr sz="2400" spc="110" dirty="0"/>
              <a:t>OLAN</a:t>
            </a:r>
            <a:endParaRPr sz="2400"/>
          </a:p>
        </p:txBody>
      </p:sp>
      <p:grpSp>
        <p:nvGrpSpPr>
          <p:cNvPr id="3" name="object 3"/>
          <p:cNvGrpSpPr/>
          <p:nvPr/>
        </p:nvGrpSpPr>
        <p:grpSpPr>
          <a:xfrm>
            <a:off x="2095500" y="1428686"/>
            <a:ext cx="786130" cy="2472055"/>
            <a:chOff x="2095500" y="1428686"/>
            <a:chExt cx="786130" cy="2472055"/>
          </a:xfrm>
        </p:grpSpPr>
        <p:pic>
          <p:nvPicPr>
            <p:cNvPr id="4" name="object 4"/>
            <p:cNvPicPr/>
            <p:nvPr/>
          </p:nvPicPr>
          <p:blipFill>
            <a:blip r:embed="rId2" cstate="print"/>
            <a:stretch>
              <a:fillRect/>
            </a:stretch>
          </p:blipFill>
          <p:spPr>
            <a:xfrm>
              <a:off x="2095500" y="1428686"/>
              <a:ext cx="785812" cy="642937"/>
            </a:xfrm>
            <a:prstGeom prst="rect">
              <a:avLst/>
            </a:prstGeom>
          </p:spPr>
        </p:pic>
        <p:pic>
          <p:nvPicPr>
            <p:cNvPr id="5" name="object 5"/>
            <p:cNvPicPr/>
            <p:nvPr/>
          </p:nvPicPr>
          <p:blipFill>
            <a:blip r:embed="rId3" cstate="print"/>
            <a:stretch>
              <a:fillRect/>
            </a:stretch>
          </p:blipFill>
          <p:spPr>
            <a:xfrm>
              <a:off x="2095500" y="1790636"/>
              <a:ext cx="604837" cy="642937"/>
            </a:xfrm>
            <a:prstGeom prst="rect">
              <a:avLst/>
            </a:prstGeom>
          </p:spPr>
        </p:pic>
        <p:pic>
          <p:nvPicPr>
            <p:cNvPr id="6" name="object 6"/>
            <p:cNvPicPr/>
            <p:nvPr/>
          </p:nvPicPr>
          <p:blipFill>
            <a:blip r:embed="rId2" cstate="print"/>
            <a:stretch>
              <a:fillRect/>
            </a:stretch>
          </p:blipFill>
          <p:spPr>
            <a:xfrm>
              <a:off x="2095500" y="2162111"/>
              <a:ext cx="785812" cy="642937"/>
            </a:xfrm>
            <a:prstGeom prst="rect">
              <a:avLst/>
            </a:prstGeom>
          </p:spPr>
        </p:pic>
        <p:pic>
          <p:nvPicPr>
            <p:cNvPr id="7" name="object 7"/>
            <p:cNvPicPr/>
            <p:nvPr/>
          </p:nvPicPr>
          <p:blipFill>
            <a:blip r:embed="rId3" cstate="print"/>
            <a:stretch>
              <a:fillRect/>
            </a:stretch>
          </p:blipFill>
          <p:spPr>
            <a:xfrm>
              <a:off x="2095500" y="2524061"/>
              <a:ext cx="604837" cy="642937"/>
            </a:xfrm>
            <a:prstGeom prst="rect">
              <a:avLst/>
            </a:prstGeom>
          </p:spPr>
        </p:pic>
        <p:pic>
          <p:nvPicPr>
            <p:cNvPr id="8" name="object 8"/>
            <p:cNvPicPr/>
            <p:nvPr/>
          </p:nvPicPr>
          <p:blipFill>
            <a:blip r:embed="rId2" cstate="print"/>
            <a:stretch>
              <a:fillRect/>
            </a:stretch>
          </p:blipFill>
          <p:spPr>
            <a:xfrm>
              <a:off x="2095500" y="2895536"/>
              <a:ext cx="785812" cy="642937"/>
            </a:xfrm>
            <a:prstGeom prst="rect">
              <a:avLst/>
            </a:prstGeom>
          </p:spPr>
        </p:pic>
        <p:pic>
          <p:nvPicPr>
            <p:cNvPr id="9" name="object 9"/>
            <p:cNvPicPr/>
            <p:nvPr/>
          </p:nvPicPr>
          <p:blipFill>
            <a:blip r:embed="rId3" cstate="print"/>
            <a:stretch>
              <a:fillRect/>
            </a:stretch>
          </p:blipFill>
          <p:spPr>
            <a:xfrm>
              <a:off x="2095500" y="3257486"/>
              <a:ext cx="604837" cy="642937"/>
            </a:xfrm>
            <a:prstGeom prst="rect">
              <a:avLst/>
            </a:prstGeom>
          </p:spPr>
        </p:pic>
      </p:grpSp>
      <p:sp>
        <p:nvSpPr>
          <p:cNvPr id="10" name="object 10"/>
          <p:cNvSpPr txBox="1"/>
          <p:nvPr/>
        </p:nvSpPr>
        <p:spPr>
          <a:xfrm>
            <a:off x="2266950" y="1508188"/>
            <a:ext cx="9324340" cy="3319779"/>
          </a:xfrm>
          <a:prstGeom prst="rect">
            <a:avLst/>
          </a:prstGeom>
        </p:spPr>
        <p:txBody>
          <a:bodyPr vert="horz" wrap="square" lIns="0" tIns="12700" rIns="0" bIns="0" rtlCol="0">
            <a:spAutoFit/>
          </a:bodyPr>
          <a:lstStyle/>
          <a:p>
            <a:pPr marL="511809">
              <a:lnSpc>
                <a:spcPts val="2865"/>
              </a:lnSpc>
              <a:spcBef>
                <a:spcPts val="100"/>
              </a:spcBef>
            </a:pPr>
            <a:r>
              <a:rPr sz="2400" spc="85" dirty="0">
                <a:latin typeface="Cambria"/>
                <a:cs typeface="Cambria"/>
              </a:rPr>
              <a:t>Çok</a:t>
            </a:r>
            <a:r>
              <a:rPr sz="2400" spc="55" dirty="0">
                <a:latin typeface="Cambria"/>
                <a:cs typeface="Cambria"/>
              </a:rPr>
              <a:t> </a:t>
            </a:r>
            <a:r>
              <a:rPr sz="2400" dirty="0">
                <a:latin typeface="Cambria"/>
                <a:cs typeface="Cambria"/>
              </a:rPr>
              <a:t>belge</a:t>
            </a:r>
            <a:r>
              <a:rPr sz="2400" spc="100" dirty="0">
                <a:latin typeface="Cambria"/>
                <a:cs typeface="Cambria"/>
              </a:rPr>
              <a:t> </a:t>
            </a:r>
            <a:r>
              <a:rPr sz="2400" dirty="0">
                <a:latin typeface="Cambria"/>
                <a:cs typeface="Cambria"/>
              </a:rPr>
              <a:t>göstermek</a:t>
            </a:r>
            <a:r>
              <a:rPr sz="2400" spc="60" dirty="0">
                <a:latin typeface="Cambria"/>
                <a:cs typeface="Cambria"/>
              </a:rPr>
              <a:t> </a:t>
            </a:r>
            <a:r>
              <a:rPr sz="2400" spc="-10" dirty="0">
                <a:latin typeface="Cambria"/>
                <a:cs typeface="Cambria"/>
              </a:rPr>
              <a:t>değildir.</a:t>
            </a:r>
            <a:endParaRPr sz="2400">
              <a:latin typeface="Cambria"/>
              <a:cs typeface="Cambria"/>
            </a:endParaRPr>
          </a:p>
          <a:p>
            <a:pPr marL="336550">
              <a:lnSpc>
                <a:spcPts val="2865"/>
              </a:lnSpc>
            </a:pPr>
            <a:r>
              <a:rPr sz="2400" dirty="0">
                <a:latin typeface="Cambria"/>
                <a:cs typeface="Cambria"/>
              </a:rPr>
              <a:t>Doğru</a:t>
            </a:r>
            <a:r>
              <a:rPr sz="2400" spc="40" dirty="0">
                <a:latin typeface="Cambria"/>
                <a:cs typeface="Cambria"/>
              </a:rPr>
              <a:t> </a:t>
            </a:r>
            <a:r>
              <a:rPr sz="2400" dirty="0">
                <a:latin typeface="Cambria"/>
                <a:cs typeface="Cambria"/>
              </a:rPr>
              <a:t>kanıt</a:t>
            </a:r>
            <a:r>
              <a:rPr sz="2400" spc="40" dirty="0">
                <a:latin typeface="Cambria"/>
                <a:cs typeface="Cambria"/>
              </a:rPr>
              <a:t> </a:t>
            </a:r>
            <a:r>
              <a:rPr sz="2400" spc="-10" dirty="0">
                <a:latin typeface="Cambria"/>
                <a:cs typeface="Cambria"/>
              </a:rPr>
              <a:t>göstermektir.</a:t>
            </a:r>
            <a:endParaRPr sz="2400">
              <a:latin typeface="Cambria"/>
              <a:cs typeface="Cambria"/>
            </a:endParaRPr>
          </a:p>
          <a:p>
            <a:pPr marL="511809">
              <a:lnSpc>
                <a:spcPts val="2865"/>
              </a:lnSpc>
              <a:spcBef>
                <a:spcPts val="50"/>
              </a:spcBef>
            </a:pPr>
            <a:r>
              <a:rPr sz="2400" spc="85" dirty="0">
                <a:latin typeface="Cambria"/>
                <a:cs typeface="Cambria"/>
              </a:rPr>
              <a:t>Çok</a:t>
            </a:r>
            <a:r>
              <a:rPr sz="2400" dirty="0">
                <a:latin typeface="Cambria"/>
                <a:cs typeface="Cambria"/>
              </a:rPr>
              <a:t> </a:t>
            </a:r>
            <a:r>
              <a:rPr sz="2400" spc="-10" dirty="0">
                <a:latin typeface="Cambria"/>
                <a:cs typeface="Cambria"/>
              </a:rPr>
              <a:t>konuşmak</a:t>
            </a:r>
            <a:r>
              <a:rPr sz="2400" dirty="0">
                <a:latin typeface="Cambria"/>
                <a:cs typeface="Cambria"/>
              </a:rPr>
              <a:t> </a:t>
            </a:r>
            <a:r>
              <a:rPr sz="2400" spc="-10" dirty="0">
                <a:latin typeface="Cambria"/>
                <a:cs typeface="Cambria"/>
              </a:rPr>
              <a:t>değildir.</a:t>
            </a:r>
            <a:endParaRPr sz="2400">
              <a:latin typeface="Cambria"/>
              <a:cs typeface="Cambria"/>
            </a:endParaRPr>
          </a:p>
          <a:p>
            <a:pPr marL="336550">
              <a:lnSpc>
                <a:spcPts val="2865"/>
              </a:lnSpc>
            </a:pPr>
            <a:r>
              <a:rPr sz="2400" dirty="0">
                <a:latin typeface="Cambria"/>
                <a:cs typeface="Cambria"/>
              </a:rPr>
              <a:t>Değer</a:t>
            </a:r>
            <a:r>
              <a:rPr sz="2400" spc="105" dirty="0">
                <a:latin typeface="Cambria"/>
                <a:cs typeface="Cambria"/>
              </a:rPr>
              <a:t> </a:t>
            </a:r>
            <a:r>
              <a:rPr sz="2400" spc="-35" dirty="0">
                <a:latin typeface="Cambria"/>
                <a:cs typeface="Cambria"/>
              </a:rPr>
              <a:t>oluşturduğunu</a:t>
            </a:r>
            <a:r>
              <a:rPr sz="2400" spc="150" dirty="0">
                <a:latin typeface="Cambria"/>
                <a:cs typeface="Cambria"/>
              </a:rPr>
              <a:t> </a:t>
            </a:r>
            <a:r>
              <a:rPr sz="2400" spc="-10" dirty="0">
                <a:latin typeface="Cambria"/>
                <a:cs typeface="Cambria"/>
              </a:rPr>
              <a:t>gösterebilmektir.</a:t>
            </a:r>
            <a:endParaRPr sz="2400">
              <a:latin typeface="Cambria"/>
              <a:cs typeface="Cambria"/>
            </a:endParaRPr>
          </a:p>
          <a:p>
            <a:pPr marL="511809">
              <a:lnSpc>
                <a:spcPts val="2870"/>
              </a:lnSpc>
              <a:spcBef>
                <a:spcPts val="50"/>
              </a:spcBef>
            </a:pPr>
            <a:r>
              <a:rPr sz="2400" spc="-10" dirty="0">
                <a:latin typeface="Cambria"/>
                <a:cs typeface="Cambria"/>
              </a:rPr>
              <a:t>Faaliyet</a:t>
            </a:r>
            <a:r>
              <a:rPr sz="2400" spc="-95" dirty="0">
                <a:latin typeface="Cambria"/>
                <a:cs typeface="Cambria"/>
              </a:rPr>
              <a:t> </a:t>
            </a:r>
            <a:r>
              <a:rPr sz="2400" spc="-10" dirty="0">
                <a:latin typeface="Cambria"/>
                <a:cs typeface="Cambria"/>
              </a:rPr>
              <a:t>anlatmak</a:t>
            </a:r>
            <a:r>
              <a:rPr sz="2400" spc="-75" dirty="0">
                <a:latin typeface="Cambria"/>
                <a:cs typeface="Cambria"/>
              </a:rPr>
              <a:t> </a:t>
            </a:r>
            <a:r>
              <a:rPr sz="2400" spc="-10" dirty="0">
                <a:latin typeface="Cambria"/>
                <a:cs typeface="Cambria"/>
              </a:rPr>
              <a:t>değildir.</a:t>
            </a:r>
            <a:endParaRPr sz="2400">
              <a:latin typeface="Cambria"/>
              <a:cs typeface="Cambria"/>
            </a:endParaRPr>
          </a:p>
          <a:p>
            <a:pPr marL="336550">
              <a:lnSpc>
                <a:spcPts val="2870"/>
              </a:lnSpc>
            </a:pPr>
            <a:r>
              <a:rPr sz="2400" dirty="0">
                <a:latin typeface="Cambria"/>
                <a:cs typeface="Cambria"/>
              </a:rPr>
              <a:t>Sonuç</a:t>
            </a:r>
            <a:r>
              <a:rPr sz="2400" spc="35" dirty="0">
                <a:latin typeface="Cambria"/>
                <a:cs typeface="Cambria"/>
              </a:rPr>
              <a:t> </a:t>
            </a:r>
            <a:r>
              <a:rPr sz="2400" dirty="0">
                <a:latin typeface="Cambria"/>
                <a:cs typeface="Cambria"/>
              </a:rPr>
              <a:t>ve</a:t>
            </a:r>
            <a:r>
              <a:rPr sz="2400" spc="55" dirty="0">
                <a:latin typeface="Cambria"/>
                <a:cs typeface="Cambria"/>
              </a:rPr>
              <a:t> </a:t>
            </a:r>
            <a:r>
              <a:rPr sz="2400" dirty="0">
                <a:latin typeface="Cambria"/>
                <a:cs typeface="Cambria"/>
              </a:rPr>
              <a:t>öğrenmeyi</a:t>
            </a:r>
            <a:r>
              <a:rPr sz="2400" spc="50" dirty="0">
                <a:latin typeface="Cambria"/>
                <a:cs typeface="Cambria"/>
              </a:rPr>
              <a:t> </a:t>
            </a:r>
            <a:r>
              <a:rPr sz="2400" dirty="0">
                <a:latin typeface="Cambria"/>
                <a:cs typeface="Cambria"/>
              </a:rPr>
              <a:t>ortaya</a:t>
            </a:r>
            <a:r>
              <a:rPr sz="2400" spc="75" dirty="0">
                <a:latin typeface="Cambria"/>
                <a:cs typeface="Cambria"/>
              </a:rPr>
              <a:t> </a:t>
            </a:r>
            <a:r>
              <a:rPr sz="2400" spc="-10" dirty="0">
                <a:latin typeface="Cambria"/>
                <a:cs typeface="Cambria"/>
              </a:rPr>
              <a:t>koymaktır.</a:t>
            </a:r>
            <a:endParaRPr sz="2400">
              <a:latin typeface="Cambria"/>
              <a:cs typeface="Cambria"/>
            </a:endParaRPr>
          </a:p>
          <a:p>
            <a:pPr>
              <a:lnSpc>
                <a:spcPct val="100000"/>
              </a:lnSpc>
            </a:pPr>
            <a:endParaRPr sz="2400">
              <a:latin typeface="Cambria"/>
              <a:cs typeface="Cambria"/>
            </a:endParaRPr>
          </a:p>
          <a:p>
            <a:pPr>
              <a:lnSpc>
                <a:spcPct val="100000"/>
              </a:lnSpc>
              <a:spcBef>
                <a:spcPts val="125"/>
              </a:spcBef>
            </a:pPr>
            <a:endParaRPr sz="2400">
              <a:latin typeface="Cambria"/>
              <a:cs typeface="Cambria"/>
            </a:endParaRPr>
          </a:p>
          <a:p>
            <a:pPr marL="12700">
              <a:lnSpc>
                <a:spcPct val="100000"/>
              </a:lnSpc>
            </a:pPr>
            <a:r>
              <a:rPr sz="2400" b="1" dirty="0">
                <a:latin typeface="Cambria"/>
                <a:cs typeface="Cambria"/>
              </a:rPr>
              <a:t>Yaklaşım</a:t>
            </a:r>
            <a:r>
              <a:rPr sz="2400" b="1" spc="190" dirty="0">
                <a:latin typeface="Cambria"/>
                <a:cs typeface="Cambria"/>
              </a:rPr>
              <a:t> </a:t>
            </a:r>
            <a:r>
              <a:rPr sz="2400" b="1" dirty="0">
                <a:latin typeface="Times New Roman"/>
                <a:cs typeface="Times New Roman"/>
              </a:rPr>
              <a:t>→</a:t>
            </a:r>
            <a:r>
              <a:rPr sz="2400" b="1" spc="145" dirty="0">
                <a:latin typeface="Times New Roman"/>
                <a:cs typeface="Times New Roman"/>
              </a:rPr>
              <a:t> </a:t>
            </a:r>
            <a:r>
              <a:rPr sz="2400" b="1" spc="55" dirty="0">
                <a:latin typeface="Cambria"/>
                <a:cs typeface="Cambria"/>
              </a:rPr>
              <a:t>Uygulama</a:t>
            </a:r>
            <a:r>
              <a:rPr sz="2400" b="1" spc="210" dirty="0">
                <a:latin typeface="Cambria"/>
                <a:cs typeface="Cambria"/>
              </a:rPr>
              <a:t> </a:t>
            </a:r>
            <a:r>
              <a:rPr sz="2400" b="1" dirty="0">
                <a:latin typeface="Times New Roman"/>
                <a:cs typeface="Times New Roman"/>
              </a:rPr>
              <a:t>→</a:t>
            </a:r>
            <a:r>
              <a:rPr sz="2400" b="1" spc="145" dirty="0">
                <a:latin typeface="Times New Roman"/>
                <a:cs typeface="Times New Roman"/>
              </a:rPr>
              <a:t> </a:t>
            </a:r>
            <a:r>
              <a:rPr sz="2400" b="1" dirty="0">
                <a:latin typeface="Cambria"/>
                <a:cs typeface="Cambria"/>
              </a:rPr>
              <a:t>Değerlendirme</a:t>
            </a:r>
            <a:r>
              <a:rPr sz="2400" b="1" spc="180" dirty="0">
                <a:latin typeface="Cambria"/>
                <a:cs typeface="Cambria"/>
              </a:rPr>
              <a:t> </a:t>
            </a:r>
            <a:r>
              <a:rPr sz="2400" b="1" dirty="0">
                <a:latin typeface="Times New Roman"/>
                <a:cs typeface="Times New Roman"/>
              </a:rPr>
              <a:t>→</a:t>
            </a:r>
            <a:r>
              <a:rPr sz="2400" b="1" spc="150" dirty="0">
                <a:latin typeface="Times New Roman"/>
                <a:cs typeface="Times New Roman"/>
              </a:rPr>
              <a:t> </a:t>
            </a:r>
            <a:r>
              <a:rPr sz="2400" b="1" dirty="0">
                <a:latin typeface="Cambria"/>
                <a:cs typeface="Cambria"/>
              </a:rPr>
              <a:t>İyileştirme</a:t>
            </a:r>
            <a:r>
              <a:rPr sz="2400" b="1" spc="185" dirty="0">
                <a:latin typeface="Cambria"/>
                <a:cs typeface="Cambria"/>
              </a:rPr>
              <a:t> </a:t>
            </a:r>
            <a:r>
              <a:rPr sz="2400" b="1" dirty="0">
                <a:latin typeface="Times New Roman"/>
                <a:cs typeface="Times New Roman"/>
              </a:rPr>
              <a:t>→</a:t>
            </a:r>
            <a:r>
              <a:rPr sz="2400" b="1" spc="150" dirty="0">
                <a:latin typeface="Times New Roman"/>
                <a:cs typeface="Times New Roman"/>
              </a:rPr>
              <a:t> </a:t>
            </a:r>
            <a:r>
              <a:rPr sz="2400" b="1" spc="35" dirty="0">
                <a:latin typeface="Cambria"/>
                <a:cs typeface="Cambria"/>
              </a:rPr>
              <a:t>Sonuç</a:t>
            </a:r>
            <a:endParaRPr sz="2400">
              <a:latin typeface="Cambria"/>
              <a:cs typeface="Cambria"/>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object 3" descr="$PPTXTitle"/>
          <p:cNvSpPr txBox="1">
            <a:spLocks noGrp="1"/>
          </p:cNvSpPr>
          <p:nvPr>
            <p:ph type="title"/>
          </p:nvPr>
        </p:nvSpPr>
        <p:spPr>
          <a:prstGeom prst="rect">
            <a:avLst/>
          </a:prstGeom>
        </p:spPr>
        <p:txBody>
          <a:bodyPr vert="horz" wrap="square" lIns="0" tIns="16510" rIns="0" bIns="0" rtlCol="0">
            <a:spAutoFit/>
          </a:bodyPr>
          <a:lstStyle/>
          <a:p>
            <a:pPr marL="12700">
              <a:lnSpc>
                <a:spcPct val="100000"/>
              </a:lnSpc>
              <a:spcBef>
                <a:spcPts val="130"/>
              </a:spcBef>
            </a:pPr>
            <a:r>
              <a:rPr spc="135" dirty="0"/>
              <a:t>Saha</a:t>
            </a:r>
            <a:r>
              <a:rPr spc="390" dirty="0"/>
              <a:t> </a:t>
            </a:r>
            <a:r>
              <a:rPr spc="55" dirty="0"/>
              <a:t>Ziyareti</a:t>
            </a:r>
            <a:r>
              <a:rPr spc="409" dirty="0"/>
              <a:t> </a:t>
            </a:r>
            <a:r>
              <a:rPr dirty="0"/>
              <a:t>Hazırlık</a:t>
            </a:r>
            <a:r>
              <a:rPr spc="430" dirty="0"/>
              <a:t> </a:t>
            </a:r>
            <a:r>
              <a:rPr dirty="0"/>
              <a:t>Kontrol</a:t>
            </a:r>
            <a:r>
              <a:rPr spc="420" dirty="0"/>
              <a:t> </a:t>
            </a:r>
            <a:r>
              <a:rPr spc="45" dirty="0"/>
              <a:t>Listesi</a:t>
            </a:r>
          </a:p>
        </p:txBody>
      </p:sp>
      <p:sp>
        <p:nvSpPr>
          <p:cNvPr id="2" name="object 2"/>
          <p:cNvSpPr txBox="1"/>
          <p:nvPr/>
        </p:nvSpPr>
        <p:spPr>
          <a:xfrm>
            <a:off x="2704719" y="1735772"/>
            <a:ext cx="5095240" cy="2957195"/>
          </a:xfrm>
          <a:prstGeom prst="rect">
            <a:avLst/>
          </a:prstGeom>
        </p:spPr>
        <p:txBody>
          <a:bodyPr vert="horz" wrap="square" lIns="0" tIns="12700" rIns="0" bIns="0" rtlCol="0">
            <a:spAutoFit/>
          </a:bodyPr>
          <a:lstStyle/>
          <a:p>
            <a:pPr marL="276225" indent="-263525">
              <a:lnSpc>
                <a:spcPts val="2865"/>
              </a:lnSpc>
              <a:spcBef>
                <a:spcPts val="100"/>
              </a:spcBef>
              <a:buFont typeface="Times New Roman"/>
              <a:buChar char="□"/>
              <a:tabLst>
                <a:tab pos="276225" algn="l"/>
              </a:tabLst>
            </a:pPr>
            <a:r>
              <a:rPr sz="2400" spc="-25" dirty="0">
                <a:latin typeface="Cambria"/>
                <a:cs typeface="Cambria"/>
              </a:rPr>
              <a:t>Birim</a:t>
            </a:r>
            <a:r>
              <a:rPr sz="2400" spc="5" dirty="0">
                <a:latin typeface="Cambria"/>
                <a:cs typeface="Cambria"/>
              </a:rPr>
              <a:t> </a:t>
            </a:r>
            <a:r>
              <a:rPr sz="2400" spc="125" dirty="0">
                <a:latin typeface="Cambria"/>
                <a:cs typeface="Cambria"/>
              </a:rPr>
              <a:t>Öz</a:t>
            </a:r>
            <a:r>
              <a:rPr sz="2400" spc="-15" dirty="0">
                <a:latin typeface="Cambria"/>
                <a:cs typeface="Cambria"/>
              </a:rPr>
              <a:t> </a:t>
            </a:r>
            <a:r>
              <a:rPr sz="2400" dirty="0">
                <a:latin typeface="Cambria"/>
                <a:cs typeface="Cambria"/>
              </a:rPr>
              <a:t>Değerlendirme</a:t>
            </a:r>
            <a:r>
              <a:rPr sz="2400" spc="55" dirty="0">
                <a:latin typeface="Cambria"/>
                <a:cs typeface="Cambria"/>
              </a:rPr>
              <a:t> </a:t>
            </a:r>
            <a:r>
              <a:rPr sz="2400" spc="-10" dirty="0">
                <a:latin typeface="Cambria"/>
                <a:cs typeface="Cambria"/>
              </a:rPr>
              <a:t>tamamlandı</a:t>
            </a:r>
            <a:endParaRPr sz="2400">
              <a:latin typeface="Cambria"/>
              <a:cs typeface="Cambria"/>
            </a:endParaRPr>
          </a:p>
          <a:p>
            <a:pPr marL="276225" indent="-263525">
              <a:lnSpc>
                <a:spcPts val="2865"/>
              </a:lnSpc>
              <a:buFont typeface="Times New Roman"/>
              <a:buChar char="□"/>
              <a:tabLst>
                <a:tab pos="276225" algn="l"/>
              </a:tabLst>
            </a:pPr>
            <a:r>
              <a:rPr sz="2400" spc="-10" dirty="0">
                <a:latin typeface="Cambria"/>
                <a:cs typeface="Cambria"/>
              </a:rPr>
              <a:t>Kanıtlar</a:t>
            </a:r>
            <a:r>
              <a:rPr sz="2400" spc="-105" dirty="0">
                <a:latin typeface="Cambria"/>
                <a:cs typeface="Cambria"/>
              </a:rPr>
              <a:t> </a:t>
            </a:r>
            <a:r>
              <a:rPr sz="2400" spc="-10" dirty="0">
                <a:latin typeface="Cambria"/>
                <a:cs typeface="Cambria"/>
              </a:rPr>
              <a:t>güncellendi</a:t>
            </a:r>
            <a:endParaRPr sz="2400">
              <a:latin typeface="Cambria"/>
              <a:cs typeface="Cambria"/>
            </a:endParaRPr>
          </a:p>
          <a:p>
            <a:pPr marL="276225" indent="-263525">
              <a:lnSpc>
                <a:spcPts val="2865"/>
              </a:lnSpc>
              <a:spcBef>
                <a:spcPts val="50"/>
              </a:spcBef>
              <a:buFont typeface="Times New Roman"/>
              <a:buChar char="□"/>
              <a:tabLst>
                <a:tab pos="276225" algn="l"/>
              </a:tabLst>
            </a:pPr>
            <a:r>
              <a:rPr sz="2400" spc="-25" dirty="0">
                <a:latin typeface="Cambria"/>
                <a:cs typeface="Cambria"/>
              </a:rPr>
              <a:t>Performans</a:t>
            </a:r>
            <a:r>
              <a:rPr sz="2400" spc="-90" dirty="0">
                <a:latin typeface="Cambria"/>
                <a:cs typeface="Cambria"/>
              </a:rPr>
              <a:t> </a:t>
            </a:r>
            <a:r>
              <a:rPr sz="2400" spc="-10" dirty="0">
                <a:latin typeface="Cambria"/>
                <a:cs typeface="Cambria"/>
              </a:rPr>
              <a:t>sonuçları</a:t>
            </a:r>
            <a:r>
              <a:rPr sz="2400" spc="-65" dirty="0">
                <a:latin typeface="Cambria"/>
                <a:cs typeface="Cambria"/>
              </a:rPr>
              <a:t> </a:t>
            </a:r>
            <a:r>
              <a:rPr sz="2400" spc="-10" dirty="0">
                <a:latin typeface="Cambria"/>
                <a:cs typeface="Cambria"/>
              </a:rPr>
              <a:t>hazır</a:t>
            </a:r>
            <a:endParaRPr sz="2400">
              <a:latin typeface="Cambria"/>
              <a:cs typeface="Cambria"/>
            </a:endParaRPr>
          </a:p>
          <a:p>
            <a:pPr marL="276225" indent="-263525">
              <a:lnSpc>
                <a:spcPts val="2855"/>
              </a:lnSpc>
              <a:buFont typeface="Times New Roman"/>
              <a:buChar char="□"/>
              <a:tabLst>
                <a:tab pos="276225" algn="l"/>
              </a:tabLst>
            </a:pPr>
            <a:r>
              <a:rPr sz="2400" spc="-10" dirty="0">
                <a:latin typeface="Cambria"/>
                <a:cs typeface="Cambria"/>
              </a:rPr>
              <a:t>İyileştirme</a:t>
            </a:r>
            <a:r>
              <a:rPr sz="2400" spc="-80" dirty="0">
                <a:latin typeface="Cambria"/>
                <a:cs typeface="Cambria"/>
              </a:rPr>
              <a:t> </a:t>
            </a:r>
            <a:r>
              <a:rPr sz="2400" spc="-25" dirty="0">
                <a:latin typeface="Cambria"/>
                <a:cs typeface="Cambria"/>
              </a:rPr>
              <a:t>örnekleri</a:t>
            </a:r>
            <a:r>
              <a:rPr sz="2400" spc="-80" dirty="0">
                <a:latin typeface="Cambria"/>
                <a:cs typeface="Cambria"/>
              </a:rPr>
              <a:t> </a:t>
            </a:r>
            <a:r>
              <a:rPr sz="2400" spc="-10" dirty="0">
                <a:latin typeface="Cambria"/>
                <a:cs typeface="Cambria"/>
              </a:rPr>
              <a:t>hazır</a:t>
            </a:r>
            <a:endParaRPr sz="2400">
              <a:latin typeface="Cambria"/>
              <a:cs typeface="Cambria"/>
            </a:endParaRPr>
          </a:p>
          <a:p>
            <a:pPr marL="276225" indent="-263525">
              <a:lnSpc>
                <a:spcPts val="2870"/>
              </a:lnSpc>
              <a:buFont typeface="Times New Roman"/>
              <a:buChar char="□"/>
              <a:tabLst>
                <a:tab pos="276225" algn="l"/>
              </a:tabLst>
            </a:pPr>
            <a:r>
              <a:rPr sz="2400" spc="-10" dirty="0">
                <a:latin typeface="Cambria"/>
                <a:cs typeface="Cambria"/>
              </a:rPr>
              <a:t>Paydaş</a:t>
            </a:r>
            <a:r>
              <a:rPr sz="2400" spc="-60" dirty="0">
                <a:latin typeface="Cambria"/>
                <a:cs typeface="Cambria"/>
              </a:rPr>
              <a:t> </a:t>
            </a:r>
            <a:r>
              <a:rPr sz="2400" spc="-30" dirty="0">
                <a:latin typeface="Cambria"/>
                <a:cs typeface="Cambria"/>
              </a:rPr>
              <a:t>örnekleri</a:t>
            </a:r>
            <a:r>
              <a:rPr sz="2400" spc="-40" dirty="0">
                <a:latin typeface="Cambria"/>
                <a:cs typeface="Cambria"/>
              </a:rPr>
              <a:t> </a:t>
            </a:r>
            <a:r>
              <a:rPr sz="2400" spc="-10" dirty="0">
                <a:latin typeface="Cambria"/>
                <a:cs typeface="Cambria"/>
              </a:rPr>
              <a:t>hazır</a:t>
            </a:r>
            <a:endParaRPr sz="2400">
              <a:latin typeface="Cambria"/>
              <a:cs typeface="Cambria"/>
            </a:endParaRPr>
          </a:p>
          <a:p>
            <a:pPr marL="276225" indent="-263525">
              <a:lnSpc>
                <a:spcPts val="2870"/>
              </a:lnSpc>
              <a:spcBef>
                <a:spcPts val="50"/>
              </a:spcBef>
              <a:buFont typeface="Times New Roman"/>
              <a:buChar char="□"/>
              <a:tabLst>
                <a:tab pos="276225" algn="l"/>
              </a:tabLst>
            </a:pPr>
            <a:r>
              <a:rPr sz="2400" dirty="0">
                <a:latin typeface="Cambria"/>
                <a:cs typeface="Cambria"/>
              </a:rPr>
              <a:t>Süreçler</a:t>
            </a:r>
            <a:r>
              <a:rPr sz="2400" spc="-80" dirty="0">
                <a:latin typeface="Cambria"/>
                <a:cs typeface="Cambria"/>
              </a:rPr>
              <a:t> </a:t>
            </a:r>
            <a:r>
              <a:rPr sz="2400" spc="-10" dirty="0">
                <a:latin typeface="Cambria"/>
                <a:cs typeface="Cambria"/>
              </a:rPr>
              <a:t>biliniyor</a:t>
            </a:r>
            <a:endParaRPr sz="2400">
              <a:latin typeface="Cambria"/>
              <a:cs typeface="Cambria"/>
            </a:endParaRPr>
          </a:p>
          <a:p>
            <a:pPr marL="276225" indent="-263525">
              <a:lnSpc>
                <a:spcPts val="2870"/>
              </a:lnSpc>
              <a:buFont typeface="Times New Roman"/>
              <a:buChar char="□"/>
              <a:tabLst>
                <a:tab pos="276225" algn="l"/>
              </a:tabLst>
            </a:pPr>
            <a:r>
              <a:rPr sz="2400" dirty="0">
                <a:latin typeface="Cambria"/>
                <a:cs typeface="Cambria"/>
              </a:rPr>
              <a:t>Çalışanlar</a:t>
            </a:r>
            <a:r>
              <a:rPr sz="2400" spc="-80" dirty="0">
                <a:latin typeface="Cambria"/>
                <a:cs typeface="Cambria"/>
              </a:rPr>
              <a:t> </a:t>
            </a:r>
            <a:r>
              <a:rPr sz="2400" spc="-10" dirty="0">
                <a:latin typeface="Cambria"/>
                <a:cs typeface="Cambria"/>
              </a:rPr>
              <a:t>bilgilendirildi</a:t>
            </a:r>
            <a:endParaRPr sz="2400">
              <a:latin typeface="Cambria"/>
              <a:cs typeface="Cambria"/>
            </a:endParaRPr>
          </a:p>
          <a:p>
            <a:pPr marL="276225" indent="-263525">
              <a:lnSpc>
                <a:spcPct val="100000"/>
              </a:lnSpc>
              <a:spcBef>
                <a:spcPts val="50"/>
              </a:spcBef>
              <a:buFont typeface="Times New Roman"/>
              <a:buChar char="□"/>
              <a:tabLst>
                <a:tab pos="276225" algn="l"/>
              </a:tabLst>
            </a:pPr>
            <a:r>
              <a:rPr sz="2400" dirty="0">
                <a:latin typeface="Cambria"/>
                <a:cs typeface="Cambria"/>
              </a:rPr>
              <a:t>Sunum</a:t>
            </a:r>
            <a:r>
              <a:rPr sz="2400" spc="10" dirty="0">
                <a:latin typeface="Cambria"/>
                <a:cs typeface="Cambria"/>
              </a:rPr>
              <a:t> </a:t>
            </a:r>
            <a:r>
              <a:rPr sz="2400" dirty="0">
                <a:latin typeface="Cambria"/>
                <a:cs typeface="Cambria"/>
              </a:rPr>
              <a:t>ve</a:t>
            </a:r>
            <a:r>
              <a:rPr sz="2400" spc="-10" dirty="0">
                <a:latin typeface="Cambria"/>
                <a:cs typeface="Cambria"/>
              </a:rPr>
              <a:t> anlatım</a:t>
            </a:r>
            <a:r>
              <a:rPr sz="2400" spc="10" dirty="0">
                <a:latin typeface="Cambria"/>
                <a:cs typeface="Cambria"/>
              </a:rPr>
              <a:t> </a:t>
            </a:r>
            <a:r>
              <a:rPr sz="2400" spc="-25" dirty="0">
                <a:latin typeface="Cambria"/>
                <a:cs typeface="Cambria"/>
              </a:rPr>
              <a:t>provası</a:t>
            </a:r>
            <a:r>
              <a:rPr sz="2400" spc="-10" dirty="0">
                <a:latin typeface="Cambria"/>
                <a:cs typeface="Cambria"/>
              </a:rPr>
              <a:t> yapıldı</a:t>
            </a:r>
            <a:endParaRPr sz="2400">
              <a:latin typeface="Cambria"/>
              <a:cs typeface="Cambria"/>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descr="$PPTXTitle"/>
          <p:cNvSpPr txBox="1">
            <a:spLocks noGrp="1"/>
          </p:cNvSpPr>
          <p:nvPr>
            <p:ph type="title"/>
          </p:nvPr>
        </p:nvSpPr>
        <p:spPr>
          <a:xfrm>
            <a:off x="2452751" y="413130"/>
            <a:ext cx="8399145" cy="1242695"/>
          </a:xfrm>
          <a:prstGeom prst="rect">
            <a:avLst/>
          </a:prstGeom>
        </p:spPr>
        <p:txBody>
          <a:bodyPr vert="horz" wrap="square" lIns="0" tIns="7620" rIns="0" bIns="0" rtlCol="0">
            <a:spAutoFit/>
          </a:bodyPr>
          <a:lstStyle/>
          <a:p>
            <a:pPr marL="12700" marR="5080">
              <a:lnSpc>
                <a:spcPct val="101400"/>
              </a:lnSpc>
              <a:spcBef>
                <a:spcPts val="60"/>
              </a:spcBef>
            </a:pPr>
            <a:r>
              <a:rPr spc="135" dirty="0"/>
              <a:t>Saha</a:t>
            </a:r>
            <a:r>
              <a:rPr spc="270" dirty="0"/>
              <a:t> </a:t>
            </a:r>
            <a:r>
              <a:rPr spc="55" dirty="0"/>
              <a:t>Ziyaretinde</a:t>
            </a:r>
            <a:r>
              <a:rPr spc="240" dirty="0"/>
              <a:t> </a:t>
            </a:r>
            <a:r>
              <a:rPr spc="30" dirty="0"/>
              <a:t>D</a:t>
            </a:r>
            <a:r>
              <a:rPr spc="10" dirty="0"/>
              <a:t>e</a:t>
            </a:r>
            <a:r>
              <a:rPr spc="-60" dirty="0"/>
              <a:t>ğ</a:t>
            </a:r>
            <a:r>
              <a:rPr spc="10" dirty="0"/>
              <a:t>e</a:t>
            </a:r>
            <a:r>
              <a:rPr spc="60" dirty="0"/>
              <a:t>r</a:t>
            </a:r>
            <a:r>
              <a:rPr spc="-35" dirty="0"/>
              <a:t>l</a:t>
            </a:r>
            <a:r>
              <a:rPr spc="65" dirty="0"/>
              <a:t>e</a:t>
            </a:r>
            <a:r>
              <a:rPr spc="-35" dirty="0"/>
              <a:t>n</a:t>
            </a:r>
            <a:r>
              <a:rPr spc="75" dirty="0"/>
              <a:t>d</a:t>
            </a:r>
            <a:r>
              <a:rPr spc="-35" dirty="0"/>
              <a:t>i</a:t>
            </a:r>
            <a:r>
              <a:rPr spc="10" dirty="0"/>
              <a:t>r</a:t>
            </a:r>
            <a:r>
              <a:rPr spc="25" dirty="0"/>
              <a:t>i</a:t>
            </a:r>
            <a:r>
              <a:rPr spc="10" dirty="0"/>
              <a:t>c</a:t>
            </a:r>
            <a:r>
              <a:rPr spc="30" dirty="0"/>
              <a:t>i</a:t>
            </a:r>
            <a:r>
              <a:rPr spc="35" dirty="0"/>
              <a:t>l</a:t>
            </a:r>
            <a:r>
              <a:rPr spc="10" dirty="0"/>
              <a:t>e</a:t>
            </a:r>
            <a:r>
              <a:rPr spc="-430" dirty="0"/>
              <a:t>r</a:t>
            </a:r>
            <a:r>
              <a:rPr spc="10" dirty="0"/>
              <a:t>,</a:t>
            </a:r>
            <a:r>
              <a:rPr spc="-15" dirty="0"/>
              <a:t> </a:t>
            </a:r>
            <a:r>
              <a:rPr spc="150" dirty="0"/>
              <a:t>Ne</a:t>
            </a:r>
            <a:r>
              <a:rPr spc="250" dirty="0"/>
              <a:t> </a:t>
            </a:r>
            <a:r>
              <a:rPr spc="95" dirty="0"/>
              <a:t>Arayacak?</a:t>
            </a:r>
          </a:p>
        </p:txBody>
      </p:sp>
      <p:grpSp>
        <p:nvGrpSpPr>
          <p:cNvPr id="2" name="object 2"/>
          <p:cNvGrpSpPr/>
          <p:nvPr/>
        </p:nvGrpSpPr>
        <p:grpSpPr>
          <a:xfrm>
            <a:off x="2276475" y="2790761"/>
            <a:ext cx="719455" cy="2462530"/>
            <a:chOff x="2276475" y="2790761"/>
            <a:chExt cx="719455" cy="2462530"/>
          </a:xfrm>
        </p:grpSpPr>
        <p:pic>
          <p:nvPicPr>
            <p:cNvPr id="3" name="object 3"/>
            <p:cNvPicPr/>
            <p:nvPr/>
          </p:nvPicPr>
          <p:blipFill>
            <a:blip r:embed="rId2" cstate="print"/>
            <a:stretch>
              <a:fillRect/>
            </a:stretch>
          </p:blipFill>
          <p:spPr>
            <a:xfrm>
              <a:off x="2276475" y="2790761"/>
              <a:ext cx="719137" cy="633412"/>
            </a:xfrm>
            <a:prstGeom prst="rect">
              <a:avLst/>
            </a:prstGeom>
          </p:spPr>
        </p:pic>
        <p:pic>
          <p:nvPicPr>
            <p:cNvPr id="4" name="object 4"/>
            <p:cNvPicPr/>
            <p:nvPr/>
          </p:nvPicPr>
          <p:blipFill>
            <a:blip r:embed="rId2" cstate="print"/>
            <a:stretch>
              <a:fillRect/>
            </a:stretch>
          </p:blipFill>
          <p:spPr>
            <a:xfrm>
              <a:off x="2276475" y="3152711"/>
              <a:ext cx="719137" cy="633412"/>
            </a:xfrm>
            <a:prstGeom prst="rect">
              <a:avLst/>
            </a:prstGeom>
          </p:spPr>
        </p:pic>
        <p:pic>
          <p:nvPicPr>
            <p:cNvPr id="5" name="object 5"/>
            <p:cNvPicPr/>
            <p:nvPr/>
          </p:nvPicPr>
          <p:blipFill>
            <a:blip r:embed="rId2" cstate="print"/>
            <a:stretch>
              <a:fillRect/>
            </a:stretch>
          </p:blipFill>
          <p:spPr>
            <a:xfrm>
              <a:off x="2276475" y="3524186"/>
              <a:ext cx="719137" cy="633412"/>
            </a:xfrm>
            <a:prstGeom prst="rect">
              <a:avLst/>
            </a:prstGeom>
          </p:spPr>
        </p:pic>
        <p:pic>
          <p:nvPicPr>
            <p:cNvPr id="6" name="object 6"/>
            <p:cNvPicPr/>
            <p:nvPr/>
          </p:nvPicPr>
          <p:blipFill>
            <a:blip r:embed="rId2" cstate="print"/>
            <a:stretch>
              <a:fillRect/>
            </a:stretch>
          </p:blipFill>
          <p:spPr>
            <a:xfrm>
              <a:off x="2276475" y="3886136"/>
              <a:ext cx="719137" cy="633412"/>
            </a:xfrm>
            <a:prstGeom prst="rect">
              <a:avLst/>
            </a:prstGeom>
          </p:spPr>
        </p:pic>
        <p:pic>
          <p:nvPicPr>
            <p:cNvPr id="7" name="object 7"/>
            <p:cNvPicPr/>
            <p:nvPr/>
          </p:nvPicPr>
          <p:blipFill>
            <a:blip r:embed="rId2" cstate="print"/>
            <a:stretch>
              <a:fillRect/>
            </a:stretch>
          </p:blipFill>
          <p:spPr>
            <a:xfrm>
              <a:off x="2276475" y="4257611"/>
              <a:ext cx="719137" cy="633412"/>
            </a:xfrm>
            <a:prstGeom prst="rect">
              <a:avLst/>
            </a:prstGeom>
          </p:spPr>
        </p:pic>
        <p:pic>
          <p:nvPicPr>
            <p:cNvPr id="8" name="object 8"/>
            <p:cNvPicPr/>
            <p:nvPr/>
          </p:nvPicPr>
          <p:blipFill>
            <a:blip r:embed="rId2" cstate="print"/>
            <a:stretch>
              <a:fillRect/>
            </a:stretch>
          </p:blipFill>
          <p:spPr>
            <a:xfrm>
              <a:off x="2276475" y="4619688"/>
              <a:ext cx="719137" cy="633412"/>
            </a:xfrm>
            <a:prstGeom prst="rect">
              <a:avLst/>
            </a:prstGeom>
          </p:spPr>
        </p:pic>
      </p:grpSp>
      <p:sp>
        <p:nvSpPr>
          <p:cNvPr id="9" name="object 9"/>
          <p:cNvSpPr txBox="1"/>
          <p:nvPr/>
        </p:nvSpPr>
        <p:spPr>
          <a:xfrm>
            <a:off x="2452751" y="2132266"/>
            <a:ext cx="7979409" cy="4054475"/>
          </a:xfrm>
          <a:prstGeom prst="rect">
            <a:avLst/>
          </a:prstGeom>
        </p:spPr>
        <p:txBody>
          <a:bodyPr vert="horz" wrap="square" lIns="0" tIns="12700" rIns="0" bIns="0" rtlCol="0">
            <a:spAutoFit/>
          </a:bodyPr>
          <a:lstStyle/>
          <a:p>
            <a:pPr marL="12700">
              <a:lnSpc>
                <a:spcPct val="100000"/>
              </a:lnSpc>
              <a:spcBef>
                <a:spcPts val="100"/>
              </a:spcBef>
            </a:pPr>
            <a:r>
              <a:rPr sz="2400" b="1" spc="105" dirty="0">
                <a:latin typeface="Cambria"/>
                <a:cs typeface="Cambria"/>
              </a:rPr>
              <a:t>DEĞERLENDİRİCİLERİN</a:t>
            </a:r>
            <a:r>
              <a:rPr sz="2400" b="1" spc="175" dirty="0">
                <a:latin typeface="Cambria"/>
                <a:cs typeface="Cambria"/>
              </a:rPr>
              <a:t> </a:t>
            </a:r>
            <a:r>
              <a:rPr sz="2400" b="1" spc="110" dirty="0">
                <a:latin typeface="Cambria"/>
                <a:cs typeface="Cambria"/>
              </a:rPr>
              <a:t>ODAKLANACAĞI</a:t>
            </a:r>
            <a:r>
              <a:rPr sz="2400" b="1" spc="175" dirty="0">
                <a:latin typeface="Cambria"/>
                <a:cs typeface="Cambria"/>
              </a:rPr>
              <a:t> </a:t>
            </a:r>
            <a:r>
              <a:rPr sz="2400" b="1" spc="105" dirty="0">
                <a:latin typeface="Cambria"/>
                <a:cs typeface="Cambria"/>
              </a:rPr>
              <a:t>KONULAR</a:t>
            </a:r>
            <a:endParaRPr sz="2400">
              <a:latin typeface="Cambria"/>
              <a:cs typeface="Cambria"/>
            </a:endParaRPr>
          </a:p>
          <a:p>
            <a:pPr>
              <a:lnSpc>
                <a:spcPct val="100000"/>
              </a:lnSpc>
              <a:spcBef>
                <a:spcPts val="85"/>
              </a:spcBef>
            </a:pPr>
            <a:endParaRPr sz="2400">
              <a:latin typeface="Cambria"/>
              <a:cs typeface="Cambria"/>
            </a:endParaRPr>
          </a:p>
          <a:p>
            <a:pPr marL="446405" marR="6132195">
              <a:lnSpc>
                <a:spcPct val="100099"/>
              </a:lnSpc>
            </a:pPr>
            <a:r>
              <a:rPr sz="2400" spc="-10" dirty="0">
                <a:latin typeface="Cambria"/>
                <a:cs typeface="Cambria"/>
              </a:rPr>
              <a:t>Yaklaşım Yayılım Öğrenme </a:t>
            </a:r>
            <a:r>
              <a:rPr sz="2400" spc="-30" dirty="0">
                <a:latin typeface="Cambria"/>
                <a:cs typeface="Cambria"/>
              </a:rPr>
              <a:t>İyileştirme </a:t>
            </a:r>
            <a:r>
              <a:rPr sz="2400" spc="-10" dirty="0">
                <a:latin typeface="Cambria"/>
                <a:cs typeface="Cambria"/>
              </a:rPr>
              <a:t>Sonuçlar Kanıt</a:t>
            </a:r>
            <a:endParaRPr sz="2400">
              <a:latin typeface="Cambria"/>
              <a:cs typeface="Cambria"/>
            </a:endParaRPr>
          </a:p>
          <a:p>
            <a:pPr>
              <a:lnSpc>
                <a:spcPct val="100000"/>
              </a:lnSpc>
            </a:pPr>
            <a:endParaRPr sz="2400">
              <a:latin typeface="Cambria"/>
              <a:cs typeface="Cambria"/>
            </a:endParaRPr>
          </a:p>
          <a:p>
            <a:pPr>
              <a:lnSpc>
                <a:spcPct val="100000"/>
              </a:lnSpc>
              <a:spcBef>
                <a:spcPts val="130"/>
              </a:spcBef>
            </a:pPr>
            <a:endParaRPr sz="2400">
              <a:latin typeface="Cambria"/>
              <a:cs typeface="Cambria"/>
            </a:endParaRPr>
          </a:p>
          <a:p>
            <a:pPr marL="12700">
              <a:lnSpc>
                <a:spcPct val="100000"/>
              </a:lnSpc>
              <a:spcBef>
                <a:spcPts val="5"/>
              </a:spcBef>
            </a:pPr>
            <a:r>
              <a:rPr sz="2400" b="1" spc="135" dirty="0">
                <a:latin typeface="Cambria"/>
                <a:cs typeface="Cambria"/>
              </a:rPr>
              <a:t>SÖYLENEN</a:t>
            </a:r>
            <a:r>
              <a:rPr sz="2400" b="1" spc="155" dirty="0">
                <a:latin typeface="Cambria"/>
                <a:cs typeface="Cambria"/>
              </a:rPr>
              <a:t> </a:t>
            </a:r>
            <a:r>
              <a:rPr sz="2400" b="1" spc="90" dirty="0">
                <a:latin typeface="Cambria"/>
                <a:cs typeface="Cambria"/>
              </a:rPr>
              <a:t>HER</a:t>
            </a:r>
            <a:r>
              <a:rPr sz="2400" b="1" spc="180" dirty="0">
                <a:latin typeface="Cambria"/>
                <a:cs typeface="Cambria"/>
              </a:rPr>
              <a:t> </a:t>
            </a:r>
            <a:r>
              <a:rPr sz="2400" b="1" spc="150" dirty="0">
                <a:latin typeface="Cambria"/>
                <a:cs typeface="Cambria"/>
              </a:rPr>
              <a:t>UYGULAMANIN</a:t>
            </a:r>
            <a:r>
              <a:rPr sz="2400" b="1" spc="160" dirty="0">
                <a:latin typeface="Cambria"/>
                <a:cs typeface="Cambria"/>
              </a:rPr>
              <a:t> </a:t>
            </a:r>
            <a:r>
              <a:rPr sz="2400" b="1" spc="110" dirty="0">
                <a:latin typeface="Cambria"/>
                <a:cs typeface="Cambria"/>
              </a:rPr>
              <a:t>KANITI</a:t>
            </a:r>
            <a:r>
              <a:rPr sz="2400" b="1" spc="155" dirty="0">
                <a:latin typeface="Cambria"/>
                <a:cs typeface="Cambria"/>
              </a:rPr>
              <a:t> </a:t>
            </a:r>
            <a:r>
              <a:rPr sz="2400" b="1" spc="110" dirty="0">
                <a:latin typeface="Cambria"/>
                <a:cs typeface="Cambria"/>
              </a:rPr>
              <a:t>OLMALIDIR.</a:t>
            </a:r>
            <a:endParaRPr sz="2400">
              <a:latin typeface="Cambria"/>
              <a:cs typeface="Cambria"/>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object 10" descr="$PPTXTitle"/>
          <p:cNvSpPr txBox="1">
            <a:spLocks noGrp="1"/>
          </p:cNvSpPr>
          <p:nvPr>
            <p:ph type="title"/>
          </p:nvPr>
        </p:nvSpPr>
        <p:spPr>
          <a:xfrm>
            <a:off x="2167635" y="479107"/>
            <a:ext cx="7374890" cy="632460"/>
          </a:xfrm>
          <a:prstGeom prst="rect">
            <a:avLst/>
          </a:prstGeom>
        </p:spPr>
        <p:txBody>
          <a:bodyPr vert="horz" wrap="square" lIns="0" tIns="16510" rIns="0" bIns="0" rtlCol="0">
            <a:spAutoFit/>
          </a:bodyPr>
          <a:lstStyle/>
          <a:p>
            <a:pPr marL="12700">
              <a:lnSpc>
                <a:spcPct val="100000"/>
              </a:lnSpc>
              <a:spcBef>
                <a:spcPts val="130"/>
              </a:spcBef>
            </a:pPr>
            <a:r>
              <a:rPr spc="80" dirty="0"/>
              <a:t>Eğitim</a:t>
            </a:r>
            <a:r>
              <a:rPr spc="290" dirty="0"/>
              <a:t> </a:t>
            </a:r>
            <a:r>
              <a:rPr spc="60" dirty="0"/>
              <a:t>Sonrası</a:t>
            </a:r>
            <a:r>
              <a:rPr spc="225" dirty="0"/>
              <a:t> </a:t>
            </a:r>
            <a:r>
              <a:rPr spc="-10" dirty="0"/>
              <a:t>Beklentilerimiz</a:t>
            </a:r>
          </a:p>
        </p:txBody>
      </p:sp>
      <p:grpSp>
        <p:nvGrpSpPr>
          <p:cNvPr id="2" name="object 2"/>
          <p:cNvGrpSpPr/>
          <p:nvPr/>
        </p:nvGrpSpPr>
        <p:grpSpPr>
          <a:xfrm>
            <a:off x="1800225" y="1542986"/>
            <a:ext cx="786130" cy="2462530"/>
            <a:chOff x="1800225" y="1542986"/>
            <a:chExt cx="786130" cy="2462530"/>
          </a:xfrm>
        </p:grpSpPr>
        <p:pic>
          <p:nvPicPr>
            <p:cNvPr id="3" name="object 3"/>
            <p:cNvPicPr/>
            <p:nvPr/>
          </p:nvPicPr>
          <p:blipFill>
            <a:blip r:embed="rId2" cstate="print"/>
            <a:stretch>
              <a:fillRect/>
            </a:stretch>
          </p:blipFill>
          <p:spPr>
            <a:xfrm>
              <a:off x="1800225" y="1542986"/>
              <a:ext cx="785812" cy="633412"/>
            </a:xfrm>
            <a:prstGeom prst="rect">
              <a:avLst/>
            </a:prstGeom>
          </p:spPr>
        </p:pic>
        <p:pic>
          <p:nvPicPr>
            <p:cNvPr id="4" name="object 4"/>
            <p:cNvPicPr/>
            <p:nvPr/>
          </p:nvPicPr>
          <p:blipFill>
            <a:blip r:embed="rId2" cstate="print"/>
            <a:stretch>
              <a:fillRect/>
            </a:stretch>
          </p:blipFill>
          <p:spPr>
            <a:xfrm>
              <a:off x="1800225" y="1914461"/>
              <a:ext cx="785812" cy="633412"/>
            </a:xfrm>
            <a:prstGeom prst="rect">
              <a:avLst/>
            </a:prstGeom>
          </p:spPr>
        </p:pic>
        <p:pic>
          <p:nvPicPr>
            <p:cNvPr id="5" name="object 5"/>
            <p:cNvPicPr/>
            <p:nvPr/>
          </p:nvPicPr>
          <p:blipFill>
            <a:blip r:embed="rId2" cstate="print"/>
            <a:stretch>
              <a:fillRect/>
            </a:stretch>
          </p:blipFill>
          <p:spPr>
            <a:xfrm>
              <a:off x="1800225" y="2276411"/>
              <a:ext cx="785812" cy="633412"/>
            </a:xfrm>
            <a:prstGeom prst="rect">
              <a:avLst/>
            </a:prstGeom>
          </p:spPr>
        </p:pic>
        <p:pic>
          <p:nvPicPr>
            <p:cNvPr id="6" name="object 6"/>
            <p:cNvPicPr/>
            <p:nvPr/>
          </p:nvPicPr>
          <p:blipFill>
            <a:blip r:embed="rId2" cstate="print"/>
            <a:stretch>
              <a:fillRect/>
            </a:stretch>
          </p:blipFill>
          <p:spPr>
            <a:xfrm>
              <a:off x="1800225" y="2638361"/>
              <a:ext cx="785812" cy="633412"/>
            </a:xfrm>
            <a:prstGeom prst="rect">
              <a:avLst/>
            </a:prstGeom>
          </p:spPr>
        </p:pic>
        <p:pic>
          <p:nvPicPr>
            <p:cNvPr id="7" name="object 7"/>
            <p:cNvPicPr/>
            <p:nvPr/>
          </p:nvPicPr>
          <p:blipFill>
            <a:blip r:embed="rId2" cstate="print"/>
            <a:stretch>
              <a:fillRect/>
            </a:stretch>
          </p:blipFill>
          <p:spPr>
            <a:xfrm>
              <a:off x="1800225" y="3009836"/>
              <a:ext cx="785812" cy="633412"/>
            </a:xfrm>
            <a:prstGeom prst="rect">
              <a:avLst/>
            </a:prstGeom>
          </p:spPr>
        </p:pic>
        <p:pic>
          <p:nvPicPr>
            <p:cNvPr id="8" name="object 8"/>
            <p:cNvPicPr/>
            <p:nvPr/>
          </p:nvPicPr>
          <p:blipFill>
            <a:blip r:embed="rId2" cstate="print"/>
            <a:stretch>
              <a:fillRect/>
            </a:stretch>
          </p:blipFill>
          <p:spPr>
            <a:xfrm>
              <a:off x="1800225" y="3371786"/>
              <a:ext cx="785812" cy="633412"/>
            </a:xfrm>
            <a:prstGeom prst="rect">
              <a:avLst/>
            </a:prstGeom>
          </p:spPr>
        </p:pic>
      </p:grpSp>
      <p:sp>
        <p:nvSpPr>
          <p:cNvPr id="9" name="object 9"/>
          <p:cNvSpPr txBox="1"/>
          <p:nvPr/>
        </p:nvSpPr>
        <p:spPr>
          <a:xfrm>
            <a:off x="1975485" y="1617662"/>
            <a:ext cx="9565005" cy="3319779"/>
          </a:xfrm>
          <a:prstGeom prst="rect">
            <a:avLst/>
          </a:prstGeom>
        </p:spPr>
        <p:txBody>
          <a:bodyPr vert="horz" wrap="square" lIns="0" tIns="11430" rIns="0" bIns="0" rtlCol="0">
            <a:spAutoFit/>
          </a:bodyPr>
          <a:lstStyle/>
          <a:p>
            <a:pPr marL="511175" marR="2077720">
              <a:lnSpc>
                <a:spcPct val="100400"/>
              </a:lnSpc>
              <a:spcBef>
                <a:spcPts val="90"/>
              </a:spcBef>
            </a:pPr>
            <a:r>
              <a:rPr sz="2400" dirty="0">
                <a:latin typeface="Cambria"/>
                <a:cs typeface="Cambria"/>
              </a:rPr>
              <a:t>Üniversite</a:t>
            </a:r>
            <a:r>
              <a:rPr sz="2400" spc="-45" dirty="0">
                <a:latin typeface="Cambria"/>
                <a:cs typeface="Cambria"/>
              </a:rPr>
              <a:t> </a:t>
            </a:r>
            <a:r>
              <a:rPr sz="2400" spc="125" dirty="0">
                <a:latin typeface="Cambria"/>
                <a:cs typeface="Cambria"/>
              </a:rPr>
              <a:t>Öz</a:t>
            </a:r>
            <a:r>
              <a:rPr sz="2400" spc="-40" dirty="0">
                <a:latin typeface="Cambria"/>
                <a:cs typeface="Cambria"/>
              </a:rPr>
              <a:t> </a:t>
            </a:r>
            <a:r>
              <a:rPr sz="2400" dirty="0">
                <a:latin typeface="Cambria"/>
                <a:cs typeface="Cambria"/>
              </a:rPr>
              <a:t>Değerlendirme</a:t>
            </a:r>
            <a:r>
              <a:rPr sz="2400" spc="-40" dirty="0">
                <a:latin typeface="Cambria"/>
                <a:cs typeface="Cambria"/>
              </a:rPr>
              <a:t> </a:t>
            </a:r>
            <a:r>
              <a:rPr sz="2400" dirty="0">
                <a:latin typeface="Cambria"/>
                <a:cs typeface="Cambria"/>
              </a:rPr>
              <a:t>Raporunun</a:t>
            </a:r>
            <a:r>
              <a:rPr sz="2400" spc="-65" dirty="0">
                <a:latin typeface="Cambria"/>
                <a:cs typeface="Cambria"/>
              </a:rPr>
              <a:t> </a:t>
            </a:r>
            <a:r>
              <a:rPr sz="2400" spc="-10" dirty="0">
                <a:latin typeface="Cambria"/>
                <a:cs typeface="Cambria"/>
              </a:rPr>
              <a:t>incelenmesi </a:t>
            </a:r>
            <a:r>
              <a:rPr sz="2400" spc="-25" dirty="0">
                <a:latin typeface="Cambria"/>
                <a:cs typeface="Cambria"/>
              </a:rPr>
              <a:t>Birim</a:t>
            </a:r>
            <a:r>
              <a:rPr sz="2400" spc="5" dirty="0">
                <a:latin typeface="Cambria"/>
                <a:cs typeface="Cambria"/>
              </a:rPr>
              <a:t> </a:t>
            </a:r>
            <a:r>
              <a:rPr sz="2400" spc="125" dirty="0">
                <a:latin typeface="Cambria"/>
                <a:cs typeface="Cambria"/>
              </a:rPr>
              <a:t>Öz</a:t>
            </a:r>
            <a:r>
              <a:rPr sz="2400" spc="-10" dirty="0">
                <a:latin typeface="Cambria"/>
                <a:cs typeface="Cambria"/>
              </a:rPr>
              <a:t> </a:t>
            </a:r>
            <a:r>
              <a:rPr sz="2400" dirty="0">
                <a:latin typeface="Cambria"/>
                <a:cs typeface="Cambria"/>
              </a:rPr>
              <a:t>Değerlendirme</a:t>
            </a:r>
            <a:r>
              <a:rPr sz="2400" spc="55" dirty="0">
                <a:latin typeface="Cambria"/>
                <a:cs typeface="Cambria"/>
              </a:rPr>
              <a:t> </a:t>
            </a:r>
            <a:r>
              <a:rPr sz="2400" spc="-20" dirty="0">
                <a:latin typeface="Cambria"/>
                <a:cs typeface="Cambria"/>
              </a:rPr>
              <a:t>Raporunun</a:t>
            </a:r>
            <a:r>
              <a:rPr sz="2400" spc="-35" dirty="0">
                <a:latin typeface="Cambria"/>
                <a:cs typeface="Cambria"/>
              </a:rPr>
              <a:t> </a:t>
            </a:r>
            <a:r>
              <a:rPr sz="2400" spc="-10" dirty="0">
                <a:latin typeface="Cambria"/>
                <a:cs typeface="Cambria"/>
              </a:rPr>
              <a:t>hazırlanması </a:t>
            </a:r>
            <a:r>
              <a:rPr sz="2400" dirty="0">
                <a:latin typeface="Cambria"/>
                <a:cs typeface="Cambria"/>
              </a:rPr>
              <a:t>Güçlü</a:t>
            </a:r>
            <a:r>
              <a:rPr sz="2400" spc="85" dirty="0">
                <a:latin typeface="Cambria"/>
                <a:cs typeface="Cambria"/>
              </a:rPr>
              <a:t> </a:t>
            </a:r>
            <a:r>
              <a:rPr sz="2400" spc="-20" dirty="0">
                <a:latin typeface="Cambria"/>
                <a:cs typeface="Cambria"/>
              </a:rPr>
              <a:t>yönlerin</a:t>
            </a:r>
            <a:r>
              <a:rPr sz="2400" spc="60" dirty="0">
                <a:latin typeface="Cambria"/>
                <a:cs typeface="Cambria"/>
              </a:rPr>
              <a:t> </a:t>
            </a:r>
            <a:r>
              <a:rPr sz="2400" spc="-10" dirty="0">
                <a:latin typeface="Cambria"/>
                <a:cs typeface="Cambria"/>
              </a:rPr>
              <a:t>belirlenmesi</a:t>
            </a:r>
            <a:endParaRPr sz="2400">
              <a:latin typeface="Cambria"/>
              <a:cs typeface="Cambria"/>
            </a:endParaRPr>
          </a:p>
          <a:p>
            <a:pPr marL="511175">
              <a:lnSpc>
                <a:spcPts val="2855"/>
              </a:lnSpc>
            </a:pPr>
            <a:r>
              <a:rPr sz="2400" spc="-10" dirty="0">
                <a:latin typeface="Cambria"/>
                <a:cs typeface="Cambria"/>
              </a:rPr>
              <a:t>İyileştirme</a:t>
            </a:r>
            <a:r>
              <a:rPr sz="2400" spc="-75" dirty="0">
                <a:latin typeface="Cambria"/>
                <a:cs typeface="Cambria"/>
              </a:rPr>
              <a:t> </a:t>
            </a:r>
            <a:r>
              <a:rPr sz="2400" spc="-35" dirty="0">
                <a:latin typeface="Cambria"/>
                <a:cs typeface="Cambria"/>
              </a:rPr>
              <a:t>alanlarının </a:t>
            </a:r>
            <a:r>
              <a:rPr sz="2400" spc="-10" dirty="0">
                <a:latin typeface="Cambria"/>
                <a:cs typeface="Cambria"/>
              </a:rPr>
              <a:t>belirlenmesi</a:t>
            </a:r>
            <a:endParaRPr sz="2400">
              <a:latin typeface="Cambria"/>
              <a:cs typeface="Cambria"/>
            </a:endParaRPr>
          </a:p>
          <a:p>
            <a:pPr marL="511175">
              <a:lnSpc>
                <a:spcPts val="2870"/>
              </a:lnSpc>
              <a:spcBef>
                <a:spcPts val="45"/>
              </a:spcBef>
            </a:pPr>
            <a:r>
              <a:rPr sz="2400" spc="-25" dirty="0">
                <a:latin typeface="Cambria"/>
                <a:cs typeface="Cambria"/>
              </a:rPr>
              <a:t>Kanıtların</a:t>
            </a:r>
            <a:r>
              <a:rPr sz="2400" spc="-80" dirty="0">
                <a:latin typeface="Cambria"/>
                <a:cs typeface="Cambria"/>
              </a:rPr>
              <a:t> </a:t>
            </a:r>
            <a:r>
              <a:rPr sz="2400" spc="-10" dirty="0">
                <a:latin typeface="Cambria"/>
                <a:cs typeface="Cambria"/>
              </a:rPr>
              <a:t>doğrulanması</a:t>
            </a:r>
            <a:endParaRPr sz="2400">
              <a:latin typeface="Cambria"/>
              <a:cs typeface="Cambria"/>
            </a:endParaRPr>
          </a:p>
          <a:p>
            <a:pPr marL="511175">
              <a:lnSpc>
                <a:spcPts val="2870"/>
              </a:lnSpc>
            </a:pPr>
            <a:r>
              <a:rPr sz="2400" dirty="0">
                <a:latin typeface="Cambria"/>
                <a:cs typeface="Cambria"/>
              </a:rPr>
              <a:t>Saha</a:t>
            </a:r>
            <a:r>
              <a:rPr sz="2400" spc="5" dirty="0">
                <a:latin typeface="Cambria"/>
                <a:cs typeface="Cambria"/>
              </a:rPr>
              <a:t> </a:t>
            </a:r>
            <a:r>
              <a:rPr sz="2400" spc="-20" dirty="0">
                <a:latin typeface="Cambria"/>
                <a:cs typeface="Cambria"/>
              </a:rPr>
              <a:t>ziyaretinde</a:t>
            </a:r>
            <a:r>
              <a:rPr sz="2400" dirty="0">
                <a:latin typeface="Cambria"/>
                <a:cs typeface="Cambria"/>
              </a:rPr>
              <a:t> </a:t>
            </a:r>
            <a:r>
              <a:rPr sz="2400" spc="60" dirty="0">
                <a:latin typeface="Cambria"/>
                <a:cs typeface="Cambria"/>
              </a:rPr>
              <a:t>BİRİMDE</a:t>
            </a:r>
            <a:r>
              <a:rPr sz="2400" spc="30" dirty="0">
                <a:latin typeface="Cambria"/>
                <a:cs typeface="Cambria"/>
              </a:rPr>
              <a:t> </a:t>
            </a:r>
            <a:r>
              <a:rPr sz="2400" spc="-10" dirty="0">
                <a:latin typeface="Cambria"/>
                <a:cs typeface="Cambria"/>
              </a:rPr>
              <a:t>anlatılacak</a:t>
            </a:r>
            <a:r>
              <a:rPr sz="2400" spc="20" dirty="0">
                <a:latin typeface="Cambria"/>
                <a:cs typeface="Cambria"/>
              </a:rPr>
              <a:t> </a:t>
            </a:r>
            <a:r>
              <a:rPr sz="2400" spc="-30" dirty="0">
                <a:latin typeface="Cambria"/>
                <a:cs typeface="Cambria"/>
              </a:rPr>
              <a:t>uygulamaların</a:t>
            </a:r>
            <a:r>
              <a:rPr sz="2400" spc="30" dirty="0">
                <a:latin typeface="Cambria"/>
                <a:cs typeface="Cambria"/>
              </a:rPr>
              <a:t> </a:t>
            </a:r>
            <a:r>
              <a:rPr sz="2400" spc="-10" dirty="0">
                <a:latin typeface="Cambria"/>
                <a:cs typeface="Cambria"/>
              </a:rPr>
              <a:t>hazırlanması</a:t>
            </a:r>
            <a:endParaRPr sz="2400">
              <a:latin typeface="Cambria"/>
              <a:cs typeface="Cambria"/>
            </a:endParaRPr>
          </a:p>
          <a:p>
            <a:pPr>
              <a:lnSpc>
                <a:spcPct val="100000"/>
              </a:lnSpc>
            </a:pPr>
            <a:endParaRPr sz="2400">
              <a:latin typeface="Cambria"/>
              <a:cs typeface="Cambria"/>
            </a:endParaRPr>
          </a:p>
          <a:p>
            <a:pPr>
              <a:lnSpc>
                <a:spcPct val="100000"/>
              </a:lnSpc>
              <a:spcBef>
                <a:spcPts val="130"/>
              </a:spcBef>
            </a:pPr>
            <a:endParaRPr sz="2400">
              <a:latin typeface="Cambria"/>
              <a:cs typeface="Cambria"/>
            </a:endParaRPr>
          </a:p>
          <a:p>
            <a:pPr marL="12700">
              <a:lnSpc>
                <a:spcPct val="100000"/>
              </a:lnSpc>
            </a:pPr>
            <a:r>
              <a:rPr sz="2400" b="1" dirty="0">
                <a:latin typeface="Cambria"/>
                <a:cs typeface="Cambria"/>
              </a:rPr>
              <a:t>Hedef:</a:t>
            </a:r>
            <a:r>
              <a:rPr sz="2400" b="1" spc="20" dirty="0">
                <a:latin typeface="Cambria"/>
                <a:cs typeface="Cambria"/>
              </a:rPr>
              <a:t> </a:t>
            </a:r>
            <a:r>
              <a:rPr sz="2400" dirty="0">
                <a:latin typeface="Cambria"/>
                <a:cs typeface="Cambria"/>
              </a:rPr>
              <a:t>Her</a:t>
            </a:r>
            <a:r>
              <a:rPr sz="2400" spc="25" dirty="0">
                <a:latin typeface="Cambria"/>
                <a:cs typeface="Cambria"/>
              </a:rPr>
              <a:t> </a:t>
            </a:r>
            <a:r>
              <a:rPr sz="2400" spc="-35" dirty="0">
                <a:latin typeface="Cambria"/>
                <a:cs typeface="Cambria"/>
              </a:rPr>
              <a:t>birimin</a:t>
            </a:r>
            <a:r>
              <a:rPr sz="2400" spc="-30" dirty="0">
                <a:latin typeface="Cambria"/>
                <a:cs typeface="Cambria"/>
              </a:rPr>
              <a:t> </a:t>
            </a:r>
            <a:r>
              <a:rPr sz="2400" spc="150" dirty="0">
                <a:latin typeface="Cambria"/>
                <a:cs typeface="Cambria"/>
              </a:rPr>
              <a:t>EFQM</a:t>
            </a:r>
            <a:r>
              <a:rPr sz="2400" spc="-25" dirty="0">
                <a:latin typeface="Cambria"/>
                <a:cs typeface="Cambria"/>
              </a:rPr>
              <a:t> </a:t>
            </a:r>
            <a:r>
              <a:rPr sz="2400" dirty="0">
                <a:latin typeface="Cambria"/>
                <a:cs typeface="Cambria"/>
              </a:rPr>
              <a:t>bakış</a:t>
            </a:r>
            <a:r>
              <a:rPr sz="2400" spc="30" dirty="0">
                <a:latin typeface="Cambria"/>
                <a:cs typeface="Cambria"/>
              </a:rPr>
              <a:t> </a:t>
            </a:r>
            <a:r>
              <a:rPr sz="2400" dirty="0">
                <a:latin typeface="Cambria"/>
                <a:cs typeface="Cambria"/>
              </a:rPr>
              <a:t>açısıyla</a:t>
            </a:r>
            <a:r>
              <a:rPr sz="2400" spc="15" dirty="0">
                <a:latin typeface="Cambria"/>
                <a:cs typeface="Cambria"/>
              </a:rPr>
              <a:t> </a:t>
            </a:r>
            <a:r>
              <a:rPr sz="2400" dirty="0">
                <a:latin typeface="Cambria"/>
                <a:cs typeface="Cambria"/>
              </a:rPr>
              <a:t>kendi </a:t>
            </a:r>
            <a:r>
              <a:rPr sz="2400" spc="-25" dirty="0">
                <a:latin typeface="Cambria"/>
                <a:cs typeface="Cambria"/>
              </a:rPr>
              <a:t>hikâyesini</a:t>
            </a:r>
            <a:r>
              <a:rPr sz="2400" spc="-10" dirty="0">
                <a:latin typeface="Cambria"/>
                <a:cs typeface="Cambria"/>
              </a:rPr>
              <a:t> ortaya</a:t>
            </a:r>
            <a:r>
              <a:rPr sz="2400" spc="15" dirty="0">
                <a:latin typeface="Cambria"/>
                <a:cs typeface="Cambria"/>
              </a:rPr>
              <a:t> </a:t>
            </a:r>
            <a:r>
              <a:rPr sz="2400" spc="-10" dirty="0">
                <a:latin typeface="Cambria"/>
                <a:cs typeface="Cambria"/>
              </a:rPr>
              <a:t>koyması.</a:t>
            </a:r>
            <a:endParaRPr sz="2400">
              <a:latin typeface="Cambria"/>
              <a:cs typeface="Cambria"/>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ctrTitle"/>
          </p:nvPr>
        </p:nvSpPr>
        <p:spPr>
          <a:prstGeom prst="rect">
            <a:avLst/>
          </a:prstGeom>
        </p:spPr>
        <p:txBody>
          <a:bodyPr vert="horz" wrap="square" lIns="0" tIns="8255" rIns="0" bIns="0" rtlCol="0">
            <a:spAutoFit/>
          </a:bodyPr>
          <a:lstStyle/>
          <a:p>
            <a:pPr marL="2642870" marR="5080" indent="-2630805">
              <a:lnSpc>
                <a:spcPct val="101699"/>
              </a:lnSpc>
              <a:spcBef>
                <a:spcPts val="65"/>
              </a:spcBef>
            </a:pPr>
            <a:r>
              <a:rPr sz="3200" i="1" spc="-185" dirty="0">
                <a:solidFill>
                  <a:srgbClr val="252525"/>
                </a:solidFill>
                <a:latin typeface="Trebuchet MS"/>
                <a:cs typeface="Trebuchet MS"/>
              </a:rPr>
              <a:t>"Kalitede</a:t>
            </a:r>
            <a:r>
              <a:rPr sz="3200" i="1" spc="-280" dirty="0">
                <a:solidFill>
                  <a:srgbClr val="252525"/>
                </a:solidFill>
                <a:latin typeface="Trebuchet MS"/>
                <a:cs typeface="Trebuchet MS"/>
              </a:rPr>
              <a:t> </a:t>
            </a:r>
            <a:r>
              <a:rPr sz="3200" i="1" spc="-105" dirty="0">
                <a:solidFill>
                  <a:srgbClr val="252525"/>
                </a:solidFill>
                <a:latin typeface="Trebuchet MS"/>
                <a:cs typeface="Trebuchet MS"/>
              </a:rPr>
              <a:t>Ödül</a:t>
            </a:r>
            <a:r>
              <a:rPr sz="3200" i="1" spc="-330" dirty="0">
                <a:solidFill>
                  <a:srgbClr val="252525"/>
                </a:solidFill>
                <a:latin typeface="Trebuchet MS"/>
                <a:cs typeface="Trebuchet MS"/>
              </a:rPr>
              <a:t> </a:t>
            </a:r>
            <a:r>
              <a:rPr sz="3200" i="1" spc="-275" dirty="0">
                <a:solidFill>
                  <a:srgbClr val="252525"/>
                </a:solidFill>
                <a:latin typeface="Trebuchet MS"/>
                <a:cs typeface="Trebuchet MS"/>
              </a:rPr>
              <a:t>bir</a:t>
            </a:r>
            <a:r>
              <a:rPr sz="3200" i="1" spc="-315" dirty="0">
                <a:solidFill>
                  <a:srgbClr val="252525"/>
                </a:solidFill>
                <a:latin typeface="Trebuchet MS"/>
                <a:cs typeface="Trebuchet MS"/>
              </a:rPr>
              <a:t> </a:t>
            </a:r>
            <a:r>
              <a:rPr sz="3200" i="1" spc="-165" dirty="0">
                <a:solidFill>
                  <a:srgbClr val="252525"/>
                </a:solidFill>
                <a:latin typeface="Trebuchet MS"/>
                <a:cs typeface="Trebuchet MS"/>
              </a:rPr>
              <a:t>hedef</a:t>
            </a:r>
            <a:r>
              <a:rPr sz="3200" i="1" spc="-310" dirty="0">
                <a:solidFill>
                  <a:srgbClr val="252525"/>
                </a:solidFill>
                <a:latin typeface="Trebuchet MS"/>
                <a:cs typeface="Trebuchet MS"/>
              </a:rPr>
              <a:t> </a:t>
            </a:r>
            <a:r>
              <a:rPr sz="3200" i="1" spc="-215" dirty="0">
                <a:solidFill>
                  <a:srgbClr val="252525"/>
                </a:solidFill>
                <a:latin typeface="Trebuchet MS"/>
                <a:cs typeface="Trebuchet MS"/>
              </a:rPr>
              <a:t>değil,</a:t>
            </a:r>
            <a:r>
              <a:rPr sz="3200" i="1" spc="-350" dirty="0">
                <a:solidFill>
                  <a:srgbClr val="252525"/>
                </a:solidFill>
                <a:latin typeface="Trebuchet MS"/>
                <a:cs typeface="Trebuchet MS"/>
              </a:rPr>
              <a:t> </a:t>
            </a:r>
            <a:r>
              <a:rPr sz="3200" i="1" spc="-160" dirty="0">
                <a:solidFill>
                  <a:srgbClr val="252525"/>
                </a:solidFill>
                <a:latin typeface="Trebuchet MS"/>
                <a:cs typeface="Trebuchet MS"/>
              </a:rPr>
              <a:t>sürekli</a:t>
            </a:r>
            <a:r>
              <a:rPr sz="3200" i="1" spc="-285" dirty="0">
                <a:solidFill>
                  <a:srgbClr val="252525"/>
                </a:solidFill>
                <a:latin typeface="Trebuchet MS"/>
                <a:cs typeface="Trebuchet MS"/>
              </a:rPr>
              <a:t> </a:t>
            </a:r>
            <a:r>
              <a:rPr sz="3200" i="1" spc="-90" dirty="0">
                <a:solidFill>
                  <a:srgbClr val="252525"/>
                </a:solidFill>
                <a:latin typeface="Trebuchet MS"/>
                <a:cs typeface="Trebuchet MS"/>
              </a:rPr>
              <a:t>gelişim </a:t>
            </a:r>
            <a:r>
              <a:rPr sz="3200" i="1" spc="-95" dirty="0">
                <a:solidFill>
                  <a:srgbClr val="252525"/>
                </a:solidFill>
                <a:latin typeface="Trebuchet MS"/>
                <a:cs typeface="Trebuchet MS"/>
              </a:rPr>
              <a:t>y</a:t>
            </a:r>
            <a:r>
              <a:rPr sz="3200" i="1" spc="-35" dirty="0">
                <a:solidFill>
                  <a:srgbClr val="252525"/>
                </a:solidFill>
                <a:latin typeface="Trebuchet MS"/>
                <a:cs typeface="Trebuchet MS"/>
              </a:rPr>
              <a:t>o</a:t>
            </a:r>
            <a:r>
              <a:rPr sz="3200" i="1" spc="-55" dirty="0">
                <a:solidFill>
                  <a:srgbClr val="252525"/>
                </a:solidFill>
                <a:latin typeface="Trebuchet MS"/>
                <a:cs typeface="Trebuchet MS"/>
              </a:rPr>
              <a:t>lcul</a:t>
            </a:r>
            <a:r>
              <a:rPr sz="3200" i="1" spc="-125" dirty="0">
                <a:solidFill>
                  <a:srgbClr val="252525"/>
                </a:solidFill>
                <a:latin typeface="Trebuchet MS"/>
                <a:cs typeface="Trebuchet MS"/>
              </a:rPr>
              <a:t>u</a:t>
            </a:r>
            <a:r>
              <a:rPr sz="3200" i="1" dirty="0">
                <a:solidFill>
                  <a:srgbClr val="252525"/>
                </a:solidFill>
                <a:latin typeface="Trebuchet MS"/>
                <a:cs typeface="Trebuchet MS"/>
              </a:rPr>
              <a:t>ğ</a:t>
            </a:r>
            <a:r>
              <a:rPr sz="3200" i="1" spc="-125" dirty="0">
                <a:solidFill>
                  <a:srgbClr val="252525"/>
                </a:solidFill>
                <a:latin typeface="Trebuchet MS"/>
                <a:cs typeface="Trebuchet MS"/>
              </a:rPr>
              <a:t>u</a:t>
            </a:r>
            <a:r>
              <a:rPr sz="3200" i="1" spc="-5" dirty="0">
                <a:solidFill>
                  <a:srgbClr val="252525"/>
                </a:solidFill>
                <a:latin typeface="Trebuchet MS"/>
                <a:cs typeface="Trebuchet MS"/>
              </a:rPr>
              <a:t>d</a:t>
            </a:r>
            <a:r>
              <a:rPr sz="3200" i="1" spc="-125" dirty="0">
                <a:solidFill>
                  <a:srgbClr val="252525"/>
                </a:solidFill>
                <a:latin typeface="Trebuchet MS"/>
                <a:cs typeface="Trebuchet MS"/>
              </a:rPr>
              <a:t>u</a:t>
            </a:r>
            <a:r>
              <a:rPr sz="3200" i="1" spc="-225" dirty="0">
                <a:solidFill>
                  <a:srgbClr val="252525"/>
                </a:solidFill>
                <a:latin typeface="Trebuchet MS"/>
                <a:cs typeface="Trebuchet MS"/>
              </a:rPr>
              <a:t>r</a:t>
            </a:r>
            <a:r>
              <a:rPr sz="3200" i="1" spc="-605" dirty="0">
                <a:solidFill>
                  <a:srgbClr val="252525"/>
                </a:solidFill>
                <a:latin typeface="Trebuchet MS"/>
                <a:cs typeface="Trebuchet MS"/>
              </a:rPr>
              <a:t>.</a:t>
            </a:r>
            <a:r>
              <a:rPr sz="3200" i="1" spc="-45" dirty="0">
                <a:solidFill>
                  <a:srgbClr val="252525"/>
                </a:solidFill>
                <a:latin typeface="Trebuchet MS"/>
                <a:cs typeface="Trebuchet MS"/>
              </a:rPr>
              <a:t>"</a:t>
            </a:r>
            <a:endParaRPr sz="3200">
              <a:latin typeface="Trebuchet MS"/>
              <a:cs typeface="Trebuchet MS"/>
            </a:endParaRPr>
          </a:p>
        </p:txBody>
      </p:sp>
      <p:sp>
        <p:nvSpPr>
          <p:cNvPr id="3" name="object 3"/>
          <p:cNvSpPr txBox="1"/>
          <p:nvPr/>
        </p:nvSpPr>
        <p:spPr>
          <a:xfrm>
            <a:off x="4449064" y="3632580"/>
            <a:ext cx="3306445" cy="518159"/>
          </a:xfrm>
          <a:prstGeom prst="rect">
            <a:avLst/>
          </a:prstGeom>
        </p:spPr>
        <p:txBody>
          <a:bodyPr vert="horz" wrap="square" lIns="0" tIns="16510" rIns="0" bIns="0" rtlCol="0">
            <a:spAutoFit/>
          </a:bodyPr>
          <a:lstStyle/>
          <a:p>
            <a:pPr marL="12700">
              <a:lnSpc>
                <a:spcPct val="100000"/>
              </a:lnSpc>
              <a:spcBef>
                <a:spcPts val="130"/>
              </a:spcBef>
            </a:pPr>
            <a:r>
              <a:rPr sz="3200" b="1" dirty="0">
                <a:latin typeface="Cambria"/>
                <a:cs typeface="Cambria"/>
              </a:rPr>
              <a:t>Teşekkür</a:t>
            </a:r>
            <a:r>
              <a:rPr sz="3200" b="1" spc="-85" dirty="0">
                <a:latin typeface="Cambria"/>
                <a:cs typeface="Cambria"/>
              </a:rPr>
              <a:t> </a:t>
            </a:r>
            <a:r>
              <a:rPr sz="3200" b="1" spc="-10" dirty="0">
                <a:latin typeface="Cambria"/>
                <a:cs typeface="Cambria"/>
              </a:rPr>
              <a:t>Ederim</a:t>
            </a:r>
            <a:endParaRPr sz="3200">
              <a:latin typeface="Cambria"/>
              <a:cs typeface="Cambria"/>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838201" y="890587"/>
            <a:ext cx="10896600" cy="5163721"/>
          </a:xfrm>
          <a:prstGeom prst="rect">
            <a:avLst/>
          </a:prstGeom>
        </p:spPr>
        <p:txBody>
          <a:bodyPr vert="horz" wrap="square" lIns="0" tIns="12700" rIns="0" bIns="0" rtlCol="0">
            <a:spAutoFit/>
          </a:bodyPr>
          <a:lstStyle/>
          <a:p>
            <a:pPr marL="12700" marR="19685" algn="just"/>
            <a:r>
              <a:rPr sz="2400" b="1" dirty="0">
                <a:latin typeface="Tahoma"/>
                <a:cs typeface="Tahoma"/>
              </a:rPr>
              <a:t>Birim öz değerlendirme çalışması, yapılan faaliyetlerin sıralandığı bir faaliyet raporu değildir. </a:t>
            </a:r>
            <a:r>
              <a:rPr lang="tr-TR" sz="2400" b="1" dirty="0">
                <a:latin typeface="Tahoma"/>
                <a:cs typeface="Tahoma"/>
              </a:rPr>
              <a:t>Birimlerin </a:t>
            </a:r>
            <a:r>
              <a:rPr sz="2400" b="1" dirty="0" err="1">
                <a:latin typeface="Tahoma"/>
                <a:cs typeface="Tahoma"/>
              </a:rPr>
              <a:t>kurumsal</a:t>
            </a:r>
            <a:r>
              <a:rPr sz="2400" b="1" dirty="0">
                <a:latin typeface="Tahoma"/>
                <a:cs typeface="Tahoma"/>
              </a:rPr>
              <a:t> amaçları nasıl uyguladığını, paydaşları için hangi değeri oluşturduğunu, performansını nasıl izlediğini, güçlü yönlerini ve geliştirmesi gereken alanları kanıta dayalı olarak ortaya koyan bir kurumsal öğrenme çalışmasıdır.</a:t>
            </a:r>
            <a:endParaRPr sz="2400" dirty="0">
              <a:latin typeface="Tahoma"/>
              <a:cs typeface="Tahoma"/>
            </a:endParaRPr>
          </a:p>
          <a:p>
            <a:pPr marL="12700" marR="436245" algn="just"/>
            <a:r>
              <a:rPr lang="tr-TR" sz="2400" dirty="0">
                <a:latin typeface="Trebuchet MS"/>
                <a:cs typeface="Trebuchet MS"/>
              </a:rPr>
              <a:t>Birimlerin</a:t>
            </a:r>
            <a:r>
              <a:rPr sz="2400" dirty="0">
                <a:latin typeface="Trebuchet MS"/>
                <a:cs typeface="Trebuchet MS"/>
              </a:rPr>
              <a:t> üniversite raporundaki metinleri aynen kopyalaması değil, </a:t>
            </a:r>
            <a:r>
              <a:rPr sz="2400" b="1" dirty="0">
                <a:latin typeface="Trebuchet MS"/>
                <a:cs typeface="Trebuchet MS"/>
              </a:rPr>
              <a:t>iki temel soruya cevap vermesi </a:t>
            </a:r>
            <a:r>
              <a:rPr sz="2400" b="1" dirty="0" err="1">
                <a:latin typeface="Trebuchet MS"/>
                <a:cs typeface="Trebuchet MS"/>
              </a:rPr>
              <a:t>beklenmelidir</a:t>
            </a:r>
            <a:r>
              <a:rPr sz="2400" b="1" dirty="0">
                <a:latin typeface="Trebuchet MS"/>
                <a:cs typeface="Trebuchet MS"/>
              </a:rPr>
              <a:t>:</a:t>
            </a:r>
            <a:endParaRPr lang="tr-TR" sz="2400" b="1" dirty="0">
              <a:latin typeface="Trebuchet MS"/>
              <a:cs typeface="Trebuchet MS"/>
            </a:endParaRPr>
          </a:p>
          <a:p>
            <a:pPr marL="12700" marR="436245" algn="just"/>
            <a:endParaRPr lang="tr-TR" sz="2400" b="1" dirty="0">
              <a:latin typeface="Trebuchet MS"/>
              <a:cs typeface="Trebuchet MS"/>
            </a:endParaRPr>
          </a:p>
          <a:p>
            <a:pPr marL="12700" marR="5080" indent="-11430" algn="just">
              <a:buSzPct val="91666"/>
              <a:buAutoNum type="arabicPeriod"/>
              <a:tabLst>
                <a:tab pos="262890" algn="l"/>
              </a:tabLst>
            </a:pPr>
            <a:r>
              <a:rPr sz="2400" dirty="0">
                <a:latin typeface="Trebuchet MS"/>
                <a:cs typeface="Trebuchet MS"/>
              </a:rPr>
              <a:t>	Üniversitenin tanımladığı kurumsal </a:t>
            </a:r>
            <a:r>
              <a:rPr sz="2400" dirty="0" err="1">
                <a:latin typeface="Trebuchet MS"/>
                <a:cs typeface="Trebuchet MS"/>
              </a:rPr>
              <a:t>yaklaşım</a:t>
            </a:r>
            <a:r>
              <a:rPr sz="2400" dirty="0">
                <a:latin typeface="Trebuchet MS"/>
                <a:cs typeface="Trebuchet MS"/>
              </a:rPr>
              <a:t> </a:t>
            </a:r>
            <a:r>
              <a:rPr lang="tr-TR" sz="2400" dirty="0">
                <a:latin typeface="Trebuchet MS"/>
                <a:cs typeface="Trebuchet MS"/>
              </a:rPr>
              <a:t>Birimlerde </a:t>
            </a:r>
            <a:r>
              <a:rPr sz="2400" dirty="0" err="1">
                <a:latin typeface="Trebuchet MS"/>
                <a:cs typeface="Trebuchet MS"/>
              </a:rPr>
              <a:t>nasıl</a:t>
            </a:r>
            <a:r>
              <a:rPr sz="2400" dirty="0">
                <a:latin typeface="Trebuchet MS"/>
                <a:cs typeface="Trebuchet MS"/>
              </a:rPr>
              <a:t> </a:t>
            </a:r>
            <a:r>
              <a:rPr sz="2400" dirty="0" err="1">
                <a:latin typeface="Trebuchet MS"/>
                <a:cs typeface="Trebuchet MS"/>
              </a:rPr>
              <a:t>uygulanıyor</a:t>
            </a:r>
            <a:r>
              <a:rPr sz="2400" dirty="0">
                <a:latin typeface="Trebuchet MS"/>
                <a:cs typeface="Trebuchet MS"/>
              </a:rPr>
              <a:t>?</a:t>
            </a:r>
            <a:endParaRPr lang="tr-TR" sz="2400" dirty="0">
              <a:latin typeface="Trebuchet MS"/>
              <a:cs typeface="Trebuchet MS"/>
            </a:endParaRPr>
          </a:p>
          <a:p>
            <a:pPr marL="12700" marR="5080" indent="-11430" algn="just">
              <a:buSzPct val="91666"/>
              <a:buAutoNum type="arabicPeriod"/>
              <a:tabLst>
                <a:tab pos="262890" algn="l"/>
              </a:tabLst>
            </a:pPr>
            <a:endParaRPr sz="2400" dirty="0">
              <a:latin typeface="Trebuchet MS"/>
              <a:cs typeface="Trebuchet MS"/>
            </a:endParaRPr>
          </a:p>
          <a:p>
            <a:pPr marL="262890" indent="-262255" algn="just">
              <a:buSzPct val="91666"/>
              <a:buAutoNum type="arabicPeriod"/>
              <a:tabLst>
                <a:tab pos="262890" algn="l"/>
              </a:tabLst>
            </a:pPr>
            <a:r>
              <a:rPr lang="tr-TR" sz="2400" dirty="0">
                <a:latin typeface="Trebuchet MS"/>
                <a:cs typeface="Trebuchet MS"/>
              </a:rPr>
              <a:t>Birimlerin </a:t>
            </a:r>
            <a:r>
              <a:rPr sz="2400" dirty="0" err="1">
                <a:latin typeface="Trebuchet MS"/>
                <a:cs typeface="Trebuchet MS"/>
              </a:rPr>
              <a:t>eğitim</a:t>
            </a:r>
            <a:r>
              <a:rPr sz="2400" dirty="0">
                <a:latin typeface="Trebuchet MS"/>
                <a:cs typeface="Trebuchet MS"/>
              </a:rPr>
              <a:t>, araştırma, </a:t>
            </a:r>
            <a:r>
              <a:rPr sz="2400" dirty="0" err="1">
                <a:latin typeface="Trebuchet MS"/>
                <a:cs typeface="Trebuchet MS"/>
              </a:rPr>
              <a:t>uygulama</a:t>
            </a:r>
            <a:r>
              <a:rPr sz="2400" dirty="0">
                <a:latin typeface="Trebuchet MS"/>
                <a:cs typeface="Trebuchet MS"/>
              </a:rPr>
              <a:t> ve </a:t>
            </a:r>
            <a:r>
              <a:rPr sz="2400" dirty="0" err="1">
                <a:latin typeface="Trebuchet MS"/>
                <a:cs typeface="Trebuchet MS"/>
              </a:rPr>
              <a:t>toplumsal</a:t>
            </a:r>
            <a:r>
              <a:rPr sz="2400" dirty="0">
                <a:latin typeface="Trebuchet MS"/>
                <a:cs typeface="Trebuchet MS"/>
              </a:rPr>
              <a:t> </a:t>
            </a:r>
            <a:r>
              <a:rPr sz="2400" dirty="0" err="1">
                <a:latin typeface="Trebuchet MS"/>
                <a:cs typeface="Trebuchet MS"/>
              </a:rPr>
              <a:t>katkı</a:t>
            </a:r>
            <a:r>
              <a:rPr lang="tr-TR" sz="2400" dirty="0">
                <a:latin typeface="Trebuchet MS"/>
                <a:cs typeface="Trebuchet MS"/>
              </a:rPr>
              <a:t> </a:t>
            </a:r>
            <a:r>
              <a:rPr sz="2400" dirty="0" err="1">
                <a:latin typeface="Trebuchet MS"/>
                <a:cs typeface="Trebuchet MS"/>
              </a:rPr>
              <a:t>bakımından</a:t>
            </a:r>
            <a:r>
              <a:rPr sz="2400" dirty="0">
                <a:latin typeface="Trebuchet MS"/>
                <a:cs typeface="Trebuchet MS"/>
              </a:rPr>
              <a:t> kendine özgü uygulamaları ve sonuçları </a:t>
            </a:r>
            <a:r>
              <a:rPr sz="2400" dirty="0" err="1">
                <a:latin typeface="Trebuchet MS"/>
                <a:cs typeface="Trebuchet MS"/>
              </a:rPr>
              <a:t>nelerdir</a:t>
            </a:r>
            <a:r>
              <a:rPr sz="2400" dirty="0">
                <a:latin typeface="Trebuchet MS"/>
                <a:cs typeface="Trebuchet MS"/>
              </a:rPr>
              <a:t>?</a:t>
            </a:r>
            <a:endParaRPr lang="tr-TR" sz="2400" dirty="0">
              <a:latin typeface="Trebuchet MS"/>
              <a:cs typeface="Trebuchet MS"/>
            </a:endParaRPr>
          </a:p>
          <a:p>
            <a:pPr marL="12700" algn="just">
              <a:lnSpc>
                <a:spcPts val="2870"/>
              </a:lnSpc>
            </a:pPr>
            <a:endParaRPr sz="2400" dirty="0">
              <a:latin typeface="Trebuchet MS"/>
              <a:cs typeface="Trebuchet MS"/>
            </a:endParaRPr>
          </a:p>
        </p:txBody>
      </p:sp>
      <p:pic>
        <p:nvPicPr>
          <p:cNvPr id="3" name="object 17">
            <a:extLst>
              <a:ext uri="{FF2B5EF4-FFF2-40B4-BE49-F238E27FC236}">
                <a16:creationId xmlns:a16="http://schemas.microsoft.com/office/drawing/2014/main" id="{EC30ADC6-A7AB-AF3D-8507-6ECFCB4D8D04}"/>
              </a:ext>
            </a:extLst>
          </p:cNvPr>
          <p:cNvPicPr/>
          <p:nvPr/>
        </p:nvPicPr>
        <p:blipFill>
          <a:blip r:embed="rId2" cstate="print"/>
          <a:stretch>
            <a:fillRect/>
          </a:stretch>
        </p:blipFill>
        <p:spPr>
          <a:xfrm>
            <a:off x="11182350" y="12192"/>
            <a:ext cx="1009650" cy="9144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1591563" y="478155"/>
            <a:ext cx="9851390" cy="5266185"/>
          </a:xfrm>
          <a:prstGeom prst="rect">
            <a:avLst/>
          </a:prstGeom>
        </p:spPr>
        <p:txBody>
          <a:bodyPr vert="horz" wrap="square" lIns="0" tIns="13335" rIns="0" bIns="0" rtlCol="0">
            <a:spAutoFit/>
          </a:bodyPr>
          <a:lstStyle/>
          <a:p>
            <a:pPr marL="1550670">
              <a:lnSpc>
                <a:spcPct val="100000"/>
              </a:lnSpc>
              <a:spcBef>
                <a:spcPts val="105"/>
              </a:spcBef>
            </a:pPr>
            <a:r>
              <a:rPr sz="2400" b="1" spc="-305" dirty="0">
                <a:latin typeface="Tahoma"/>
                <a:cs typeface="Tahoma"/>
              </a:rPr>
              <a:t>BİRİM</a:t>
            </a:r>
            <a:r>
              <a:rPr sz="2400" b="1" spc="-165" dirty="0">
                <a:latin typeface="Tahoma"/>
                <a:cs typeface="Tahoma"/>
              </a:rPr>
              <a:t> </a:t>
            </a:r>
            <a:r>
              <a:rPr sz="2400" b="1" spc="-175" dirty="0">
                <a:latin typeface="Tahoma"/>
                <a:cs typeface="Tahoma"/>
              </a:rPr>
              <a:t>ÖZ</a:t>
            </a:r>
            <a:r>
              <a:rPr sz="2400" b="1" spc="-180" dirty="0">
                <a:latin typeface="Tahoma"/>
                <a:cs typeface="Tahoma"/>
              </a:rPr>
              <a:t> </a:t>
            </a:r>
            <a:r>
              <a:rPr sz="2400" b="1" spc="-155" dirty="0">
                <a:latin typeface="Tahoma"/>
                <a:cs typeface="Tahoma"/>
              </a:rPr>
              <a:t>DE</a:t>
            </a:r>
            <a:r>
              <a:rPr lang="tr-TR" sz="2400" b="1" spc="-155" dirty="0">
                <a:latin typeface="Tahoma"/>
                <a:cs typeface="Tahoma"/>
              </a:rPr>
              <a:t>Ğ</a:t>
            </a:r>
            <a:r>
              <a:rPr sz="2400" b="1" spc="-155" dirty="0">
                <a:latin typeface="Tahoma"/>
                <a:cs typeface="Tahoma"/>
              </a:rPr>
              <a:t>ERLENDİRMESİ</a:t>
            </a:r>
            <a:r>
              <a:rPr sz="2400" b="1" spc="-175" dirty="0">
                <a:latin typeface="Tahoma"/>
                <a:cs typeface="Tahoma"/>
              </a:rPr>
              <a:t> </a:t>
            </a:r>
            <a:r>
              <a:rPr sz="2400" b="1" spc="-10" dirty="0">
                <a:latin typeface="Tahoma"/>
                <a:cs typeface="Tahoma"/>
              </a:rPr>
              <a:t>NEDİR?</a:t>
            </a:r>
            <a:endParaRPr sz="2400" dirty="0">
              <a:latin typeface="Trebuchet MS"/>
              <a:cs typeface="Trebuchet MS"/>
            </a:endParaRPr>
          </a:p>
          <a:p>
            <a:pPr marL="12700">
              <a:lnSpc>
                <a:spcPts val="2865"/>
              </a:lnSpc>
            </a:pPr>
            <a:r>
              <a:rPr sz="2400" b="1" spc="-120" dirty="0">
                <a:latin typeface="Tahoma"/>
                <a:cs typeface="Tahoma"/>
              </a:rPr>
              <a:t>Öz</a:t>
            </a:r>
            <a:r>
              <a:rPr sz="2400" b="1" spc="-204" dirty="0">
                <a:latin typeface="Tahoma"/>
                <a:cs typeface="Tahoma"/>
              </a:rPr>
              <a:t> </a:t>
            </a:r>
            <a:r>
              <a:rPr sz="2400" b="1" spc="-135" dirty="0">
                <a:latin typeface="Tahoma"/>
                <a:cs typeface="Tahoma"/>
              </a:rPr>
              <a:t>değerlendirme,</a:t>
            </a:r>
            <a:r>
              <a:rPr sz="2400" b="1" spc="-95" dirty="0">
                <a:latin typeface="Tahoma"/>
                <a:cs typeface="Tahoma"/>
              </a:rPr>
              <a:t> </a:t>
            </a:r>
            <a:r>
              <a:rPr sz="2400" b="1" spc="-10" dirty="0">
                <a:latin typeface="Tahoma"/>
                <a:cs typeface="Tahoma"/>
              </a:rPr>
              <a:t>birimin;</a:t>
            </a:r>
            <a:endParaRPr sz="2400" dirty="0">
              <a:latin typeface="Tahoma"/>
              <a:cs typeface="Tahoma"/>
            </a:endParaRPr>
          </a:p>
          <a:p>
            <a:pPr marL="118745" indent="-114300">
              <a:lnSpc>
                <a:spcPts val="2865"/>
              </a:lnSpc>
              <a:spcBef>
                <a:spcPts val="50"/>
              </a:spcBef>
              <a:buSzPct val="95833"/>
              <a:buFont typeface="Arial MT"/>
              <a:buChar char="•"/>
              <a:tabLst>
                <a:tab pos="118745" algn="l"/>
              </a:tabLst>
            </a:pPr>
            <a:r>
              <a:rPr sz="2400" spc="60" dirty="0">
                <a:latin typeface="Trebuchet MS"/>
                <a:cs typeface="Trebuchet MS"/>
              </a:rPr>
              <a:t>Ne</a:t>
            </a:r>
            <a:r>
              <a:rPr sz="2400" spc="-265" dirty="0">
                <a:latin typeface="Trebuchet MS"/>
                <a:cs typeface="Trebuchet MS"/>
              </a:rPr>
              <a:t> </a:t>
            </a:r>
            <a:r>
              <a:rPr sz="2400" spc="-10" dirty="0">
                <a:latin typeface="Trebuchet MS"/>
                <a:cs typeface="Trebuchet MS"/>
              </a:rPr>
              <a:t>yaptığını,</a:t>
            </a:r>
            <a:endParaRPr sz="2400" dirty="0">
              <a:latin typeface="Trebuchet MS"/>
              <a:cs typeface="Trebuchet MS"/>
            </a:endParaRPr>
          </a:p>
          <a:p>
            <a:pPr marL="118745" indent="-114300">
              <a:lnSpc>
                <a:spcPts val="2865"/>
              </a:lnSpc>
              <a:buSzPct val="95833"/>
              <a:buFont typeface="Arial MT"/>
              <a:buChar char="•"/>
              <a:tabLst>
                <a:tab pos="118745" algn="l"/>
              </a:tabLst>
            </a:pPr>
            <a:r>
              <a:rPr sz="2400" dirty="0">
                <a:latin typeface="Trebuchet MS"/>
                <a:cs typeface="Trebuchet MS"/>
              </a:rPr>
              <a:t>Neden</a:t>
            </a:r>
            <a:r>
              <a:rPr sz="2400" spc="-170" dirty="0">
                <a:latin typeface="Trebuchet MS"/>
                <a:cs typeface="Trebuchet MS"/>
              </a:rPr>
              <a:t> </a:t>
            </a:r>
            <a:r>
              <a:rPr sz="2400" spc="-10" dirty="0">
                <a:latin typeface="Trebuchet MS"/>
                <a:cs typeface="Trebuchet MS"/>
              </a:rPr>
              <a:t>yaptığını,</a:t>
            </a:r>
            <a:endParaRPr sz="2400" dirty="0">
              <a:latin typeface="Trebuchet MS"/>
              <a:cs typeface="Trebuchet MS"/>
            </a:endParaRPr>
          </a:p>
          <a:p>
            <a:pPr marL="118745" indent="-114300">
              <a:lnSpc>
                <a:spcPts val="2870"/>
              </a:lnSpc>
              <a:spcBef>
                <a:spcPts val="50"/>
              </a:spcBef>
              <a:buSzPct val="95833"/>
              <a:buFont typeface="Arial MT"/>
              <a:buChar char="•"/>
              <a:tabLst>
                <a:tab pos="118745" algn="l"/>
              </a:tabLst>
            </a:pPr>
            <a:r>
              <a:rPr sz="2400" dirty="0">
                <a:latin typeface="Trebuchet MS"/>
                <a:cs typeface="Trebuchet MS"/>
              </a:rPr>
              <a:t>Nasıl</a:t>
            </a:r>
            <a:r>
              <a:rPr sz="2400" spc="-95" dirty="0">
                <a:latin typeface="Trebuchet MS"/>
                <a:cs typeface="Trebuchet MS"/>
              </a:rPr>
              <a:t> </a:t>
            </a:r>
            <a:r>
              <a:rPr sz="2400" spc="-10" dirty="0">
                <a:latin typeface="Trebuchet MS"/>
                <a:cs typeface="Trebuchet MS"/>
              </a:rPr>
              <a:t>uyguladığını,</a:t>
            </a:r>
            <a:endParaRPr sz="2400" dirty="0">
              <a:latin typeface="Trebuchet MS"/>
              <a:cs typeface="Trebuchet MS"/>
            </a:endParaRPr>
          </a:p>
          <a:p>
            <a:pPr marL="118745" indent="-114300">
              <a:lnSpc>
                <a:spcPts val="2855"/>
              </a:lnSpc>
              <a:buSzPct val="95833"/>
              <a:buFont typeface="Arial MT"/>
              <a:buChar char="•"/>
              <a:tabLst>
                <a:tab pos="118745" algn="l"/>
              </a:tabLst>
            </a:pPr>
            <a:r>
              <a:rPr sz="2400" spc="-40" dirty="0">
                <a:latin typeface="Trebuchet MS"/>
                <a:cs typeface="Trebuchet MS"/>
              </a:rPr>
              <a:t>Uygulamayı</a:t>
            </a:r>
            <a:r>
              <a:rPr sz="2400" spc="-204" dirty="0">
                <a:latin typeface="Trebuchet MS"/>
                <a:cs typeface="Trebuchet MS"/>
              </a:rPr>
              <a:t> </a:t>
            </a:r>
            <a:r>
              <a:rPr sz="2400" spc="-35" dirty="0">
                <a:latin typeface="Trebuchet MS"/>
                <a:cs typeface="Trebuchet MS"/>
              </a:rPr>
              <a:t>hangi</a:t>
            </a:r>
            <a:r>
              <a:rPr sz="2400" spc="-204" dirty="0">
                <a:latin typeface="Trebuchet MS"/>
                <a:cs typeface="Trebuchet MS"/>
              </a:rPr>
              <a:t> </a:t>
            </a:r>
            <a:r>
              <a:rPr sz="2400" spc="-10" dirty="0">
                <a:latin typeface="Trebuchet MS"/>
                <a:cs typeface="Trebuchet MS"/>
              </a:rPr>
              <a:t>bölüm</a:t>
            </a:r>
            <a:r>
              <a:rPr sz="2400" spc="-250" dirty="0">
                <a:latin typeface="Trebuchet MS"/>
                <a:cs typeface="Trebuchet MS"/>
              </a:rPr>
              <a:t> </a:t>
            </a:r>
            <a:r>
              <a:rPr sz="2400" spc="-65" dirty="0">
                <a:latin typeface="Trebuchet MS"/>
                <a:cs typeface="Trebuchet MS"/>
              </a:rPr>
              <a:t>ve</a:t>
            </a:r>
            <a:r>
              <a:rPr sz="2400" spc="-225" dirty="0">
                <a:latin typeface="Trebuchet MS"/>
                <a:cs typeface="Trebuchet MS"/>
              </a:rPr>
              <a:t> </a:t>
            </a:r>
            <a:r>
              <a:rPr sz="2400" spc="-70" dirty="0">
                <a:latin typeface="Trebuchet MS"/>
                <a:cs typeface="Trebuchet MS"/>
              </a:rPr>
              <a:t>programlara</a:t>
            </a:r>
            <a:r>
              <a:rPr sz="2400" spc="-155" dirty="0">
                <a:latin typeface="Trebuchet MS"/>
                <a:cs typeface="Trebuchet MS"/>
              </a:rPr>
              <a:t> </a:t>
            </a:r>
            <a:r>
              <a:rPr sz="2400" spc="-10" dirty="0">
                <a:latin typeface="Trebuchet MS"/>
                <a:cs typeface="Trebuchet MS"/>
              </a:rPr>
              <a:t>yaydığını,</a:t>
            </a:r>
            <a:endParaRPr sz="2400" dirty="0">
              <a:latin typeface="Trebuchet MS"/>
              <a:cs typeface="Trebuchet MS"/>
            </a:endParaRPr>
          </a:p>
          <a:p>
            <a:pPr marL="118745" indent="-114300">
              <a:lnSpc>
                <a:spcPts val="2865"/>
              </a:lnSpc>
              <a:buSzPct val="95833"/>
              <a:buFont typeface="Arial MT"/>
              <a:buChar char="•"/>
              <a:tabLst>
                <a:tab pos="118745" algn="l"/>
              </a:tabLst>
            </a:pPr>
            <a:r>
              <a:rPr sz="2400" spc="-10" dirty="0">
                <a:latin typeface="Trebuchet MS"/>
                <a:cs typeface="Trebuchet MS"/>
              </a:rPr>
              <a:t>Sonuçları</a:t>
            </a:r>
            <a:r>
              <a:rPr sz="2400" spc="-240" dirty="0">
                <a:latin typeface="Trebuchet MS"/>
                <a:cs typeface="Trebuchet MS"/>
              </a:rPr>
              <a:t> </a:t>
            </a:r>
            <a:r>
              <a:rPr sz="2400" dirty="0">
                <a:latin typeface="Trebuchet MS"/>
                <a:cs typeface="Trebuchet MS"/>
              </a:rPr>
              <a:t>nasıl</a:t>
            </a:r>
            <a:r>
              <a:rPr sz="2400" spc="-210" dirty="0">
                <a:latin typeface="Trebuchet MS"/>
                <a:cs typeface="Trebuchet MS"/>
              </a:rPr>
              <a:t> </a:t>
            </a:r>
            <a:r>
              <a:rPr sz="2400" spc="-10" dirty="0">
                <a:latin typeface="Trebuchet MS"/>
                <a:cs typeface="Trebuchet MS"/>
              </a:rPr>
              <a:t>izlediğini,</a:t>
            </a:r>
            <a:endParaRPr sz="2400" dirty="0">
              <a:latin typeface="Trebuchet MS"/>
              <a:cs typeface="Trebuchet MS"/>
            </a:endParaRPr>
          </a:p>
          <a:p>
            <a:pPr marL="118745" indent="-114300">
              <a:lnSpc>
                <a:spcPts val="2870"/>
              </a:lnSpc>
              <a:spcBef>
                <a:spcPts val="50"/>
              </a:spcBef>
              <a:buSzPct val="95833"/>
              <a:buFont typeface="Arial MT"/>
              <a:buChar char="•"/>
              <a:tabLst>
                <a:tab pos="118745" algn="l"/>
              </a:tabLst>
            </a:pPr>
            <a:r>
              <a:rPr sz="2400" spc="-40" dirty="0">
                <a:latin typeface="Trebuchet MS"/>
                <a:cs typeface="Trebuchet MS"/>
              </a:rPr>
              <a:t>Elde</a:t>
            </a:r>
            <a:r>
              <a:rPr sz="2400" spc="-140" dirty="0">
                <a:latin typeface="Trebuchet MS"/>
                <a:cs typeface="Trebuchet MS"/>
              </a:rPr>
              <a:t> </a:t>
            </a:r>
            <a:r>
              <a:rPr sz="2400" spc="-70" dirty="0">
                <a:latin typeface="Trebuchet MS"/>
                <a:cs typeface="Trebuchet MS"/>
              </a:rPr>
              <a:t>edilen</a:t>
            </a:r>
            <a:r>
              <a:rPr sz="2400" spc="-215" dirty="0">
                <a:latin typeface="Trebuchet MS"/>
                <a:cs typeface="Trebuchet MS"/>
              </a:rPr>
              <a:t> </a:t>
            </a:r>
            <a:r>
              <a:rPr sz="2400" spc="-50" dirty="0">
                <a:latin typeface="Trebuchet MS"/>
                <a:cs typeface="Trebuchet MS"/>
              </a:rPr>
              <a:t>bulgulara</a:t>
            </a:r>
            <a:r>
              <a:rPr sz="2400" spc="-229" dirty="0">
                <a:latin typeface="Trebuchet MS"/>
                <a:cs typeface="Trebuchet MS"/>
              </a:rPr>
              <a:t> </a:t>
            </a:r>
            <a:r>
              <a:rPr sz="2400" spc="-65" dirty="0">
                <a:latin typeface="Trebuchet MS"/>
                <a:cs typeface="Trebuchet MS"/>
              </a:rPr>
              <a:t>göre</a:t>
            </a:r>
            <a:r>
              <a:rPr sz="2400" spc="-229" dirty="0">
                <a:latin typeface="Trebuchet MS"/>
                <a:cs typeface="Trebuchet MS"/>
              </a:rPr>
              <a:t> </a:t>
            </a:r>
            <a:r>
              <a:rPr sz="2400" spc="-80" dirty="0">
                <a:latin typeface="Trebuchet MS"/>
                <a:cs typeface="Trebuchet MS"/>
              </a:rPr>
              <a:t>neyi</a:t>
            </a:r>
            <a:r>
              <a:rPr sz="2400" spc="-204" dirty="0">
                <a:latin typeface="Trebuchet MS"/>
                <a:cs typeface="Trebuchet MS"/>
              </a:rPr>
              <a:t> </a:t>
            </a:r>
            <a:r>
              <a:rPr sz="2400" spc="-20" dirty="0">
                <a:latin typeface="Trebuchet MS"/>
                <a:cs typeface="Trebuchet MS"/>
              </a:rPr>
              <a:t>iyileştirdiğini,</a:t>
            </a:r>
            <a:endParaRPr sz="2400" dirty="0">
              <a:latin typeface="Trebuchet MS"/>
              <a:cs typeface="Trebuchet MS"/>
            </a:endParaRPr>
          </a:p>
          <a:p>
            <a:pPr marL="118745" indent="-114300">
              <a:lnSpc>
                <a:spcPts val="2870"/>
              </a:lnSpc>
              <a:buSzPct val="95833"/>
              <a:buFont typeface="Arial MT"/>
              <a:buChar char="•"/>
              <a:tabLst>
                <a:tab pos="118745" algn="l"/>
              </a:tabLst>
            </a:pPr>
            <a:r>
              <a:rPr sz="2400" spc="-105" dirty="0">
                <a:latin typeface="Trebuchet MS"/>
                <a:cs typeface="Trebuchet MS"/>
              </a:rPr>
              <a:t>Tüm</a:t>
            </a:r>
            <a:r>
              <a:rPr sz="2400" spc="-160" dirty="0">
                <a:latin typeface="Trebuchet MS"/>
                <a:cs typeface="Trebuchet MS"/>
              </a:rPr>
              <a:t> </a:t>
            </a:r>
            <a:r>
              <a:rPr sz="2400" dirty="0">
                <a:latin typeface="Trebuchet MS"/>
                <a:cs typeface="Trebuchet MS"/>
              </a:rPr>
              <a:t>bu</a:t>
            </a:r>
            <a:r>
              <a:rPr sz="2400" spc="-215" dirty="0">
                <a:latin typeface="Trebuchet MS"/>
                <a:cs typeface="Trebuchet MS"/>
              </a:rPr>
              <a:t> </a:t>
            </a:r>
            <a:r>
              <a:rPr sz="2400" spc="-30" dirty="0">
                <a:latin typeface="Trebuchet MS"/>
                <a:cs typeface="Trebuchet MS"/>
              </a:rPr>
              <a:t>çalışmaları</a:t>
            </a:r>
            <a:r>
              <a:rPr sz="2400" spc="-195" dirty="0">
                <a:latin typeface="Trebuchet MS"/>
                <a:cs typeface="Trebuchet MS"/>
              </a:rPr>
              <a:t> </a:t>
            </a:r>
            <a:r>
              <a:rPr sz="2400" spc="-35" dirty="0">
                <a:latin typeface="Trebuchet MS"/>
                <a:cs typeface="Trebuchet MS"/>
              </a:rPr>
              <a:t>hangi</a:t>
            </a:r>
            <a:r>
              <a:rPr sz="2400" spc="-200" dirty="0">
                <a:latin typeface="Trebuchet MS"/>
                <a:cs typeface="Trebuchet MS"/>
              </a:rPr>
              <a:t> </a:t>
            </a:r>
            <a:r>
              <a:rPr sz="2400" spc="-80" dirty="0">
                <a:latin typeface="Trebuchet MS"/>
                <a:cs typeface="Trebuchet MS"/>
              </a:rPr>
              <a:t>kanıtlarla</a:t>
            </a:r>
            <a:r>
              <a:rPr sz="2400" spc="-220" dirty="0">
                <a:latin typeface="Trebuchet MS"/>
                <a:cs typeface="Trebuchet MS"/>
              </a:rPr>
              <a:t> </a:t>
            </a:r>
            <a:r>
              <a:rPr sz="2400" spc="-10" dirty="0">
                <a:latin typeface="Trebuchet MS"/>
                <a:cs typeface="Trebuchet MS"/>
              </a:rPr>
              <a:t>gösterdiğini</a:t>
            </a:r>
            <a:endParaRPr sz="2400" dirty="0">
              <a:latin typeface="Trebuchet MS"/>
              <a:cs typeface="Trebuchet MS"/>
            </a:endParaRPr>
          </a:p>
          <a:p>
            <a:pPr marL="12700">
              <a:lnSpc>
                <a:spcPts val="2865"/>
              </a:lnSpc>
              <a:spcBef>
                <a:spcPts val="45"/>
              </a:spcBef>
            </a:pPr>
            <a:r>
              <a:rPr sz="2400" spc="-40" dirty="0">
                <a:latin typeface="Trebuchet MS"/>
                <a:cs typeface="Trebuchet MS"/>
              </a:rPr>
              <a:t>sistematik</a:t>
            </a:r>
            <a:r>
              <a:rPr sz="2400" spc="-190" dirty="0">
                <a:latin typeface="Trebuchet MS"/>
                <a:cs typeface="Trebuchet MS"/>
              </a:rPr>
              <a:t> </a:t>
            </a:r>
            <a:r>
              <a:rPr sz="2400" spc="-35" dirty="0">
                <a:latin typeface="Trebuchet MS"/>
                <a:cs typeface="Trebuchet MS"/>
              </a:rPr>
              <a:t>biçimde</a:t>
            </a:r>
            <a:r>
              <a:rPr sz="2400" spc="-210" dirty="0">
                <a:latin typeface="Trebuchet MS"/>
                <a:cs typeface="Trebuchet MS"/>
              </a:rPr>
              <a:t> </a:t>
            </a:r>
            <a:r>
              <a:rPr sz="2400" spc="-80" dirty="0">
                <a:latin typeface="Trebuchet MS"/>
                <a:cs typeface="Trebuchet MS"/>
              </a:rPr>
              <a:t>ortaya</a:t>
            </a:r>
            <a:r>
              <a:rPr sz="2400" spc="-140" dirty="0">
                <a:latin typeface="Trebuchet MS"/>
                <a:cs typeface="Trebuchet MS"/>
              </a:rPr>
              <a:t> </a:t>
            </a:r>
            <a:r>
              <a:rPr sz="2400" spc="-55" dirty="0">
                <a:latin typeface="Trebuchet MS"/>
                <a:cs typeface="Trebuchet MS"/>
              </a:rPr>
              <a:t>koyan</a:t>
            </a:r>
            <a:r>
              <a:rPr sz="2400" spc="-200" dirty="0">
                <a:latin typeface="Trebuchet MS"/>
                <a:cs typeface="Trebuchet MS"/>
              </a:rPr>
              <a:t> </a:t>
            </a:r>
            <a:r>
              <a:rPr sz="2400" spc="-10" dirty="0">
                <a:latin typeface="Trebuchet MS"/>
                <a:cs typeface="Trebuchet MS"/>
              </a:rPr>
              <a:t>kurumsal</a:t>
            </a:r>
            <a:r>
              <a:rPr sz="2400" spc="-254" dirty="0">
                <a:latin typeface="Trebuchet MS"/>
                <a:cs typeface="Trebuchet MS"/>
              </a:rPr>
              <a:t> </a:t>
            </a:r>
            <a:r>
              <a:rPr sz="2400" spc="-60" dirty="0">
                <a:latin typeface="Trebuchet MS"/>
                <a:cs typeface="Trebuchet MS"/>
              </a:rPr>
              <a:t>değerlendirme</a:t>
            </a:r>
            <a:r>
              <a:rPr sz="2400" spc="-215" dirty="0">
                <a:latin typeface="Trebuchet MS"/>
                <a:cs typeface="Trebuchet MS"/>
              </a:rPr>
              <a:t> </a:t>
            </a:r>
            <a:r>
              <a:rPr sz="2400" spc="-10" dirty="0" err="1">
                <a:latin typeface="Trebuchet MS"/>
                <a:cs typeface="Trebuchet MS"/>
              </a:rPr>
              <a:t>çalışmasıdır</a:t>
            </a:r>
            <a:r>
              <a:rPr sz="2400" spc="-10" dirty="0">
                <a:latin typeface="Trebuchet MS"/>
                <a:cs typeface="Trebuchet MS"/>
              </a:rPr>
              <a:t>.</a:t>
            </a:r>
            <a:endParaRPr lang="tr-TR" sz="2400" spc="-10" dirty="0">
              <a:latin typeface="Trebuchet MS"/>
              <a:cs typeface="Trebuchet MS"/>
            </a:endParaRPr>
          </a:p>
          <a:p>
            <a:pPr marL="12700">
              <a:lnSpc>
                <a:spcPts val="2865"/>
              </a:lnSpc>
              <a:spcBef>
                <a:spcPts val="45"/>
              </a:spcBef>
            </a:pPr>
            <a:endParaRPr sz="2400" dirty="0">
              <a:latin typeface="Trebuchet MS"/>
              <a:cs typeface="Trebuchet MS"/>
            </a:endParaRPr>
          </a:p>
          <a:p>
            <a:pPr marL="12700">
              <a:lnSpc>
                <a:spcPts val="2855"/>
              </a:lnSpc>
            </a:pPr>
            <a:r>
              <a:rPr lang="tr-TR" sz="2400" spc="-20" dirty="0">
                <a:latin typeface="Trebuchet MS"/>
                <a:cs typeface="Trebuchet MS"/>
              </a:rPr>
              <a:t>Birimlerin </a:t>
            </a:r>
            <a:r>
              <a:rPr sz="2400" spc="-50" dirty="0" err="1">
                <a:latin typeface="Trebuchet MS"/>
                <a:cs typeface="Trebuchet MS"/>
              </a:rPr>
              <a:t>yalnızca</a:t>
            </a:r>
            <a:r>
              <a:rPr sz="2400" spc="-210" dirty="0">
                <a:latin typeface="Trebuchet MS"/>
                <a:cs typeface="Trebuchet MS"/>
              </a:rPr>
              <a:t> </a:t>
            </a:r>
            <a:r>
              <a:rPr sz="2400" dirty="0">
                <a:latin typeface="Trebuchet MS"/>
                <a:cs typeface="Trebuchet MS"/>
              </a:rPr>
              <a:t>çok</a:t>
            </a:r>
            <a:r>
              <a:rPr sz="2400" spc="-175" dirty="0">
                <a:latin typeface="Trebuchet MS"/>
                <a:cs typeface="Trebuchet MS"/>
              </a:rPr>
              <a:t> </a:t>
            </a:r>
            <a:r>
              <a:rPr sz="2400" spc="-25" dirty="0">
                <a:latin typeface="Trebuchet MS"/>
                <a:cs typeface="Trebuchet MS"/>
              </a:rPr>
              <a:t>sayıda</a:t>
            </a:r>
            <a:r>
              <a:rPr sz="2400" spc="-125" dirty="0">
                <a:latin typeface="Trebuchet MS"/>
                <a:cs typeface="Trebuchet MS"/>
              </a:rPr>
              <a:t> </a:t>
            </a:r>
            <a:r>
              <a:rPr sz="2400" spc="-105" dirty="0" err="1">
                <a:latin typeface="Trebuchet MS"/>
                <a:cs typeface="Trebuchet MS"/>
              </a:rPr>
              <a:t>faaliyet</a:t>
            </a:r>
            <a:r>
              <a:rPr sz="2400" spc="-160" dirty="0">
                <a:latin typeface="Trebuchet MS"/>
                <a:cs typeface="Trebuchet MS"/>
              </a:rPr>
              <a:t> </a:t>
            </a:r>
            <a:r>
              <a:rPr sz="2400" spc="-10" dirty="0" err="1">
                <a:latin typeface="Trebuchet MS"/>
                <a:cs typeface="Trebuchet MS"/>
              </a:rPr>
              <a:t>gerçekleştirmes</a:t>
            </a:r>
            <a:r>
              <a:rPr lang="tr-TR" sz="2400" spc="-10" dirty="0">
                <a:latin typeface="Trebuchet MS"/>
                <a:cs typeface="Trebuchet MS"/>
              </a:rPr>
              <a:t>i </a:t>
            </a:r>
            <a:r>
              <a:rPr sz="2400" spc="-100" dirty="0" err="1">
                <a:latin typeface="Trebuchet MS"/>
                <a:cs typeface="Trebuchet MS"/>
              </a:rPr>
              <a:t>değil</a:t>
            </a:r>
            <a:r>
              <a:rPr sz="2400" spc="-100" dirty="0">
                <a:latin typeface="Trebuchet MS"/>
                <a:cs typeface="Trebuchet MS"/>
              </a:rPr>
              <a:t>,</a:t>
            </a:r>
            <a:r>
              <a:rPr lang="tr-TR" sz="2400" spc="-100" dirty="0">
                <a:latin typeface="Trebuchet MS"/>
                <a:cs typeface="Trebuchet MS"/>
              </a:rPr>
              <a:t> </a:t>
            </a:r>
            <a:r>
              <a:rPr sz="2400" spc="-55" dirty="0" err="1">
                <a:latin typeface="Trebuchet MS"/>
                <a:cs typeface="Trebuchet MS"/>
              </a:rPr>
              <a:t>uygulamalarını</a:t>
            </a:r>
            <a:r>
              <a:rPr sz="2400" spc="-100" dirty="0">
                <a:latin typeface="Trebuchet MS"/>
                <a:cs typeface="Trebuchet MS"/>
              </a:rPr>
              <a:t> </a:t>
            </a:r>
            <a:r>
              <a:rPr sz="2400" spc="-80" dirty="0">
                <a:latin typeface="Trebuchet MS"/>
                <a:cs typeface="Trebuchet MS"/>
              </a:rPr>
              <a:t>planlı,</a:t>
            </a:r>
            <a:r>
              <a:rPr sz="2400" spc="-225" dirty="0">
                <a:latin typeface="Trebuchet MS"/>
                <a:cs typeface="Trebuchet MS"/>
              </a:rPr>
              <a:t> </a:t>
            </a:r>
            <a:r>
              <a:rPr sz="2400" spc="-50" dirty="0">
                <a:latin typeface="Trebuchet MS"/>
                <a:cs typeface="Trebuchet MS"/>
              </a:rPr>
              <a:t>bütünleşik,</a:t>
            </a:r>
            <a:r>
              <a:rPr sz="2400" spc="-220" dirty="0">
                <a:latin typeface="Trebuchet MS"/>
                <a:cs typeface="Trebuchet MS"/>
              </a:rPr>
              <a:t> </a:t>
            </a:r>
            <a:r>
              <a:rPr sz="2400" spc="-60" dirty="0">
                <a:latin typeface="Trebuchet MS"/>
                <a:cs typeface="Trebuchet MS"/>
              </a:rPr>
              <a:t>ölçülebilir</a:t>
            </a:r>
            <a:r>
              <a:rPr sz="2400" spc="-195" dirty="0">
                <a:latin typeface="Trebuchet MS"/>
                <a:cs typeface="Trebuchet MS"/>
              </a:rPr>
              <a:t> </a:t>
            </a:r>
            <a:r>
              <a:rPr sz="2400" spc="-100" dirty="0">
                <a:latin typeface="Trebuchet MS"/>
                <a:cs typeface="Trebuchet MS"/>
              </a:rPr>
              <a:t>ve</a:t>
            </a:r>
            <a:r>
              <a:rPr sz="2400" spc="-125" dirty="0">
                <a:latin typeface="Trebuchet MS"/>
                <a:cs typeface="Trebuchet MS"/>
              </a:rPr>
              <a:t> </a:t>
            </a:r>
            <a:r>
              <a:rPr sz="2400" spc="-65" dirty="0">
                <a:latin typeface="Trebuchet MS"/>
                <a:cs typeface="Trebuchet MS"/>
              </a:rPr>
              <a:t>sürdürülebilir</a:t>
            </a:r>
            <a:r>
              <a:rPr sz="2400" spc="-110" dirty="0">
                <a:latin typeface="Trebuchet MS"/>
                <a:cs typeface="Trebuchet MS"/>
              </a:rPr>
              <a:t> </a:t>
            </a:r>
            <a:r>
              <a:rPr sz="2400" spc="-10" dirty="0">
                <a:latin typeface="Trebuchet MS"/>
                <a:cs typeface="Trebuchet MS"/>
              </a:rPr>
              <a:t>biçimde</a:t>
            </a:r>
            <a:endParaRPr sz="2400" dirty="0">
              <a:latin typeface="Trebuchet MS"/>
              <a:cs typeface="Trebuchet MS"/>
            </a:endParaRPr>
          </a:p>
          <a:p>
            <a:pPr marL="12700">
              <a:lnSpc>
                <a:spcPct val="100000"/>
              </a:lnSpc>
              <a:spcBef>
                <a:spcPts val="50"/>
              </a:spcBef>
            </a:pPr>
            <a:r>
              <a:rPr sz="2400" spc="-45" dirty="0">
                <a:latin typeface="Trebuchet MS"/>
                <a:cs typeface="Trebuchet MS"/>
              </a:rPr>
              <a:t>yönetmesi</a:t>
            </a:r>
            <a:r>
              <a:rPr sz="2400" spc="-100" dirty="0">
                <a:latin typeface="Trebuchet MS"/>
                <a:cs typeface="Trebuchet MS"/>
              </a:rPr>
              <a:t> </a:t>
            </a:r>
            <a:r>
              <a:rPr sz="2400" spc="-20" dirty="0">
                <a:latin typeface="Trebuchet MS"/>
                <a:cs typeface="Trebuchet MS"/>
              </a:rPr>
              <a:t>beklenmektedir.</a:t>
            </a:r>
            <a:endParaRPr sz="2400" dirty="0">
              <a:latin typeface="Trebuchet MS"/>
              <a:cs typeface="Trebuchet MS"/>
            </a:endParaRPr>
          </a:p>
        </p:txBody>
      </p:sp>
      <p:pic>
        <p:nvPicPr>
          <p:cNvPr id="3" name="object 17">
            <a:extLst>
              <a:ext uri="{FF2B5EF4-FFF2-40B4-BE49-F238E27FC236}">
                <a16:creationId xmlns:a16="http://schemas.microsoft.com/office/drawing/2014/main" id="{A2B4A857-5C48-C7BD-7157-774989FA88CA}"/>
              </a:ext>
            </a:extLst>
          </p:cNvPr>
          <p:cNvPicPr/>
          <p:nvPr/>
        </p:nvPicPr>
        <p:blipFill>
          <a:blip r:embed="rId2" cstate="print"/>
          <a:stretch>
            <a:fillRect/>
          </a:stretch>
        </p:blipFill>
        <p:spPr>
          <a:xfrm>
            <a:off x="10548748" y="0"/>
            <a:ext cx="1609724" cy="971550"/>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685800" y="462216"/>
            <a:ext cx="11277599" cy="5679247"/>
          </a:xfrm>
          <a:prstGeom prst="rect">
            <a:avLst/>
          </a:prstGeom>
        </p:spPr>
        <p:txBody>
          <a:bodyPr vert="horz" wrap="square" lIns="0" tIns="12700" rIns="0" bIns="0" rtlCol="0">
            <a:spAutoFit/>
          </a:bodyPr>
          <a:lstStyle/>
          <a:p>
            <a:pPr marL="626110" algn="ctr">
              <a:lnSpc>
                <a:spcPct val="100000"/>
              </a:lnSpc>
              <a:spcBef>
                <a:spcPts val="100"/>
              </a:spcBef>
            </a:pPr>
            <a:r>
              <a:rPr sz="2400" b="1" dirty="0">
                <a:latin typeface="Tahoma"/>
                <a:cs typeface="Tahoma"/>
              </a:rPr>
              <a:t>NEDEN BİRİM ÖZ DE</a:t>
            </a:r>
            <a:r>
              <a:rPr lang="tr-TR" sz="2400" b="1" dirty="0">
                <a:latin typeface="Tahoma"/>
                <a:cs typeface="Tahoma"/>
              </a:rPr>
              <a:t>Ğ</a:t>
            </a:r>
            <a:r>
              <a:rPr sz="2400" b="1" dirty="0">
                <a:latin typeface="Tahoma"/>
                <a:cs typeface="Tahoma"/>
              </a:rPr>
              <a:t>ERLENDİRMESİ YAPIYORUZ?</a:t>
            </a:r>
            <a:endParaRPr sz="2400" dirty="0">
              <a:latin typeface="Tahoma"/>
              <a:cs typeface="Tahoma"/>
            </a:endParaRPr>
          </a:p>
          <a:p>
            <a:pPr algn="just">
              <a:lnSpc>
                <a:spcPct val="100000"/>
              </a:lnSpc>
              <a:spcBef>
                <a:spcPts val="720"/>
              </a:spcBef>
            </a:pPr>
            <a:endParaRPr sz="2400" dirty="0">
              <a:latin typeface="Tahoma"/>
              <a:cs typeface="Tahoma"/>
            </a:endParaRPr>
          </a:p>
          <a:p>
            <a:pPr marL="12700" algn="just">
              <a:lnSpc>
                <a:spcPts val="2865"/>
              </a:lnSpc>
            </a:pPr>
            <a:r>
              <a:rPr sz="2400" dirty="0">
                <a:latin typeface="Trebuchet MS"/>
                <a:cs typeface="Trebuchet MS"/>
              </a:rPr>
              <a:t>Üniversitemiz, EFQM Modelinin yedi kriteri doğrultusunda </a:t>
            </a:r>
            <a:r>
              <a:rPr sz="2400" dirty="0" err="1">
                <a:latin typeface="Trebuchet MS"/>
                <a:cs typeface="Trebuchet MS"/>
              </a:rPr>
              <a:t>kurumsal</a:t>
            </a:r>
            <a:r>
              <a:rPr sz="2400" dirty="0">
                <a:latin typeface="Trebuchet MS"/>
                <a:cs typeface="Trebuchet MS"/>
              </a:rPr>
              <a:t> </a:t>
            </a:r>
            <a:r>
              <a:rPr sz="2400" dirty="0" err="1">
                <a:latin typeface="Trebuchet MS"/>
                <a:cs typeface="Trebuchet MS"/>
              </a:rPr>
              <a:t>öz</a:t>
            </a:r>
            <a:r>
              <a:rPr lang="tr-TR" sz="2400" dirty="0">
                <a:latin typeface="Trebuchet MS"/>
                <a:cs typeface="Trebuchet MS"/>
              </a:rPr>
              <a:t> </a:t>
            </a:r>
            <a:r>
              <a:rPr sz="2400" dirty="0" err="1">
                <a:latin typeface="Trebuchet MS"/>
                <a:cs typeface="Trebuchet MS"/>
              </a:rPr>
              <a:t>değerlendirme</a:t>
            </a:r>
            <a:r>
              <a:rPr sz="2400" dirty="0">
                <a:latin typeface="Trebuchet MS"/>
                <a:cs typeface="Trebuchet MS"/>
              </a:rPr>
              <a:t> çalışmalarını tamamlamış; yaklaşımlarını, </a:t>
            </a:r>
            <a:r>
              <a:rPr sz="2400" dirty="0" err="1">
                <a:latin typeface="Trebuchet MS"/>
                <a:cs typeface="Trebuchet MS"/>
              </a:rPr>
              <a:t>uygulamalarını</a:t>
            </a:r>
            <a:r>
              <a:rPr sz="2400" dirty="0">
                <a:latin typeface="Trebuchet MS"/>
                <a:cs typeface="Trebuchet MS"/>
              </a:rPr>
              <a:t>,</a:t>
            </a:r>
            <a:r>
              <a:rPr lang="tr-TR" sz="2400" dirty="0">
                <a:latin typeface="Trebuchet MS"/>
                <a:cs typeface="Trebuchet MS"/>
              </a:rPr>
              <a:t> </a:t>
            </a:r>
            <a:r>
              <a:rPr sz="2400" dirty="0" err="1">
                <a:latin typeface="Trebuchet MS"/>
                <a:cs typeface="Trebuchet MS"/>
              </a:rPr>
              <a:t>sonuçlarını</a:t>
            </a:r>
            <a:r>
              <a:rPr sz="2400" dirty="0">
                <a:latin typeface="Trebuchet MS"/>
                <a:cs typeface="Trebuchet MS"/>
              </a:rPr>
              <a:t> ve </a:t>
            </a:r>
            <a:r>
              <a:rPr sz="2400" dirty="0" err="1">
                <a:latin typeface="Trebuchet MS"/>
                <a:cs typeface="Trebuchet MS"/>
              </a:rPr>
              <a:t>kanıtlarını</a:t>
            </a:r>
            <a:r>
              <a:rPr sz="2400" dirty="0">
                <a:latin typeface="Trebuchet MS"/>
                <a:cs typeface="Trebuchet MS"/>
              </a:rPr>
              <a:t> EFQM AssessBase </a:t>
            </a:r>
            <a:r>
              <a:rPr sz="2400" dirty="0" err="1">
                <a:latin typeface="Trebuchet MS"/>
                <a:cs typeface="Trebuchet MS"/>
              </a:rPr>
              <a:t>başvuru</a:t>
            </a:r>
            <a:r>
              <a:rPr sz="2400" dirty="0">
                <a:latin typeface="Trebuchet MS"/>
                <a:cs typeface="Trebuchet MS"/>
              </a:rPr>
              <a:t> </a:t>
            </a:r>
            <a:r>
              <a:rPr sz="2400" dirty="0" err="1">
                <a:latin typeface="Trebuchet MS"/>
                <a:cs typeface="Trebuchet MS"/>
              </a:rPr>
              <a:t>raporuna</a:t>
            </a:r>
            <a:r>
              <a:rPr lang="tr-TR" sz="2400" dirty="0">
                <a:latin typeface="Trebuchet MS"/>
                <a:cs typeface="Trebuchet MS"/>
              </a:rPr>
              <a:t> </a:t>
            </a:r>
            <a:r>
              <a:rPr sz="2400" dirty="0" err="1">
                <a:latin typeface="Trebuchet MS"/>
                <a:cs typeface="Trebuchet MS"/>
              </a:rPr>
              <a:t>aktarmıştır</a:t>
            </a:r>
            <a:r>
              <a:rPr sz="2400" dirty="0">
                <a:latin typeface="Trebuchet MS"/>
                <a:cs typeface="Trebuchet MS"/>
              </a:rPr>
              <a:t>.</a:t>
            </a:r>
          </a:p>
          <a:p>
            <a:pPr marL="12700" algn="just">
              <a:lnSpc>
                <a:spcPts val="2830"/>
              </a:lnSpc>
            </a:pPr>
            <a:r>
              <a:rPr sz="2400" b="1" dirty="0">
                <a:latin typeface="Tahoma"/>
                <a:cs typeface="Tahoma"/>
              </a:rPr>
              <a:t>Birimlerden beklenen; </a:t>
            </a:r>
            <a:r>
              <a:rPr sz="2400" dirty="0">
                <a:latin typeface="Trebuchet MS"/>
                <a:cs typeface="Trebuchet MS"/>
              </a:rPr>
              <a:t>üniversite düzeyinde tanımlanan yönetim, </a:t>
            </a:r>
            <a:r>
              <a:rPr sz="2400" dirty="0" err="1">
                <a:latin typeface="Trebuchet MS"/>
                <a:cs typeface="Trebuchet MS"/>
              </a:rPr>
              <a:t>kalite</a:t>
            </a:r>
            <a:r>
              <a:rPr sz="2400" dirty="0">
                <a:latin typeface="Trebuchet MS"/>
                <a:cs typeface="Trebuchet MS"/>
              </a:rPr>
              <a:t>,</a:t>
            </a:r>
            <a:r>
              <a:rPr lang="tr-TR" sz="2400" dirty="0">
                <a:latin typeface="Trebuchet MS"/>
                <a:cs typeface="Trebuchet MS"/>
              </a:rPr>
              <a:t> </a:t>
            </a:r>
            <a:r>
              <a:rPr sz="2400" dirty="0" err="1">
                <a:latin typeface="Trebuchet MS"/>
                <a:cs typeface="Trebuchet MS"/>
              </a:rPr>
              <a:t>performans</a:t>
            </a:r>
            <a:r>
              <a:rPr sz="2400" dirty="0">
                <a:latin typeface="Trebuchet MS"/>
                <a:cs typeface="Trebuchet MS"/>
              </a:rPr>
              <a:t> ve iyileştirme yaklaşımlarının kendi görev </a:t>
            </a:r>
            <a:r>
              <a:rPr sz="2400" dirty="0" err="1">
                <a:latin typeface="Trebuchet MS"/>
                <a:cs typeface="Trebuchet MS"/>
              </a:rPr>
              <a:t>alanlarındaki</a:t>
            </a:r>
            <a:r>
              <a:rPr sz="2400" dirty="0">
                <a:latin typeface="Trebuchet MS"/>
                <a:cs typeface="Trebuchet MS"/>
              </a:rPr>
              <a:t> </a:t>
            </a:r>
            <a:r>
              <a:rPr sz="2400" dirty="0" err="1">
                <a:latin typeface="Trebuchet MS"/>
                <a:cs typeface="Trebuchet MS"/>
              </a:rPr>
              <a:t>karşılığını</a:t>
            </a:r>
            <a:r>
              <a:rPr lang="tr-TR" sz="2400" dirty="0">
                <a:latin typeface="Trebuchet MS"/>
                <a:cs typeface="Trebuchet MS"/>
              </a:rPr>
              <a:t> </a:t>
            </a:r>
            <a:r>
              <a:rPr sz="2400" dirty="0" err="1">
                <a:latin typeface="Trebuchet MS"/>
                <a:cs typeface="Trebuchet MS"/>
              </a:rPr>
              <a:t>ortaya</a:t>
            </a:r>
            <a:r>
              <a:rPr sz="2400" dirty="0">
                <a:latin typeface="Trebuchet MS"/>
                <a:cs typeface="Trebuchet MS"/>
              </a:rPr>
              <a:t> koymalarıdır.</a:t>
            </a:r>
          </a:p>
          <a:p>
            <a:pPr marL="12700" marR="608965" algn="just">
              <a:lnSpc>
                <a:spcPts val="2860"/>
              </a:lnSpc>
              <a:spcBef>
                <a:spcPts val="160"/>
              </a:spcBef>
            </a:pPr>
            <a:r>
              <a:rPr sz="2400" b="1" dirty="0">
                <a:latin typeface="Tahoma"/>
                <a:cs typeface="Tahoma"/>
              </a:rPr>
              <a:t>Birim öz değerlendirme çalışması; </a:t>
            </a:r>
            <a:endParaRPr lang="tr-TR" sz="2400" b="1" dirty="0">
              <a:latin typeface="Tahoma"/>
              <a:cs typeface="Tahoma"/>
            </a:endParaRPr>
          </a:p>
          <a:p>
            <a:pPr marL="355600" marR="608965" indent="-342900" algn="just">
              <a:lnSpc>
                <a:spcPts val="2860"/>
              </a:lnSpc>
              <a:spcBef>
                <a:spcPts val="160"/>
              </a:spcBef>
              <a:buFont typeface="Arial" panose="020B0604020202020204" pitchFamily="34" charset="0"/>
              <a:buChar char="•"/>
            </a:pPr>
            <a:r>
              <a:rPr sz="2400" dirty="0" err="1">
                <a:latin typeface="Trebuchet MS"/>
                <a:cs typeface="Trebuchet MS"/>
              </a:rPr>
              <a:t>Birimin</a:t>
            </a:r>
            <a:r>
              <a:rPr sz="2400" dirty="0">
                <a:latin typeface="Trebuchet MS"/>
                <a:cs typeface="Trebuchet MS"/>
              </a:rPr>
              <a:t> güçlü yönlerini görünür hâle getirir.</a:t>
            </a:r>
          </a:p>
          <a:p>
            <a:pPr marL="355600" indent="-342900" algn="just">
              <a:lnSpc>
                <a:spcPts val="2820"/>
              </a:lnSpc>
              <a:buFont typeface="Arial MT"/>
              <a:buChar char="•"/>
              <a:tabLst>
                <a:tab pos="355600" algn="l"/>
              </a:tabLst>
            </a:pPr>
            <a:r>
              <a:rPr sz="2400" dirty="0">
                <a:latin typeface="Trebuchet MS"/>
                <a:cs typeface="Trebuchet MS"/>
              </a:rPr>
              <a:t>İyileştirmeye açık alanları belirler.</a:t>
            </a:r>
          </a:p>
          <a:p>
            <a:pPr marL="355600" indent="-342900" algn="just">
              <a:lnSpc>
                <a:spcPts val="2855"/>
              </a:lnSpc>
              <a:buFont typeface="Arial MT"/>
              <a:buChar char="•"/>
              <a:tabLst>
                <a:tab pos="355600" algn="l"/>
              </a:tabLst>
            </a:pPr>
            <a:r>
              <a:rPr sz="2400" dirty="0">
                <a:latin typeface="Trebuchet MS"/>
                <a:cs typeface="Trebuchet MS"/>
              </a:rPr>
              <a:t>Uygulamaların birim genelindeki yayılımını gösterir.</a:t>
            </a:r>
          </a:p>
          <a:p>
            <a:pPr marL="355600" indent="-342900" algn="just">
              <a:lnSpc>
                <a:spcPts val="2865"/>
              </a:lnSpc>
              <a:buFont typeface="Arial MT"/>
              <a:buChar char="•"/>
              <a:tabLst>
                <a:tab pos="355600" algn="l"/>
              </a:tabLst>
            </a:pPr>
            <a:r>
              <a:rPr sz="2400" dirty="0">
                <a:latin typeface="Trebuchet MS"/>
                <a:cs typeface="Trebuchet MS"/>
              </a:rPr>
              <a:t>Sonuçların veriye dayalı olarak izlenmesini sağlar.</a:t>
            </a:r>
          </a:p>
          <a:p>
            <a:pPr marL="355600" indent="-342900" algn="just">
              <a:lnSpc>
                <a:spcPts val="2865"/>
              </a:lnSpc>
              <a:spcBef>
                <a:spcPts val="50"/>
              </a:spcBef>
              <a:buFont typeface="Arial MT"/>
              <a:buChar char="•"/>
              <a:tabLst>
                <a:tab pos="355600" algn="l"/>
              </a:tabLst>
            </a:pPr>
            <a:r>
              <a:rPr sz="2400" dirty="0">
                <a:latin typeface="Trebuchet MS"/>
                <a:cs typeface="Trebuchet MS"/>
              </a:rPr>
              <a:t>EFQM saha ziyareti hazırlıklarını destekler.</a:t>
            </a:r>
          </a:p>
          <a:p>
            <a:pPr marL="355600" indent="-342900" algn="just">
              <a:lnSpc>
                <a:spcPts val="2865"/>
              </a:lnSpc>
              <a:buFont typeface="Arial MT"/>
              <a:buChar char="•"/>
              <a:tabLst>
                <a:tab pos="355600" algn="l"/>
              </a:tabLst>
            </a:pPr>
            <a:r>
              <a:rPr sz="2400" dirty="0">
                <a:latin typeface="Trebuchet MS"/>
                <a:cs typeface="Trebuchet MS"/>
              </a:rPr>
              <a:t>Birimin kurumsal öğrenme ve gelişim kapasitesini artırır.</a:t>
            </a:r>
          </a:p>
        </p:txBody>
      </p:sp>
      <p:pic>
        <p:nvPicPr>
          <p:cNvPr id="3" name="object 17">
            <a:extLst>
              <a:ext uri="{FF2B5EF4-FFF2-40B4-BE49-F238E27FC236}">
                <a16:creationId xmlns:a16="http://schemas.microsoft.com/office/drawing/2014/main" id="{D9495E39-9215-19E9-C47D-881B276814BD}"/>
              </a:ext>
            </a:extLst>
          </p:cNvPr>
          <p:cNvPicPr/>
          <p:nvPr/>
        </p:nvPicPr>
        <p:blipFill>
          <a:blip r:embed="rId2" cstate="print"/>
          <a:stretch>
            <a:fillRect/>
          </a:stretch>
        </p:blipFill>
        <p:spPr>
          <a:xfrm>
            <a:off x="10896600" y="0"/>
            <a:ext cx="1261872" cy="1143000"/>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3128391" y="487997"/>
            <a:ext cx="4414520" cy="391795"/>
          </a:xfrm>
          <a:prstGeom prst="rect">
            <a:avLst/>
          </a:prstGeom>
        </p:spPr>
        <p:txBody>
          <a:bodyPr vert="horz" wrap="square" lIns="0" tIns="12700" rIns="0" bIns="0" rtlCol="0">
            <a:spAutoFit/>
          </a:bodyPr>
          <a:lstStyle/>
          <a:p>
            <a:pPr marL="12700">
              <a:lnSpc>
                <a:spcPct val="100000"/>
              </a:lnSpc>
              <a:spcBef>
                <a:spcPts val="100"/>
              </a:spcBef>
            </a:pPr>
            <a:r>
              <a:rPr sz="2400" spc="-130" dirty="0">
                <a:solidFill>
                  <a:srgbClr val="000000"/>
                </a:solidFill>
                <a:latin typeface="Tahoma"/>
                <a:cs typeface="Tahoma"/>
              </a:rPr>
              <a:t>EFQM</a:t>
            </a:r>
            <a:r>
              <a:rPr sz="2400" spc="-160" dirty="0">
                <a:solidFill>
                  <a:srgbClr val="000000"/>
                </a:solidFill>
                <a:latin typeface="Tahoma"/>
                <a:cs typeface="Tahoma"/>
              </a:rPr>
              <a:t> </a:t>
            </a:r>
            <a:r>
              <a:rPr sz="2400" spc="-215" dirty="0">
                <a:solidFill>
                  <a:srgbClr val="000000"/>
                </a:solidFill>
                <a:latin typeface="Tahoma"/>
                <a:cs typeface="Tahoma"/>
              </a:rPr>
              <a:t>MODELİNİN</a:t>
            </a:r>
            <a:r>
              <a:rPr sz="2400" spc="-140" dirty="0">
                <a:solidFill>
                  <a:srgbClr val="000000"/>
                </a:solidFill>
                <a:latin typeface="Tahoma"/>
                <a:cs typeface="Tahoma"/>
              </a:rPr>
              <a:t> </a:t>
            </a:r>
            <a:r>
              <a:rPr sz="2400" spc="-229" dirty="0">
                <a:solidFill>
                  <a:srgbClr val="000000"/>
                </a:solidFill>
                <a:latin typeface="Tahoma"/>
                <a:cs typeface="Tahoma"/>
              </a:rPr>
              <a:t>YEDİ</a:t>
            </a:r>
            <a:r>
              <a:rPr sz="2400" spc="-250" dirty="0">
                <a:solidFill>
                  <a:srgbClr val="000000"/>
                </a:solidFill>
                <a:latin typeface="Tahoma"/>
                <a:cs typeface="Tahoma"/>
              </a:rPr>
              <a:t> </a:t>
            </a:r>
            <a:r>
              <a:rPr sz="2400" spc="-285" dirty="0">
                <a:solidFill>
                  <a:srgbClr val="000000"/>
                </a:solidFill>
                <a:latin typeface="Tahoma"/>
                <a:cs typeface="Tahoma"/>
              </a:rPr>
              <a:t>KRİTERİ</a:t>
            </a:r>
            <a:endParaRPr sz="2400">
              <a:latin typeface="Tahoma"/>
              <a:cs typeface="Tahoma"/>
            </a:endParaRPr>
          </a:p>
        </p:txBody>
      </p:sp>
      <p:sp>
        <p:nvSpPr>
          <p:cNvPr id="3" name="object 3"/>
          <p:cNvSpPr txBox="1"/>
          <p:nvPr/>
        </p:nvSpPr>
        <p:spPr>
          <a:xfrm>
            <a:off x="673417" y="685228"/>
            <a:ext cx="544830" cy="334645"/>
          </a:xfrm>
          <a:prstGeom prst="rect">
            <a:avLst/>
          </a:prstGeom>
        </p:spPr>
        <p:txBody>
          <a:bodyPr vert="horz" wrap="square" lIns="0" tIns="15875" rIns="0" bIns="0" rtlCol="0">
            <a:spAutoFit/>
          </a:bodyPr>
          <a:lstStyle/>
          <a:p>
            <a:pPr marL="12700">
              <a:lnSpc>
                <a:spcPct val="100000"/>
              </a:lnSpc>
              <a:spcBef>
                <a:spcPts val="125"/>
              </a:spcBef>
            </a:pPr>
            <a:r>
              <a:rPr sz="2000" b="1" spc="-100" dirty="0">
                <a:latin typeface="Tahoma"/>
                <a:cs typeface="Tahoma"/>
              </a:rPr>
              <a:t>YÖN</a:t>
            </a:r>
            <a:endParaRPr sz="2000">
              <a:latin typeface="Tahoma"/>
              <a:cs typeface="Tahoma"/>
            </a:endParaRPr>
          </a:p>
        </p:txBody>
      </p:sp>
      <p:sp>
        <p:nvSpPr>
          <p:cNvPr id="4" name="object 4"/>
          <p:cNvSpPr txBox="1"/>
          <p:nvPr/>
        </p:nvSpPr>
        <p:spPr>
          <a:xfrm>
            <a:off x="673417" y="990282"/>
            <a:ext cx="11193780" cy="5523865"/>
          </a:xfrm>
          <a:prstGeom prst="rect">
            <a:avLst/>
          </a:prstGeom>
        </p:spPr>
        <p:txBody>
          <a:bodyPr vert="horz" wrap="square" lIns="0" tIns="15875" rIns="0" bIns="0" rtlCol="0">
            <a:spAutoFit/>
          </a:bodyPr>
          <a:lstStyle/>
          <a:p>
            <a:pPr marL="12700">
              <a:lnSpc>
                <a:spcPct val="100000"/>
              </a:lnSpc>
              <a:spcBef>
                <a:spcPts val="125"/>
              </a:spcBef>
            </a:pPr>
            <a:r>
              <a:rPr sz="2000" b="1" spc="-120" dirty="0">
                <a:latin typeface="Tahoma"/>
                <a:cs typeface="Tahoma"/>
              </a:rPr>
              <a:t>Kriter</a:t>
            </a:r>
            <a:r>
              <a:rPr sz="2000" b="1" spc="-185" dirty="0">
                <a:latin typeface="Tahoma"/>
                <a:cs typeface="Tahoma"/>
              </a:rPr>
              <a:t> </a:t>
            </a:r>
            <a:r>
              <a:rPr sz="2000" b="1" spc="-190" dirty="0">
                <a:latin typeface="Tahoma"/>
                <a:cs typeface="Tahoma"/>
              </a:rPr>
              <a:t>1:</a:t>
            </a:r>
            <a:r>
              <a:rPr sz="2000" b="1" spc="-110" dirty="0">
                <a:latin typeface="Tahoma"/>
                <a:cs typeface="Tahoma"/>
              </a:rPr>
              <a:t> </a:t>
            </a:r>
            <a:r>
              <a:rPr sz="2000" b="1" spc="-95" dirty="0">
                <a:latin typeface="Tahoma"/>
                <a:cs typeface="Tahoma"/>
              </a:rPr>
              <a:t>Amaç,</a:t>
            </a:r>
            <a:r>
              <a:rPr sz="2000" b="1" spc="-190" dirty="0">
                <a:latin typeface="Tahoma"/>
                <a:cs typeface="Tahoma"/>
              </a:rPr>
              <a:t> </a:t>
            </a:r>
            <a:r>
              <a:rPr sz="2000" b="1" spc="-130" dirty="0">
                <a:latin typeface="Tahoma"/>
                <a:cs typeface="Tahoma"/>
              </a:rPr>
              <a:t>Vizyon</a:t>
            </a:r>
            <a:r>
              <a:rPr sz="2000" b="1" spc="-155" dirty="0">
                <a:latin typeface="Tahoma"/>
                <a:cs typeface="Tahoma"/>
              </a:rPr>
              <a:t> </a:t>
            </a:r>
            <a:r>
              <a:rPr sz="2000" b="1" spc="-140" dirty="0">
                <a:latin typeface="Tahoma"/>
                <a:cs typeface="Tahoma"/>
              </a:rPr>
              <a:t>ve</a:t>
            </a:r>
            <a:r>
              <a:rPr sz="2000" b="1" spc="-105" dirty="0">
                <a:latin typeface="Tahoma"/>
                <a:cs typeface="Tahoma"/>
              </a:rPr>
              <a:t> </a:t>
            </a:r>
            <a:r>
              <a:rPr sz="2000" b="1" spc="-10" dirty="0">
                <a:latin typeface="Tahoma"/>
                <a:cs typeface="Tahoma"/>
              </a:rPr>
              <a:t>Strateji</a:t>
            </a:r>
            <a:endParaRPr sz="2000" dirty="0">
              <a:latin typeface="Tahoma"/>
              <a:cs typeface="Tahoma"/>
            </a:endParaRPr>
          </a:p>
          <a:p>
            <a:pPr marL="12700">
              <a:lnSpc>
                <a:spcPct val="100000"/>
              </a:lnSpc>
              <a:spcBef>
                <a:spcPts val="5"/>
              </a:spcBef>
            </a:pPr>
            <a:r>
              <a:rPr sz="2000" spc="-50" dirty="0">
                <a:latin typeface="Trebuchet MS"/>
                <a:cs typeface="Trebuchet MS"/>
              </a:rPr>
              <a:t>Fakültenin</a:t>
            </a:r>
            <a:r>
              <a:rPr sz="2000" spc="-165" dirty="0">
                <a:latin typeface="Trebuchet MS"/>
                <a:cs typeface="Trebuchet MS"/>
              </a:rPr>
              <a:t> </a:t>
            </a:r>
            <a:r>
              <a:rPr sz="2000" spc="-40" dirty="0">
                <a:latin typeface="Trebuchet MS"/>
                <a:cs typeface="Trebuchet MS"/>
              </a:rPr>
              <a:t>amacı,</a:t>
            </a:r>
            <a:r>
              <a:rPr sz="2000" spc="-65" dirty="0">
                <a:latin typeface="Trebuchet MS"/>
                <a:cs typeface="Trebuchet MS"/>
              </a:rPr>
              <a:t> </a:t>
            </a:r>
            <a:r>
              <a:rPr sz="2000" spc="-100" dirty="0">
                <a:latin typeface="Trebuchet MS"/>
                <a:cs typeface="Trebuchet MS"/>
              </a:rPr>
              <a:t>stratejik </a:t>
            </a:r>
            <a:r>
              <a:rPr sz="2000" spc="-55" dirty="0">
                <a:latin typeface="Trebuchet MS"/>
                <a:cs typeface="Trebuchet MS"/>
              </a:rPr>
              <a:t>yönü,</a:t>
            </a:r>
            <a:r>
              <a:rPr sz="2000" spc="-145" dirty="0">
                <a:latin typeface="Trebuchet MS"/>
                <a:cs typeface="Trebuchet MS"/>
              </a:rPr>
              <a:t> </a:t>
            </a:r>
            <a:r>
              <a:rPr sz="2000" spc="-45" dirty="0">
                <a:latin typeface="Trebuchet MS"/>
                <a:cs typeface="Trebuchet MS"/>
              </a:rPr>
              <a:t>paydaşları,</a:t>
            </a:r>
            <a:r>
              <a:rPr sz="2000" spc="-65" dirty="0">
                <a:latin typeface="Trebuchet MS"/>
                <a:cs typeface="Trebuchet MS"/>
              </a:rPr>
              <a:t> </a:t>
            </a:r>
            <a:r>
              <a:rPr sz="2000" spc="-85" dirty="0">
                <a:latin typeface="Trebuchet MS"/>
                <a:cs typeface="Trebuchet MS"/>
              </a:rPr>
              <a:t>yetenekleri,</a:t>
            </a:r>
            <a:r>
              <a:rPr sz="2000" spc="-145" dirty="0">
                <a:latin typeface="Trebuchet MS"/>
                <a:cs typeface="Trebuchet MS"/>
              </a:rPr>
              <a:t> </a:t>
            </a:r>
            <a:r>
              <a:rPr sz="2000" spc="-60" dirty="0">
                <a:latin typeface="Trebuchet MS"/>
                <a:cs typeface="Trebuchet MS"/>
              </a:rPr>
              <a:t>riskleri</a:t>
            </a:r>
            <a:r>
              <a:rPr sz="2000" spc="-130" dirty="0">
                <a:latin typeface="Trebuchet MS"/>
                <a:cs typeface="Trebuchet MS"/>
              </a:rPr>
              <a:t> </a:t>
            </a:r>
            <a:r>
              <a:rPr sz="2000" spc="-60" dirty="0">
                <a:latin typeface="Trebuchet MS"/>
                <a:cs typeface="Trebuchet MS"/>
              </a:rPr>
              <a:t>ve</a:t>
            </a:r>
            <a:r>
              <a:rPr sz="2000" spc="-195" dirty="0">
                <a:latin typeface="Trebuchet MS"/>
                <a:cs typeface="Trebuchet MS"/>
              </a:rPr>
              <a:t> </a:t>
            </a:r>
            <a:r>
              <a:rPr sz="2000" spc="-30" dirty="0">
                <a:latin typeface="Trebuchet MS"/>
                <a:cs typeface="Trebuchet MS"/>
              </a:rPr>
              <a:t>performans</a:t>
            </a:r>
            <a:r>
              <a:rPr sz="2000" spc="-90" dirty="0">
                <a:latin typeface="Trebuchet MS"/>
                <a:cs typeface="Trebuchet MS"/>
              </a:rPr>
              <a:t> </a:t>
            </a:r>
            <a:r>
              <a:rPr sz="2000" spc="-60" dirty="0">
                <a:latin typeface="Trebuchet MS"/>
                <a:cs typeface="Trebuchet MS"/>
              </a:rPr>
              <a:t>yönetimi</a:t>
            </a:r>
            <a:r>
              <a:rPr sz="2000" spc="-215" dirty="0">
                <a:latin typeface="Trebuchet MS"/>
                <a:cs typeface="Trebuchet MS"/>
              </a:rPr>
              <a:t> </a:t>
            </a:r>
            <a:r>
              <a:rPr sz="2000" spc="-40" dirty="0">
                <a:latin typeface="Trebuchet MS"/>
                <a:cs typeface="Trebuchet MS"/>
              </a:rPr>
              <a:t>değerlendirilir.</a:t>
            </a:r>
            <a:endParaRPr sz="2000" dirty="0">
              <a:latin typeface="Trebuchet MS"/>
              <a:cs typeface="Trebuchet MS"/>
            </a:endParaRPr>
          </a:p>
          <a:p>
            <a:pPr marL="12700">
              <a:lnSpc>
                <a:spcPct val="100000"/>
              </a:lnSpc>
              <a:spcBef>
                <a:spcPts val="5"/>
              </a:spcBef>
            </a:pPr>
            <a:r>
              <a:rPr sz="2000" b="1" spc="-120" dirty="0">
                <a:latin typeface="Tahoma"/>
                <a:cs typeface="Tahoma"/>
              </a:rPr>
              <a:t>Kriter</a:t>
            </a:r>
            <a:r>
              <a:rPr sz="2000" b="1" spc="-180" dirty="0">
                <a:latin typeface="Tahoma"/>
                <a:cs typeface="Tahoma"/>
              </a:rPr>
              <a:t> </a:t>
            </a:r>
            <a:r>
              <a:rPr sz="2000" b="1" spc="-190" dirty="0">
                <a:latin typeface="Tahoma"/>
                <a:cs typeface="Tahoma"/>
              </a:rPr>
              <a:t>2:</a:t>
            </a:r>
            <a:r>
              <a:rPr sz="2000" b="1" spc="-105" dirty="0">
                <a:latin typeface="Tahoma"/>
                <a:cs typeface="Tahoma"/>
              </a:rPr>
              <a:t> </a:t>
            </a:r>
            <a:r>
              <a:rPr sz="2000" b="1" spc="-140" dirty="0">
                <a:latin typeface="Tahoma"/>
                <a:cs typeface="Tahoma"/>
              </a:rPr>
              <a:t>Kurum</a:t>
            </a:r>
            <a:r>
              <a:rPr sz="2000" b="1" spc="-185" dirty="0">
                <a:latin typeface="Tahoma"/>
                <a:cs typeface="Tahoma"/>
              </a:rPr>
              <a:t> </a:t>
            </a:r>
            <a:r>
              <a:rPr sz="2000" b="1" spc="-125" dirty="0">
                <a:latin typeface="Tahoma"/>
                <a:cs typeface="Tahoma"/>
              </a:rPr>
              <a:t>Kültürü</a:t>
            </a:r>
            <a:r>
              <a:rPr sz="2000" b="1" spc="-150" dirty="0">
                <a:latin typeface="Tahoma"/>
                <a:cs typeface="Tahoma"/>
              </a:rPr>
              <a:t> </a:t>
            </a:r>
            <a:r>
              <a:rPr sz="2000" b="1" spc="-140" dirty="0">
                <a:latin typeface="Tahoma"/>
                <a:cs typeface="Tahoma"/>
              </a:rPr>
              <a:t>ve</a:t>
            </a:r>
            <a:r>
              <a:rPr sz="2000" b="1" spc="-180" dirty="0">
                <a:latin typeface="Tahoma"/>
                <a:cs typeface="Tahoma"/>
              </a:rPr>
              <a:t> </a:t>
            </a:r>
            <a:r>
              <a:rPr sz="2000" b="1" spc="-10" dirty="0">
                <a:latin typeface="Tahoma"/>
                <a:cs typeface="Tahoma"/>
              </a:rPr>
              <a:t>Liderlik</a:t>
            </a:r>
            <a:endParaRPr sz="2000" dirty="0">
              <a:latin typeface="Tahoma"/>
              <a:cs typeface="Tahoma"/>
            </a:endParaRPr>
          </a:p>
          <a:p>
            <a:pPr marL="12700">
              <a:lnSpc>
                <a:spcPct val="100000"/>
              </a:lnSpc>
            </a:pPr>
            <a:r>
              <a:rPr sz="2000" spc="-65" dirty="0">
                <a:latin typeface="Trebuchet MS"/>
                <a:cs typeface="Trebuchet MS"/>
              </a:rPr>
              <a:t>Liderlik</a:t>
            </a:r>
            <a:r>
              <a:rPr sz="2000" spc="-140" dirty="0">
                <a:latin typeface="Trebuchet MS"/>
                <a:cs typeface="Trebuchet MS"/>
              </a:rPr>
              <a:t> </a:t>
            </a:r>
            <a:r>
              <a:rPr sz="2000" spc="-55" dirty="0">
                <a:latin typeface="Trebuchet MS"/>
                <a:cs typeface="Trebuchet MS"/>
              </a:rPr>
              <a:t>davranışları,</a:t>
            </a:r>
            <a:r>
              <a:rPr sz="2000" spc="-150" dirty="0">
                <a:latin typeface="Trebuchet MS"/>
                <a:cs typeface="Trebuchet MS"/>
              </a:rPr>
              <a:t> </a:t>
            </a:r>
            <a:r>
              <a:rPr sz="2000" spc="-25" dirty="0">
                <a:latin typeface="Trebuchet MS"/>
                <a:cs typeface="Trebuchet MS"/>
              </a:rPr>
              <a:t>kurum</a:t>
            </a:r>
            <a:r>
              <a:rPr sz="2000" spc="-90" dirty="0">
                <a:latin typeface="Trebuchet MS"/>
                <a:cs typeface="Trebuchet MS"/>
              </a:rPr>
              <a:t> </a:t>
            </a:r>
            <a:r>
              <a:rPr sz="2000" spc="-75" dirty="0">
                <a:latin typeface="Trebuchet MS"/>
                <a:cs typeface="Trebuchet MS"/>
              </a:rPr>
              <a:t>kültürü,</a:t>
            </a:r>
            <a:r>
              <a:rPr sz="2000" spc="-70" dirty="0">
                <a:latin typeface="Trebuchet MS"/>
                <a:cs typeface="Trebuchet MS"/>
              </a:rPr>
              <a:t> </a:t>
            </a:r>
            <a:r>
              <a:rPr sz="2000" spc="-90" dirty="0">
                <a:latin typeface="Trebuchet MS"/>
                <a:cs typeface="Trebuchet MS"/>
              </a:rPr>
              <a:t>etik</a:t>
            </a:r>
            <a:r>
              <a:rPr sz="2000" spc="-185" dirty="0">
                <a:latin typeface="Trebuchet MS"/>
                <a:cs typeface="Trebuchet MS"/>
              </a:rPr>
              <a:t> </a:t>
            </a:r>
            <a:r>
              <a:rPr sz="2000" spc="-90" dirty="0">
                <a:latin typeface="Trebuchet MS"/>
                <a:cs typeface="Trebuchet MS"/>
              </a:rPr>
              <a:t>değerler,</a:t>
            </a:r>
            <a:r>
              <a:rPr sz="2000" spc="-150" dirty="0">
                <a:latin typeface="Trebuchet MS"/>
                <a:cs typeface="Trebuchet MS"/>
              </a:rPr>
              <a:t> </a:t>
            </a:r>
            <a:r>
              <a:rPr sz="2000" spc="-40" dirty="0">
                <a:latin typeface="Trebuchet MS"/>
                <a:cs typeface="Trebuchet MS"/>
              </a:rPr>
              <a:t>değişim,</a:t>
            </a:r>
            <a:r>
              <a:rPr sz="2000" spc="-70" dirty="0">
                <a:latin typeface="Trebuchet MS"/>
                <a:cs typeface="Trebuchet MS"/>
              </a:rPr>
              <a:t> </a:t>
            </a:r>
            <a:r>
              <a:rPr sz="2000" spc="-85" dirty="0">
                <a:latin typeface="Trebuchet MS"/>
                <a:cs typeface="Trebuchet MS"/>
              </a:rPr>
              <a:t>yaratıcılık,</a:t>
            </a:r>
            <a:r>
              <a:rPr sz="2000" spc="-150" dirty="0">
                <a:latin typeface="Trebuchet MS"/>
                <a:cs typeface="Trebuchet MS"/>
              </a:rPr>
              <a:t> </a:t>
            </a:r>
            <a:r>
              <a:rPr sz="2000" spc="-70" dirty="0">
                <a:latin typeface="Trebuchet MS"/>
                <a:cs typeface="Trebuchet MS"/>
              </a:rPr>
              <a:t>katılım</a:t>
            </a:r>
            <a:r>
              <a:rPr sz="2000" spc="-175" dirty="0">
                <a:latin typeface="Trebuchet MS"/>
                <a:cs typeface="Trebuchet MS"/>
              </a:rPr>
              <a:t> </a:t>
            </a:r>
            <a:r>
              <a:rPr sz="2000" spc="-60" dirty="0">
                <a:latin typeface="Trebuchet MS"/>
                <a:cs typeface="Trebuchet MS"/>
              </a:rPr>
              <a:t>ve</a:t>
            </a:r>
            <a:r>
              <a:rPr sz="2000" spc="-195" dirty="0">
                <a:latin typeface="Trebuchet MS"/>
                <a:cs typeface="Trebuchet MS"/>
              </a:rPr>
              <a:t> </a:t>
            </a:r>
            <a:r>
              <a:rPr sz="2000" spc="-55" dirty="0">
                <a:latin typeface="Trebuchet MS"/>
                <a:cs typeface="Trebuchet MS"/>
              </a:rPr>
              <a:t>bağlılık</a:t>
            </a:r>
            <a:r>
              <a:rPr sz="2000" spc="-185" dirty="0">
                <a:latin typeface="Trebuchet MS"/>
                <a:cs typeface="Trebuchet MS"/>
              </a:rPr>
              <a:t> </a:t>
            </a:r>
            <a:r>
              <a:rPr sz="2000" spc="-10" dirty="0">
                <a:latin typeface="Trebuchet MS"/>
                <a:cs typeface="Trebuchet MS"/>
              </a:rPr>
              <a:t>değerlendirilir.</a:t>
            </a:r>
            <a:endParaRPr sz="2000" dirty="0">
              <a:latin typeface="Trebuchet MS"/>
              <a:cs typeface="Trebuchet MS"/>
            </a:endParaRPr>
          </a:p>
          <a:p>
            <a:pPr marL="12700">
              <a:lnSpc>
                <a:spcPct val="100000"/>
              </a:lnSpc>
              <a:spcBef>
                <a:spcPts val="5"/>
              </a:spcBef>
            </a:pPr>
            <a:r>
              <a:rPr sz="2000" b="1" spc="-10" dirty="0">
                <a:latin typeface="Tahoma"/>
                <a:cs typeface="Tahoma"/>
              </a:rPr>
              <a:t>UYGULAMA</a:t>
            </a:r>
            <a:endParaRPr sz="2000" dirty="0">
              <a:latin typeface="Tahoma"/>
              <a:cs typeface="Tahoma"/>
            </a:endParaRPr>
          </a:p>
          <a:p>
            <a:pPr marL="12700">
              <a:lnSpc>
                <a:spcPct val="100000"/>
              </a:lnSpc>
              <a:spcBef>
                <a:spcPts val="5"/>
              </a:spcBef>
            </a:pPr>
            <a:r>
              <a:rPr sz="2000" b="1" spc="-120" dirty="0">
                <a:latin typeface="Tahoma"/>
                <a:cs typeface="Tahoma"/>
              </a:rPr>
              <a:t>Kriter</a:t>
            </a:r>
            <a:r>
              <a:rPr sz="2000" b="1" spc="-180" dirty="0">
                <a:latin typeface="Tahoma"/>
                <a:cs typeface="Tahoma"/>
              </a:rPr>
              <a:t> </a:t>
            </a:r>
            <a:r>
              <a:rPr sz="2000" b="1" spc="-190" dirty="0">
                <a:latin typeface="Tahoma"/>
                <a:cs typeface="Tahoma"/>
              </a:rPr>
              <a:t>3:</a:t>
            </a:r>
            <a:r>
              <a:rPr sz="2000" b="1" spc="-105" dirty="0">
                <a:latin typeface="Tahoma"/>
                <a:cs typeface="Tahoma"/>
              </a:rPr>
              <a:t> </a:t>
            </a:r>
            <a:r>
              <a:rPr sz="2000" b="1" spc="-100" dirty="0">
                <a:latin typeface="Tahoma"/>
                <a:cs typeface="Tahoma"/>
              </a:rPr>
              <a:t>Paydaşlarla</a:t>
            </a:r>
            <a:r>
              <a:rPr sz="2000" b="1" spc="-165" dirty="0">
                <a:latin typeface="Tahoma"/>
                <a:cs typeface="Tahoma"/>
              </a:rPr>
              <a:t> </a:t>
            </a:r>
            <a:r>
              <a:rPr sz="2000" b="1" spc="-170" dirty="0">
                <a:latin typeface="Tahoma"/>
                <a:cs typeface="Tahoma"/>
              </a:rPr>
              <a:t>Bağ</a:t>
            </a:r>
            <a:r>
              <a:rPr sz="2000" b="1" spc="-160" dirty="0">
                <a:latin typeface="Tahoma"/>
                <a:cs typeface="Tahoma"/>
              </a:rPr>
              <a:t> </a:t>
            </a:r>
            <a:r>
              <a:rPr sz="2000" b="1" spc="-10" dirty="0">
                <a:latin typeface="Tahoma"/>
                <a:cs typeface="Tahoma"/>
              </a:rPr>
              <a:t>Kurma</a:t>
            </a:r>
            <a:endParaRPr sz="2000" dirty="0">
              <a:latin typeface="Tahoma"/>
              <a:cs typeface="Tahoma"/>
            </a:endParaRPr>
          </a:p>
          <a:p>
            <a:pPr marL="12700">
              <a:lnSpc>
                <a:spcPct val="100000"/>
              </a:lnSpc>
            </a:pPr>
            <a:r>
              <a:rPr sz="2000" spc="-70" dirty="0">
                <a:latin typeface="Trebuchet MS"/>
                <a:cs typeface="Trebuchet MS"/>
              </a:rPr>
              <a:t>Öğrenciler,</a:t>
            </a:r>
            <a:r>
              <a:rPr sz="2000" spc="-160" dirty="0">
                <a:latin typeface="Trebuchet MS"/>
                <a:cs typeface="Trebuchet MS"/>
              </a:rPr>
              <a:t> </a:t>
            </a:r>
            <a:r>
              <a:rPr sz="2000" spc="-50" dirty="0">
                <a:latin typeface="Trebuchet MS"/>
                <a:cs typeface="Trebuchet MS"/>
              </a:rPr>
              <a:t>çalışanlar,</a:t>
            </a:r>
            <a:r>
              <a:rPr sz="2000" spc="-75" dirty="0">
                <a:latin typeface="Trebuchet MS"/>
                <a:cs typeface="Trebuchet MS"/>
              </a:rPr>
              <a:t> mezunlar,</a:t>
            </a:r>
            <a:r>
              <a:rPr sz="2000" spc="-155" dirty="0">
                <a:latin typeface="Trebuchet MS"/>
                <a:cs typeface="Trebuchet MS"/>
              </a:rPr>
              <a:t> </a:t>
            </a:r>
            <a:r>
              <a:rPr sz="2000" spc="-10" dirty="0">
                <a:latin typeface="Trebuchet MS"/>
                <a:cs typeface="Trebuchet MS"/>
              </a:rPr>
              <a:t>sağlık</a:t>
            </a:r>
            <a:r>
              <a:rPr sz="2000" spc="-190" dirty="0">
                <a:latin typeface="Trebuchet MS"/>
                <a:cs typeface="Trebuchet MS"/>
              </a:rPr>
              <a:t> </a:t>
            </a:r>
            <a:r>
              <a:rPr sz="2000" spc="-40" dirty="0">
                <a:latin typeface="Trebuchet MS"/>
                <a:cs typeface="Trebuchet MS"/>
              </a:rPr>
              <a:t>kuruluşları,</a:t>
            </a:r>
            <a:r>
              <a:rPr sz="2000" spc="-155" dirty="0">
                <a:latin typeface="Trebuchet MS"/>
                <a:cs typeface="Trebuchet MS"/>
              </a:rPr>
              <a:t> </a:t>
            </a:r>
            <a:r>
              <a:rPr sz="2000" spc="-80" dirty="0">
                <a:latin typeface="Trebuchet MS"/>
                <a:cs typeface="Trebuchet MS"/>
              </a:rPr>
              <a:t>işverenler,</a:t>
            </a:r>
            <a:r>
              <a:rPr sz="2000" spc="-155" dirty="0">
                <a:latin typeface="Trebuchet MS"/>
                <a:cs typeface="Trebuchet MS"/>
              </a:rPr>
              <a:t> </a:t>
            </a:r>
            <a:r>
              <a:rPr sz="2000" spc="-25" dirty="0">
                <a:latin typeface="Trebuchet MS"/>
                <a:cs typeface="Trebuchet MS"/>
              </a:rPr>
              <a:t>toplum</a:t>
            </a:r>
            <a:r>
              <a:rPr sz="2000" spc="-185" dirty="0">
                <a:latin typeface="Trebuchet MS"/>
                <a:cs typeface="Trebuchet MS"/>
              </a:rPr>
              <a:t> </a:t>
            </a:r>
            <a:r>
              <a:rPr sz="2000" spc="-60" dirty="0">
                <a:latin typeface="Trebuchet MS"/>
                <a:cs typeface="Trebuchet MS"/>
              </a:rPr>
              <a:t>ve</a:t>
            </a:r>
            <a:r>
              <a:rPr sz="2000" spc="-114" dirty="0">
                <a:latin typeface="Trebuchet MS"/>
                <a:cs typeface="Trebuchet MS"/>
              </a:rPr>
              <a:t> </a:t>
            </a:r>
            <a:r>
              <a:rPr sz="2000" spc="-65" dirty="0">
                <a:latin typeface="Trebuchet MS"/>
                <a:cs typeface="Trebuchet MS"/>
              </a:rPr>
              <a:t>diğer</a:t>
            </a:r>
            <a:r>
              <a:rPr sz="2000" spc="-185" dirty="0">
                <a:latin typeface="Trebuchet MS"/>
                <a:cs typeface="Trebuchet MS"/>
              </a:rPr>
              <a:t> </a:t>
            </a:r>
            <a:r>
              <a:rPr sz="2000" spc="-10" dirty="0">
                <a:latin typeface="Trebuchet MS"/>
                <a:cs typeface="Trebuchet MS"/>
              </a:rPr>
              <a:t>paydaşlarla</a:t>
            </a:r>
            <a:r>
              <a:rPr sz="2000" spc="-215" dirty="0">
                <a:latin typeface="Trebuchet MS"/>
                <a:cs typeface="Trebuchet MS"/>
              </a:rPr>
              <a:t> </a:t>
            </a:r>
            <a:r>
              <a:rPr sz="2000" spc="-10" dirty="0">
                <a:latin typeface="Trebuchet MS"/>
                <a:cs typeface="Trebuchet MS"/>
              </a:rPr>
              <a:t>ilişkiler</a:t>
            </a:r>
            <a:endParaRPr sz="2000" dirty="0">
              <a:latin typeface="Trebuchet MS"/>
              <a:cs typeface="Trebuchet MS"/>
            </a:endParaRPr>
          </a:p>
          <a:p>
            <a:pPr marL="12700">
              <a:lnSpc>
                <a:spcPct val="100000"/>
              </a:lnSpc>
              <a:spcBef>
                <a:spcPts val="5"/>
              </a:spcBef>
            </a:pPr>
            <a:r>
              <a:rPr sz="2000" spc="-20" dirty="0">
                <a:latin typeface="Trebuchet MS"/>
                <a:cs typeface="Trebuchet MS"/>
              </a:rPr>
              <a:t>değerlendirilir.</a:t>
            </a:r>
            <a:endParaRPr sz="2000" dirty="0">
              <a:latin typeface="Trebuchet MS"/>
              <a:cs typeface="Trebuchet MS"/>
            </a:endParaRPr>
          </a:p>
          <a:p>
            <a:pPr marL="12700">
              <a:lnSpc>
                <a:spcPct val="100000"/>
              </a:lnSpc>
              <a:spcBef>
                <a:spcPts val="5"/>
              </a:spcBef>
            </a:pPr>
            <a:r>
              <a:rPr sz="2000" b="1" spc="-120" dirty="0">
                <a:latin typeface="Tahoma"/>
                <a:cs typeface="Tahoma"/>
              </a:rPr>
              <a:t>Kriter</a:t>
            </a:r>
            <a:r>
              <a:rPr sz="2000" b="1" spc="-165" dirty="0">
                <a:latin typeface="Tahoma"/>
                <a:cs typeface="Tahoma"/>
              </a:rPr>
              <a:t> </a:t>
            </a:r>
            <a:r>
              <a:rPr sz="2000" b="1" spc="-190" dirty="0">
                <a:latin typeface="Tahoma"/>
                <a:cs typeface="Tahoma"/>
              </a:rPr>
              <a:t>4:</a:t>
            </a:r>
            <a:r>
              <a:rPr sz="2000" b="1" spc="-90" dirty="0">
                <a:latin typeface="Tahoma"/>
                <a:cs typeface="Tahoma"/>
              </a:rPr>
              <a:t> </a:t>
            </a:r>
            <a:r>
              <a:rPr sz="2000" b="1" spc="-100" dirty="0">
                <a:latin typeface="Tahoma"/>
                <a:cs typeface="Tahoma"/>
              </a:rPr>
              <a:t>Sürdürülebilir</a:t>
            </a:r>
            <a:r>
              <a:rPr sz="2000" b="1" spc="-155" dirty="0">
                <a:latin typeface="Tahoma"/>
                <a:cs typeface="Tahoma"/>
              </a:rPr>
              <a:t> </a:t>
            </a:r>
            <a:r>
              <a:rPr sz="2000" b="1" spc="-140" dirty="0">
                <a:latin typeface="Tahoma"/>
                <a:cs typeface="Tahoma"/>
              </a:rPr>
              <a:t>Değer</a:t>
            </a:r>
            <a:r>
              <a:rPr sz="2000" b="1" spc="-75" dirty="0">
                <a:latin typeface="Tahoma"/>
                <a:cs typeface="Tahoma"/>
              </a:rPr>
              <a:t> </a:t>
            </a:r>
            <a:r>
              <a:rPr sz="2000" b="1" spc="-10" dirty="0">
                <a:latin typeface="Tahoma"/>
                <a:cs typeface="Tahoma"/>
              </a:rPr>
              <a:t>Yaratma</a:t>
            </a:r>
            <a:endParaRPr sz="2000" dirty="0">
              <a:latin typeface="Tahoma"/>
              <a:cs typeface="Tahoma"/>
            </a:endParaRPr>
          </a:p>
          <a:p>
            <a:pPr marL="12700">
              <a:lnSpc>
                <a:spcPct val="100000"/>
              </a:lnSpc>
            </a:pPr>
            <a:r>
              <a:rPr sz="2000" spc="-50" dirty="0">
                <a:latin typeface="Trebuchet MS"/>
                <a:cs typeface="Trebuchet MS"/>
              </a:rPr>
              <a:t>Fakültenin</a:t>
            </a:r>
            <a:r>
              <a:rPr sz="2000" spc="-180" dirty="0">
                <a:latin typeface="Trebuchet MS"/>
                <a:cs typeface="Trebuchet MS"/>
              </a:rPr>
              <a:t> </a:t>
            </a:r>
            <a:r>
              <a:rPr sz="2000" spc="-80" dirty="0">
                <a:latin typeface="Trebuchet MS"/>
                <a:cs typeface="Trebuchet MS"/>
              </a:rPr>
              <a:t>öğrenciler,</a:t>
            </a:r>
            <a:r>
              <a:rPr sz="2000" spc="-155" dirty="0">
                <a:latin typeface="Trebuchet MS"/>
                <a:cs typeface="Trebuchet MS"/>
              </a:rPr>
              <a:t> </a:t>
            </a:r>
            <a:r>
              <a:rPr sz="2000" spc="-10" dirty="0">
                <a:latin typeface="Trebuchet MS"/>
                <a:cs typeface="Trebuchet MS"/>
              </a:rPr>
              <a:t>sağlık</a:t>
            </a:r>
            <a:r>
              <a:rPr sz="2000" spc="-195" dirty="0">
                <a:latin typeface="Trebuchet MS"/>
                <a:cs typeface="Trebuchet MS"/>
              </a:rPr>
              <a:t> </a:t>
            </a:r>
            <a:r>
              <a:rPr sz="2000" spc="-25" dirty="0">
                <a:latin typeface="Trebuchet MS"/>
                <a:cs typeface="Trebuchet MS"/>
              </a:rPr>
              <a:t>sektörü</a:t>
            </a:r>
            <a:r>
              <a:rPr sz="2000" spc="-110" dirty="0">
                <a:latin typeface="Trebuchet MS"/>
                <a:cs typeface="Trebuchet MS"/>
              </a:rPr>
              <a:t> </a:t>
            </a:r>
            <a:r>
              <a:rPr sz="2000" spc="-95" dirty="0">
                <a:latin typeface="Trebuchet MS"/>
                <a:cs typeface="Trebuchet MS"/>
              </a:rPr>
              <a:t>ve</a:t>
            </a:r>
            <a:r>
              <a:rPr sz="2000" spc="-114" dirty="0">
                <a:latin typeface="Trebuchet MS"/>
                <a:cs typeface="Trebuchet MS"/>
              </a:rPr>
              <a:t> </a:t>
            </a:r>
            <a:r>
              <a:rPr sz="2000" spc="-25" dirty="0">
                <a:latin typeface="Trebuchet MS"/>
                <a:cs typeface="Trebuchet MS"/>
              </a:rPr>
              <a:t>toplum</a:t>
            </a:r>
            <a:r>
              <a:rPr sz="2000" spc="-190" dirty="0">
                <a:latin typeface="Trebuchet MS"/>
                <a:cs typeface="Trebuchet MS"/>
              </a:rPr>
              <a:t> </a:t>
            </a:r>
            <a:r>
              <a:rPr sz="2000" spc="-35" dirty="0">
                <a:latin typeface="Trebuchet MS"/>
                <a:cs typeface="Trebuchet MS"/>
              </a:rPr>
              <a:t>için</a:t>
            </a:r>
            <a:r>
              <a:rPr sz="2000" spc="-175" dirty="0">
                <a:latin typeface="Trebuchet MS"/>
                <a:cs typeface="Trebuchet MS"/>
              </a:rPr>
              <a:t> </a:t>
            </a:r>
            <a:r>
              <a:rPr sz="2000" spc="-10" dirty="0">
                <a:latin typeface="Trebuchet MS"/>
                <a:cs typeface="Trebuchet MS"/>
              </a:rPr>
              <a:t>nasıl</a:t>
            </a:r>
            <a:r>
              <a:rPr sz="2000" spc="-100" dirty="0">
                <a:latin typeface="Trebuchet MS"/>
                <a:cs typeface="Trebuchet MS"/>
              </a:rPr>
              <a:t> </a:t>
            </a:r>
            <a:r>
              <a:rPr sz="2000" spc="-50" dirty="0">
                <a:latin typeface="Trebuchet MS"/>
                <a:cs typeface="Trebuchet MS"/>
              </a:rPr>
              <a:t>değer</a:t>
            </a:r>
            <a:r>
              <a:rPr sz="2000" spc="-190" dirty="0">
                <a:latin typeface="Trebuchet MS"/>
                <a:cs typeface="Trebuchet MS"/>
              </a:rPr>
              <a:t> </a:t>
            </a:r>
            <a:r>
              <a:rPr sz="2000" spc="-95" dirty="0">
                <a:latin typeface="Trebuchet MS"/>
                <a:cs typeface="Trebuchet MS"/>
              </a:rPr>
              <a:t>yarattığı</a:t>
            </a:r>
            <a:r>
              <a:rPr sz="2000" spc="-135" dirty="0">
                <a:latin typeface="Trebuchet MS"/>
                <a:cs typeface="Trebuchet MS"/>
              </a:rPr>
              <a:t> </a:t>
            </a:r>
            <a:r>
              <a:rPr sz="2000" spc="-10" dirty="0">
                <a:latin typeface="Trebuchet MS"/>
                <a:cs typeface="Trebuchet MS"/>
              </a:rPr>
              <a:t>değerlendirilir.</a:t>
            </a:r>
            <a:endParaRPr sz="2000" dirty="0">
              <a:latin typeface="Trebuchet MS"/>
              <a:cs typeface="Trebuchet MS"/>
            </a:endParaRPr>
          </a:p>
          <a:p>
            <a:pPr marL="12700">
              <a:lnSpc>
                <a:spcPct val="100000"/>
              </a:lnSpc>
              <a:spcBef>
                <a:spcPts val="5"/>
              </a:spcBef>
            </a:pPr>
            <a:r>
              <a:rPr sz="2000" b="1" spc="-120" dirty="0">
                <a:latin typeface="Tahoma"/>
                <a:cs typeface="Tahoma"/>
              </a:rPr>
              <a:t>Kriter</a:t>
            </a:r>
            <a:r>
              <a:rPr sz="2000" b="1" spc="-185" dirty="0">
                <a:latin typeface="Tahoma"/>
                <a:cs typeface="Tahoma"/>
              </a:rPr>
              <a:t> </a:t>
            </a:r>
            <a:r>
              <a:rPr sz="2000" b="1" spc="-180" dirty="0">
                <a:latin typeface="Tahoma"/>
                <a:cs typeface="Tahoma"/>
              </a:rPr>
              <a:t>5:</a:t>
            </a:r>
            <a:r>
              <a:rPr sz="2000" b="1" spc="-110" dirty="0">
                <a:latin typeface="Tahoma"/>
                <a:cs typeface="Tahoma"/>
              </a:rPr>
              <a:t> Performans</a:t>
            </a:r>
            <a:r>
              <a:rPr sz="2000" b="1" spc="-180" dirty="0">
                <a:latin typeface="Tahoma"/>
                <a:cs typeface="Tahoma"/>
              </a:rPr>
              <a:t> </a:t>
            </a:r>
            <a:r>
              <a:rPr sz="2000" b="1" spc="-135" dirty="0">
                <a:latin typeface="Tahoma"/>
                <a:cs typeface="Tahoma"/>
              </a:rPr>
              <a:t>ve</a:t>
            </a:r>
            <a:r>
              <a:rPr sz="2000" b="1" spc="-185" dirty="0">
                <a:latin typeface="Tahoma"/>
                <a:cs typeface="Tahoma"/>
              </a:rPr>
              <a:t> </a:t>
            </a:r>
            <a:r>
              <a:rPr sz="2000" b="1" spc="-105" dirty="0">
                <a:latin typeface="Tahoma"/>
                <a:cs typeface="Tahoma"/>
              </a:rPr>
              <a:t>Dönüşüme </a:t>
            </a:r>
            <a:r>
              <a:rPr sz="2000" b="1" spc="-180" dirty="0">
                <a:latin typeface="Tahoma"/>
                <a:cs typeface="Tahoma"/>
              </a:rPr>
              <a:t>Yön</a:t>
            </a:r>
            <a:r>
              <a:rPr sz="2000" b="1" spc="-160" dirty="0">
                <a:latin typeface="Tahoma"/>
                <a:cs typeface="Tahoma"/>
              </a:rPr>
              <a:t> </a:t>
            </a:r>
            <a:r>
              <a:rPr sz="2000" b="1" spc="-10" dirty="0">
                <a:latin typeface="Tahoma"/>
                <a:cs typeface="Tahoma"/>
              </a:rPr>
              <a:t>Verme</a:t>
            </a:r>
            <a:endParaRPr sz="2000" dirty="0">
              <a:latin typeface="Tahoma"/>
              <a:cs typeface="Tahoma"/>
            </a:endParaRPr>
          </a:p>
          <a:p>
            <a:pPr marL="12700">
              <a:lnSpc>
                <a:spcPct val="100000"/>
              </a:lnSpc>
              <a:spcBef>
                <a:spcPts val="5"/>
              </a:spcBef>
            </a:pPr>
            <a:r>
              <a:rPr sz="2000" spc="-35" dirty="0">
                <a:latin typeface="Trebuchet MS"/>
                <a:cs typeface="Trebuchet MS"/>
              </a:rPr>
              <a:t>Performans</a:t>
            </a:r>
            <a:r>
              <a:rPr sz="2000" spc="-95" dirty="0">
                <a:latin typeface="Trebuchet MS"/>
                <a:cs typeface="Trebuchet MS"/>
              </a:rPr>
              <a:t> </a:t>
            </a:r>
            <a:r>
              <a:rPr sz="2000" spc="-75" dirty="0">
                <a:latin typeface="Trebuchet MS"/>
                <a:cs typeface="Trebuchet MS"/>
              </a:rPr>
              <a:t>yönetimi,</a:t>
            </a:r>
            <a:r>
              <a:rPr sz="2000" spc="-145" dirty="0">
                <a:latin typeface="Trebuchet MS"/>
                <a:cs typeface="Trebuchet MS"/>
              </a:rPr>
              <a:t> </a:t>
            </a:r>
            <a:r>
              <a:rPr sz="2000" spc="-100" dirty="0">
                <a:latin typeface="Trebuchet MS"/>
                <a:cs typeface="Trebuchet MS"/>
              </a:rPr>
              <a:t>dijital</a:t>
            </a:r>
            <a:r>
              <a:rPr sz="2000" spc="-165" dirty="0">
                <a:latin typeface="Trebuchet MS"/>
                <a:cs typeface="Trebuchet MS"/>
              </a:rPr>
              <a:t> </a:t>
            </a:r>
            <a:r>
              <a:rPr sz="2000" dirty="0">
                <a:latin typeface="Trebuchet MS"/>
                <a:cs typeface="Trebuchet MS"/>
              </a:rPr>
              <a:t>dönüşüm,</a:t>
            </a:r>
            <a:r>
              <a:rPr sz="2000" spc="-150" dirty="0">
                <a:latin typeface="Trebuchet MS"/>
                <a:cs typeface="Trebuchet MS"/>
              </a:rPr>
              <a:t> </a:t>
            </a:r>
            <a:r>
              <a:rPr sz="2000" spc="-80" dirty="0">
                <a:latin typeface="Trebuchet MS"/>
                <a:cs typeface="Trebuchet MS"/>
              </a:rPr>
              <a:t>yenilikçilik,</a:t>
            </a:r>
            <a:r>
              <a:rPr sz="2000" spc="-145" dirty="0">
                <a:latin typeface="Trebuchet MS"/>
                <a:cs typeface="Trebuchet MS"/>
              </a:rPr>
              <a:t> </a:t>
            </a:r>
            <a:r>
              <a:rPr sz="2000" spc="-85" dirty="0">
                <a:latin typeface="Trebuchet MS"/>
                <a:cs typeface="Trebuchet MS"/>
              </a:rPr>
              <a:t>veri</a:t>
            </a:r>
            <a:r>
              <a:rPr sz="2000" spc="-130" dirty="0">
                <a:latin typeface="Trebuchet MS"/>
                <a:cs typeface="Trebuchet MS"/>
              </a:rPr>
              <a:t> </a:t>
            </a:r>
            <a:r>
              <a:rPr sz="2000" spc="-60" dirty="0">
                <a:latin typeface="Trebuchet MS"/>
                <a:cs typeface="Trebuchet MS"/>
              </a:rPr>
              <a:t>yönetimi</a:t>
            </a:r>
            <a:r>
              <a:rPr sz="2000" spc="-215" dirty="0">
                <a:latin typeface="Trebuchet MS"/>
                <a:cs typeface="Trebuchet MS"/>
              </a:rPr>
              <a:t> </a:t>
            </a:r>
            <a:r>
              <a:rPr sz="2000" spc="-60" dirty="0">
                <a:latin typeface="Trebuchet MS"/>
                <a:cs typeface="Trebuchet MS"/>
              </a:rPr>
              <a:t>ve</a:t>
            </a:r>
            <a:r>
              <a:rPr sz="2000" spc="-100" dirty="0">
                <a:latin typeface="Trebuchet MS"/>
                <a:cs typeface="Trebuchet MS"/>
              </a:rPr>
              <a:t> </a:t>
            </a:r>
            <a:r>
              <a:rPr sz="2000" spc="-50" dirty="0">
                <a:latin typeface="Trebuchet MS"/>
                <a:cs typeface="Trebuchet MS"/>
              </a:rPr>
              <a:t>kaynakların</a:t>
            </a:r>
            <a:r>
              <a:rPr sz="2000" spc="-165" dirty="0">
                <a:latin typeface="Trebuchet MS"/>
                <a:cs typeface="Trebuchet MS"/>
              </a:rPr>
              <a:t> </a:t>
            </a:r>
            <a:r>
              <a:rPr sz="2000" spc="-50" dirty="0">
                <a:latin typeface="Trebuchet MS"/>
                <a:cs typeface="Trebuchet MS"/>
              </a:rPr>
              <a:t>kullanımı</a:t>
            </a:r>
            <a:r>
              <a:rPr sz="2000" spc="-120" dirty="0">
                <a:latin typeface="Trebuchet MS"/>
                <a:cs typeface="Trebuchet MS"/>
              </a:rPr>
              <a:t> </a:t>
            </a:r>
            <a:r>
              <a:rPr sz="2000" spc="-35" dirty="0">
                <a:latin typeface="Trebuchet MS"/>
                <a:cs typeface="Trebuchet MS"/>
              </a:rPr>
              <a:t>değerlendirilir.</a:t>
            </a:r>
            <a:endParaRPr sz="2000" dirty="0">
              <a:latin typeface="Trebuchet MS"/>
              <a:cs typeface="Trebuchet MS"/>
            </a:endParaRPr>
          </a:p>
          <a:p>
            <a:pPr marL="12700">
              <a:lnSpc>
                <a:spcPct val="100000"/>
              </a:lnSpc>
            </a:pPr>
            <a:r>
              <a:rPr sz="2000" b="1" spc="-10" dirty="0">
                <a:latin typeface="Tahoma"/>
                <a:cs typeface="Tahoma"/>
              </a:rPr>
              <a:t>SONUÇLAR</a:t>
            </a:r>
            <a:endParaRPr sz="2000" dirty="0">
              <a:latin typeface="Tahoma"/>
              <a:cs typeface="Tahoma"/>
            </a:endParaRPr>
          </a:p>
          <a:p>
            <a:pPr marL="12700">
              <a:lnSpc>
                <a:spcPct val="100000"/>
              </a:lnSpc>
              <a:spcBef>
                <a:spcPts val="5"/>
              </a:spcBef>
            </a:pPr>
            <a:r>
              <a:rPr sz="2000" b="1" spc="-120" dirty="0">
                <a:latin typeface="Tahoma"/>
                <a:cs typeface="Tahoma"/>
              </a:rPr>
              <a:t>Kriter</a:t>
            </a:r>
            <a:r>
              <a:rPr sz="2000" b="1" spc="-180" dirty="0">
                <a:latin typeface="Tahoma"/>
                <a:cs typeface="Tahoma"/>
              </a:rPr>
              <a:t> 6:</a:t>
            </a:r>
            <a:r>
              <a:rPr sz="2000" b="1" spc="-105" dirty="0">
                <a:latin typeface="Tahoma"/>
                <a:cs typeface="Tahoma"/>
              </a:rPr>
              <a:t> </a:t>
            </a:r>
            <a:r>
              <a:rPr sz="2000" b="1" spc="-120" dirty="0">
                <a:latin typeface="Tahoma"/>
                <a:cs typeface="Tahoma"/>
              </a:rPr>
              <a:t>Paydaş</a:t>
            </a:r>
            <a:r>
              <a:rPr sz="2000" b="1" spc="-170" dirty="0">
                <a:latin typeface="Tahoma"/>
                <a:cs typeface="Tahoma"/>
              </a:rPr>
              <a:t> </a:t>
            </a:r>
            <a:r>
              <a:rPr sz="2000" b="1" spc="-10" dirty="0">
                <a:latin typeface="Tahoma"/>
                <a:cs typeface="Tahoma"/>
              </a:rPr>
              <a:t>Algıları</a:t>
            </a:r>
            <a:endParaRPr sz="2000" dirty="0">
              <a:latin typeface="Tahoma"/>
              <a:cs typeface="Tahoma"/>
            </a:endParaRPr>
          </a:p>
          <a:p>
            <a:pPr marL="12700" marR="1170305">
              <a:lnSpc>
                <a:spcPct val="100000"/>
              </a:lnSpc>
              <a:spcBef>
                <a:spcPts val="5"/>
              </a:spcBef>
            </a:pPr>
            <a:r>
              <a:rPr sz="2000" spc="-50" dirty="0">
                <a:latin typeface="Trebuchet MS"/>
                <a:cs typeface="Trebuchet MS"/>
              </a:rPr>
              <a:t>Öğrenci,</a:t>
            </a:r>
            <a:r>
              <a:rPr sz="2000" spc="-160" dirty="0">
                <a:latin typeface="Trebuchet MS"/>
                <a:cs typeface="Trebuchet MS"/>
              </a:rPr>
              <a:t> </a:t>
            </a:r>
            <a:r>
              <a:rPr sz="2000" spc="-25" dirty="0">
                <a:latin typeface="Trebuchet MS"/>
                <a:cs typeface="Trebuchet MS"/>
              </a:rPr>
              <a:t>çalışan,</a:t>
            </a:r>
            <a:r>
              <a:rPr sz="2000" spc="-75" dirty="0">
                <a:latin typeface="Trebuchet MS"/>
                <a:cs typeface="Trebuchet MS"/>
              </a:rPr>
              <a:t> </a:t>
            </a:r>
            <a:r>
              <a:rPr sz="2000" spc="-55" dirty="0">
                <a:latin typeface="Trebuchet MS"/>
                <a:cs typeface="Trebuchet MS"/>
              </a:rPr>
              <a:t>mezun,</a:t>
            </a:r>
            <a:r>
              <a:rPr sz="2000" spc="-155" dirty="0">
                <a:latin typeface="Trebuchet MS"/>
                <a:cs typeface="Trebuchet MS"/>
              </a:rPr>
              <a:t> </a:t>
            </a:r>
            <a:r>
              <a:rPr sz="2000" spc="-65" dirty="0">
                <a:latin typeface="Trebuchet MS"/>
                <a:cs typeface="Trebuchet MS"/>
              </a:rPr>
              <a:t>işveren,</a:t>
            </a:r>
            <a:r>
              <a:rPr sz="2000" spc="-155" dirty="0">
                <a:latin typeface="Trebuchet MS"/>
                <a:cs typeface="Trebuchet MS"/>
              </a:rPr>
              <a:t> </a:t>
            </a:r>
            <a:r>
              <a:rPr sz="2000" spc="-10" dirty="0">
                <a:latin typeface="Trebuchet MS"/>
                <a:cs typeface="Trebuchet MS"/>
              </a:rPr>
              <a:t>toplum</a:t>
            </a:r>
            <a:r>
              <a:rPr sz="2000" spc="-185" dirty="0">
                <a:latin typeface="Trebuchet MS"/>
                <a:cs typeface="Trebuchet MS"/>
              </a:rPr>
              <a:t> </a:t>
            </a:r>
            <a:r>
              <a:rPr sz="2000" spc="-95" dirty="0">
                <a:latin typeface="Trebuchet MS"/>
                <a:cs typeface="Trebuchet MS"/>
              </a:rPr>
              <a:t>ve</a:t>
            </a:r>
            <a:r>
              <a:rPr sz="2000" spc="-120" dirty="0">
                <a:latin typeface="Trebuchet MS"/>
                <a:cs typeface="Trebuchet MS"/>
              </a:rPr>
              <a:t> </a:t>
            </a:r>
            <a:r>
              <a:rPr sz="2000" dirty="0">
                <a:latin typeface="Trebuchet MS"/>
                <a:cs typeface="Trebuchet MS"/>
              </a:rPr>
              <a:t>iş</a:t>
            </a:r>
            <a:r>
              <a:rPr sz="2000" spc="-105" dirty="0">
                <a:latin typeface="Trebuchet MS"/>
                <a:cs typeface="Trebuchet MS"/>
              </a:rPr>
              <a:t> </a:t>
            </a:r>
            <a:r>
              <a:rPr sz="2000" spc="-85" dirty="0">
                <a:latin typeface="Trebuchet MS"/>
                <a:cs typeface="Trebuchet MS"/>
              </a:rPr>
              <a:t>birliği</a:t>
            </a:r>
            <a:r>
              <a:rPr sz="2000" spc="-130" dirty="0">
                <a:latin typeface="Trebuchet MS"/>
                <a:cs typeface="Trebuchet MS"/>
              </a:rPr>
              <a:t> </a:t>
            </a:r>
            <a:r>
              <a:rPr sz="2000" spc="-25" dirty="0">
                <a:latin typeface="Trebuchet MS"/>
                <a:cs typeface="Trebuchet MS"/>
              </a:rPr>
              <a:t>paydaşlarının</a:t>
            </a:r>
            <a:r>
              <a:rPr sz="2000" spc="-175" dirty="0">
                <a:latin typeface="Trebuchet MS"/>
                <a:cs typeface="Trebuchet MS"/>
              </a:rPr>
              <a:t> </a:t>
            </a:r>
            <a:r>
              <a:rPr sz="2000" spc="-70" dirty="0">
                <a:latin typeface="Trebuchet MS"/>
                <a:cs typeface="Trebuchet MS"/>
              </a:rPr>
              <a:t>fakülte</a:t>
            </a:r>
            <a:r>
              <a:rPr sz="2000" spc="-200" dirty="0">
                <a:latin typeface="Trebuchet MS"/>
                <a:cs typeface="Trebuchet MS"/>
              </a:rPr>
              <a:t> </a:t>
            </a:r>
            <a:r>
              <a:rPr sz="2000" spc="-40" dirty="0">
                <a:latin typeface="Trebuchet MS"/>
                <a:cs typeface="Trebuchet MS"/>
              </a:rPr>
              <a:t>hakkındaki</a:t>
            </a:r>
            <a:r>
              <a:rPr sz="2000" spc="-135" dirty="0">
                <a:latin typeface="Trebuchet MS"/>
                <a:cs typeface="Trebuchet MS"/>
              </a:rPr>
              <a:t> </a:t>
            </a:r>
            <a:r>
              <a:rPr sz="2000" spc="-10" dirty="0">
                <a:latin typeface="Trebuchet MS"/>
                <a:cs typeface="Trebuchet MS"/>
              </a:rPr>
              <a:t>algıları </a:t>
            </a:r>
            <a:r>
              <a:rPr sz="2000" spc="-20" dirty="0">
                <a:latin typeface="Trebuchet MS"/>
                <a:cs typeface="Trebuchet MS"/>
              </a:rPr>
              <a:t>değerlendirilir.</a:t>
            </a:r>
            <a:endParaRPr sz="2000" dirty="0">
              <a:latin typeface="Trebuchet MS"/>
              <a:cs typeface="Trebuchet MS"/>
            </a:endParaRPr>
          </a:p>
          <a:p>
            <a:pPr marL="12700">
              <a:lnSpc>
                <a:spcPct val="100000"/>
              </a:lnSpc>
              <a:spcBef>
                <a:spcPts val="5"/>
              </a:spcBef>
            </a:pPr>
            <a:r>
              <a:rPr sz="2000" b="1" spc="-120" dirty="0">
                <a:latin typeface="Tahoma"/>
                <a:cs typeface="Tahoma"/>
              </a:rPr>
              <a:t>Kriter</a:t>
            </a:r>
            <a:r>
              <a:rPr sz="2000" b="1" spc="-170" dirty="0">
                <a:latin typeface="Tahoma"/>
                <a:cs typeface="Tahoma"/>
              </a:rPr>
              <a:t> </a:t>
            </a:r>
            <a:r>
              <a:rPr sz="2000" b="1" spc="-180" dirty="0">
                <a:latin typeface="Tahoma"/>
                <a:cs typeface="Tahoma"/>
              </a:rPr>
              <a:t>7:</a:t>
            </a:r>
            <a:r>
              <a:rPr sz="2000" b="1" spc="-90" dirty="0">
                <a:latin typeface="Tahoma"/>
                <a:cs typeface="Tahoma"/>
              </a:rPr>
              <a:t> </a:t>
            </a:r>
            <a:r>
              <a:rPr sz="2000" b="1" spc="-135" dirty="0">
                <a:latin typeface="Tahoma"/>
                <a:cs typeface="Tahoma"/>
              </a:rPr>
              <a:t>Stratejik</a:t>
            </a:r>
            <a:r>
              <a:rPr sz="2000" b="1" spc="-125" dirty="0">
                <a:latin typeface="Tahoma"/>
                <a:cs typeface="Tahoma"/>
              </a:rPr>
              <a:t> </a:t>
            </a:r>
            <a:r>
              <a:rPr sz="2000" b="1" spc="-135" dirty="0">
                <a:latin typeface="Tahoma"/>
                <a:cs typeface="Tahoma"/>
              </a:rPr>
              <a:t>ve</a:t>
            </a:r>
            <a:r>
              <a:rPr sz="2000" b="1" spc="-170" dirty="0">
                <a:latin typeface="Tahoma"/>
                <a:cs typeface="Tahoma"/>
              </a:rPr>
              <a:t> </a:t>
            </a:r>
            <a:r>
              <a:rPr sz="2000" b="1" spc="-105" dirty="0">
                <a:latin typeface="Tahoma"/>
                <a:cs typeface="Tahoma"/>
              </a:rPr>
              <a:t>Operasyonel</a:t>
            </a:r>
            <a:r>
              <a:rPr sz="2000" b="1" spc="-175" dirty="0">
                <a:latin typeface="Tahoma"/>
                <a:cs typeface="Tahoma"/>
              </a:rPr>
              <a:t> </a:t>
            </a:r>
            <a:r>
              <a:rPr sz="2000" b="1" spc="-10" dirty="0">
                <a:latin typeface="Tahoma"/>
                <a:cs typeface="Tahoma"/>
              </a:rPr>
              <a:t>Performans</a:t>
            </a:r>
            <a:endParaRPr sz="2000" dirty="0">
              <a:latin typeface="Tahoma"/>
              <a:cs typeface="Tahoma"/>
            </a:endParaRPr>
          </a:p>
          <a:p>
            <a:pPr marL="12700">
              <a:lnSpc>
                <a:spcPct val="100000"/>
              </a:lnSpc>
              <a:spcBef>
                <a:spcPts val="5"/>
              </a:spcBef>
            </a:pPr>
            <a:r>
              <a:rPr sz="2000" spc="-75" dirty="0">
                <a:latin typeface="Trebuchet MS"/>
                <a:cs typeface="Trebuchet MS"/>
              </a:rPr>
              <a:t>Eğitim,</a:t>
            </a:r>
            <a:r>
              <a:rPr sz="2000" spc="-165" dirty="0">
                <a:latin typeface="Trebuchet MS"/>
                <a:cs typeface="Trebuchet MS"/>
              </a:rPr>
              <a:t> </a:t>
            </a:r>
            <a:r>
              <a:rPr sz="2000" spc="-60" dirty="0">
                <a:latin typeface="Trebuchet MS"/>
                <a:cs typeface="Trebuchet MS"/>
              </a:rPr>
              <a:t>araştırma,</a:t>
            </a:r>
            <a:r>
              <a:rPr sz="2000" spc="-155" dirty="0">
                <a:latin typeface="Trebuchet MS"/>
                <a:cs typeface="Trebuchet MS"/>
              </a:rPr>
              <a:t> </a:t>
            </a:r>
            <a:r>
              <a:rPr sz="2000" spc="-10" dirty="0">
                <a:latin typeface="Trebuchet MS"/>
                <a:cs typeface="Trebuchet MS"/>
              </a:rPr>
              <a:t>toplumsal</a:t>
            </a:r>
            <a:r>
              <a:rPr sz="2000" spc="-100" dirty="0">
                <a:latin typeface="Trebuchet MS"/>
                <a:cs typeface="Trebuchet MS"/>
              </a:rPr>
              <a:t> </a:t>
            </a:r>
            <a:r>
              <a:rPr sz="2000" spc="-105" dirty="0">
                <a:latin typeface="Trebuchet MS"/>
                <a:cs typeface="Trebuchet MS"/>
              </a:rPr>
              <a:t>katkı,</a:t>
            </a:r>
            <a:r>
              <a:rPr sz="2000" spc="-80" dirty="0">
                <a:latin typeface="Trebuchet MS"/>
                <a:cs typeface="Trebuchet MS"/>
              </a:rPr>
              <a:t> </a:t>
            </a:r>
            <a:r>
              <a:rPr sz="2000" spc="-50" dirty="0">
                <a:latin typeface="Trebuchet MS"/>
                <a:cs typeface="Trebuchet MS"/>
              </a:rPr>
              <a:t>kaynak</a:t>
            </a:r>
            <a:r>
              <a:rPr sz="2000" spc="-110" dirty="0">
                <a:latin typeface="Trebuchet MS"/>
                <a:cs typeface="Trebuchet MS"/>
              </a:rPr>
              <a:t> </a:t>
            </a:r>
            <a:r>
              <a:rPr sz="2000" spc="-50" dirty="0">
                <a:latin typeface="Trebuchet MS"/>
                <a:cs typeface="Trebuchet MS"/>
              </a:rPr>
              <a:t>kullanımı</a:t>
            </a:r>
            <a:r>
              <a:rPr sz="2000" spc="-140" dirty="0">
                <a:latin typeface="Trebuchet MS"/>
                <a:cs typeface="Trebuchet MS"/>
              </a:rPr>
              <a:t> </a:t>
            </a:r>
            <a:r>
              <a:rPr sz="2000" spc="-60" dirty="0">
                <a:latin typeface="Trebuchet MS"/>
                <a:cs typeface="Trebuchet MS"/>
              </a:rPr>
              <a:t>ve</a:t>
            </a:r>
            <a:r>
              <a:rPr sz="2000" spc="-204" dirty="0">
                <a:latin typeface="Trebuchet MS"/>
                <a:cs typeface="Trebuchet MS"/>
              </a:rPr>
              <a:t> </a:t>
            </a:r>
            <a:r>
              <a:rPr sz="2000" spc="-10" dirty="0">
                <a:latin typeface="Trebuchet MS"/>
                <a:cs typeface="Trebuchet MS"/>
              </a:rPr>
              <a:t>kurumsal</a:t>
            </a:r>
            <a:r>
              <a:rPr sz="2000" spc="-100" dirty="0">
                <a:latin typeface="Trebuchet MS"/>
                <a:cs typeface="Trebuchet MS"/>
              </a:rPr>
              <a:t> </a:t>
            </a:r>
            <a:r>
              <a:rPr sz="2000" spc="-30" dirty="0">
                <a:latin typeface="Trebuchet MS"/>
                <a:cs typeface="Trebuchet MS"/>
              </a:rPr>
              <a:t>gelişim</a:t>
            </a:r>
            <a:r>
              <a:rPr sz="2000" spc="-185" dirty="0">
                <a:latin typeface="Trebuchet MS"/>
                <a:cs typeface="Trebuchet MS"/>
              </a:rPr>
              <a:t> </a:t>
            </a:r>
            <a:r>
              <a:rPr sz="2000" dirty="0">
                <a:latin typeface="Trebuchet MS"/>
                <a:cs typeface="Trebuchet MS"/>
              </a:rPr>
              <a:t>sonuçları</a:t>
            </a:r>
            <a:r>
              <a:rPr sz="2000" spc="-140" dirty="0">
                <a:latin typeface="Trebuchet MS"/>
                <a:cs typeface="Trebuchet MS"/>
              </a:rPr>
              <a:t> </a:t>
            </a:r>
            <a:r>
              <a:rPr sz="2000" spc="-10" dirty="0">
                <a:latin typeface="Trebuchet MS"/>
                <a:cs typeface="Trebuchet MS"/>
              </a:rPr>
              <a:t>değerlendirilir.</a:t>
            </a:r>
            <a:endParaRPr sz="2000" dirty="0">
              <a:latin typeface="Trebuchet MS"/>
              <a:cs typeface="Trebuchet MS"/>
            </a:endParaRPr>
          </a:p>
        </p:txBody>
      </p:sp>
      <p:pic>
        <p:nvPicPr>
          <p:cNvPr id="5" name="object 17">
            <a:extLst>
              <a:ext uri="{FF2B5EF4-FFF2-40B4-BE49-F238E27FC236}">
                <a16:creationId xmlns:a16="http://schemas.microsoft.com/office/drawing/2014/main" id="{D3AD9FEA-9ADD-DEE0-A90D-BBFFE42FF454}"/>
              </a:ext>
            </a:extLst>
          </p:cNvPr>
          <p:cNvPicPr/>
          <p:nvPr/>
        </p:nvPicPr>
        <p:blipFill>
          <a:blip r:embed="rId2" cstate="print"/>
          <a:stretch>
            <a:fillRect/>
          </a:stretch>
        </p:blipFill>
        <p:spPr>
          <a:xfrm>
            <a:off x="10344150" y="-11050"/>
            <a:ext cx="1847850" cy="127635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597785" y="377507"/>
            <a:ext cx="7279005" cy="391795"/>
          </a:xfrm>
          <a:prstGeom prst="rect">
            <a:avLst/>
          </a:prstGeom>
        </p:spPr>
        <p:txBody>
          <a:bodyPr vert="horz" wrap="square" lIns="0" tIns="12700" rIns="0" bIns="0" rtlCol="0">
            <a:spAutoFit/>
          </a:bodyPr>
          <a:lstStyle/>
          <a:p>
            <a:pPr marL="12700">
              <a:lnSpc>
                <a:spcPct val="100000"/>
              </a:lnSpc>
              <a:spcBef>
                <a:spcPts val="100"/>
              </a:spcBef>
            </a:pPr>
            <a:r>
              <a:rPr sz="2400" spc="-220" dirty="0">
                <a:solidFill>
                  <a:srgbClr val="000000"/>
                </a:solidFill>
                <a:latin typeface="Tahoma"/>
                <a:cs typeface="Tahoma"/>
              </a:rPr>
              <a:t>ÜNİVERSİTE</a:t>
            </a:r>
            <a:r>
              <a:rPr sz="2400" spc="-155" dirty="0">
                <a:solidFill>
                  <a:srgbClr val="000000"/>
                </a:solidFill>
                <a:latin typeface="Tahoma"/>
                <a:cs typeface="Tahoma"/>
              </a:rPr>
              <a:t> </a:t>
            </a:r>
            <a:r>
              <a:rPr sz="2400" spc="-170" dirty="0">
                <a:solidFill>
                  <a:srgbClr val="000000"/>
                </a:solidFill>
                <a:latin typeface="Tahoma"/>
                <a:cs typeface="Tahoma"/>
              </a:rPr>
              <a:t>RAPORUNDAN</a:t>
            </a:r>
            <a:r>
              <a:rPr sz="2400" spc="-140" dirty="0">
                <a:solidFill>
                  <a:srgbClr val="000000"/>
                </a:solidFill>
                <a:latin typeface="Tahoma"/>
                <a:cs typeface="Tahoma"/>
              </a:rPr>
              <a:t> </a:t>
            </a:r>
            <a:r>
              <a:rPr sz="2400" spc="-305" dirty="0">
                <a:solidFill>
                  <a:srgbClr val="000000"/>
                </a:solidFill>
                <a:latin typeface="Tahoma"/>
                <a:cs typeface="Tahoma"/>
              </a:rPr>
              <a:t>BİRİM</a:t>
            </a:r>
            <a:r>
              <a:rPr sz="2400" spc="-145" dirty="0">
                <a:solidFill>
                  <a:srgbClr val="000000"/>
                </a:solidFill>
                <a:latin typeface="Tahoma"/>
                <a:cs typeface="Tahoma"/>
              </a:rPr>
              <a:t> </a:t>
            </a:r>
            <a:r>
              <a:rPr sz="2400" spc="-165" dirty="0">
                <a:solidFill>
                  <a:srgbClr val="000000"/>
                </a:solidFill>
                <a:latin typeface="Tahoma"/>
                <a:cs typeface="Tahoma"/>
              </a:rPr>
              <a:t>RAPORUNA</a:t>
            </a:r>
            <a:r>
              <a:rPr sz="2400" spc="-200" dirty="0">
                <a:solidFill>
                  <a:srgbClr val="000000"/>
                </a:solidFill>
                <a:latin typeface="Tahoma"/>
                <a:cs typeface="Tahoma"/>
              </a:rPr>
              <a:t> </a:t>
            </a:r>
            <a:r>
              <a:rPr sz="2400" spc="-45" dirty="0">
                <a:solidFill>
                  <a:srgbClr val="000000"/>
                </a:solidFill>
                <a:latin typeface="Tahoma"/>
                <a:cs typeface="Tahoma"/>
              </a:rPr>
              <a:t>GEÇİŞ</a:t>
            </a:r>
            <a:endParaRPr sz="2400">
              <a:latin typeface="Tahoma"/>
              <a:cs typeface="Tahoma"/>
            </a:endParaRPr>
          </a:p>
        </p:txBody>
      </p:sp>
      <p:sp>
        <p:nvSpPr>
          <p:cNvPr id="3" name="object 3"/>
          <p:cNvSpPr txBox="1"/>
          <p:nvPr/>
        </p:nvSpPr>
        <p:spPr>
          <a:xfrm>
            <a:off x="807084" y="992187"/>
            <a:ext cx="10989310" cy="3997325"/>
          </a:xfrm>
          <a:prstGeom prst="rect">
            <a:avLst/>
          </a:prstGeom>
        </p:spPr>
        <p:txBody>
          <a:bodyPr vert="horz" wrap="square" lIns="0" tIns="15875" rIns="0" bIns="0" rtlCol="0">
            <a:spAutoFit/>
          </a:bodyPr>
          <a:lstStyle/>
          <a:p>
            <a:pPr marL="12700" marR="633095">
              <a:lnSpc>
                <a:spcPct val="100000"/>
              </a:lnSpc>
              <a:spcBef>
                <a:spcPts val="125"/>
              </a:spcBef>
            </a:pPr>
            <a:r>
              <a:rPr sz="2000" spc="-40" dirty="0">
                <a:latin typeface="Trebuchet MS"/>
                <a:cs typeface="Trebuchet MS"/>
              </a:rPr>
              <a:t>Birim</a:t>
            </a:r>
            <a:r>
              <a:rPr sz="2000" spc="-180" dirty="0">
                <a:latin typeface="Trebuchet MS"/>
                <a:cs typeface="Trebuchet MS"/>
              </a:rPr>
              <a:t> </a:t>
            </a:r>
            <a:r>
              <a:rPr sz="2000" spc="-55" dirty="0">
                <a:latin typeface="Trebuchet MS"/>
                <a:cs typeface="Trebuchet MS"/>
              </a:rPr>
              <a:t>öz</a:t>
            </a:r>
            <a:r>
              <a:rPr sz="2000" spc="-160" dirty="0">
                <a:latin typeface="Trebuchet MS"/>
                <a:cs typeface="Trebuchet MS"/>
              </a:rPr>
              <a:t> </a:t>
            </a:r>
            <a:r>
              <a:rPr sz="2000" spc="-45" dirty="0">
                <a:latin typeface="Trebuchet MS"/>
                <a:cs typeface="Trebuchet MS"/>
              </a:rPr>
              <a:t>değerlendirme</a:t>
            </a:r>
            <a:r>
              <a:rPr sz="2000" spc="-114" dirty="0">
                <a:latin typeface="Trebuchet MS"/>
                <a:cs typeface="Trebuchet MS"/>
              </a:rPr>
              <a:t> </a:t>
            </a:r>
            <a:r>
              <a:rPr sz="2000" spc="-30" dirty="0">
                <a:latin typeface="Trebuchet MS"/>
                <a:cs typeface="Trebuchet MS"/>
              </a:rPr>
              <a:t>raporunda</a:t>
            </a:r>
            <a:r>
              <a:rPr sz="2000" spc="-114" dirty="0">
                <a:latin typeface="Trebuchet MS"/>
                <a:cs typeface="Trebuchet MS"/>
              </a:rPr>
              <a:t> </a:t>
            </a:r>
            <a:r>
              <a:rPr sz="2000" spc="-50" dirty="0">
                <a:latin typeface="Trebuchet MS"/>
                <a:cs typeface="Trebuchet MS"/>
              </a:rPr>
              <a:t>üniversitenin</a:t>
            </a:r>
            <a:r>
              <a:rPr sz="2000" spc="-165" dirty="0">
                <a:latin typeface="Trebuchet MS"/>
                <a:cs typeface="Trebuchet MS"/>
              </a:rPr>
              <a:t> </a:t>
            </a:r>
            <a:r>
              <a:rPr sz="2000" spc="-10" dirty="0">
                <a:latin typeface="Trebuchet MS"/>
                <a:cs typeface="Trebuchet MS"/>
              </a:rPr>
              <a:t>kurumsal</a:t>
            </a:r>
            <a:r>
              <a:rPr sz="2000" spc="-95" dirty="0">
                <a:latin typeface="Trebuchet MS"/>
                <a:cs typeface="Trebuchet MS"/>
              </a:rPr>
              <a:t> </a:t>
            </a:r>
            <a:r>
              <a:rPr sz="2000" spc="-70" dirty="0">
                <a:latin typeface="Trebuchet MS"/>
                <a:cs typeface="Trebuchet MS"/>
              </a:rPr>
              <a:t>metinleri</a:t>
            </a:r>
            <a:r>
              <a:rPr sz="2000" spc="-135" dirty="0">
                <a:latin typeface="Trebuchet MS"/>
                <a:cs typeface="Trebuchet MS"/>
              </a:rPr>
              <a:t> </a:t>
            </a:r>
            <a:r>
              <a:rPr sz="2000" spc="-25" dirty="0">
                <a:latin typeface="Trebuchet MS"/>
                <a:cs typeface="Trebuchet MS"/>
              </a:rPr>
              <a:t>aynen</a:t>
            </a:r>
            <a:r>
              <a:rPr sz="2000" spc="-160" dirty="0">
                <a:latin typeface="Trebuchet MS"/>
                <a:cs typeface="Trebuchet MS"/>
              </a:rPr>
              <a:t> </a:t>
            </a:r>
            <a:r>
              <a:rPr sz="2000" spc="-90" dirty="0">
                <a:latin typeface="Trebuchet MS"/>
                <a:cs typeface="Trebuchet MS"/>
              </a:rPr>
              <a:t>tekrar</a:t>
            </a:r>
            <a:r>
              <a:rPr sz="2000" spc="-185" dirty="0">
                <a:latin typeface="Trebuchet MS"/>
                <a:cs typeface="Trebuchet MS"/>
              </a:rPr>
              <a:t> </a:t>
            </a:r>
            <a:r>
              <a:rPr sz="2000" spc="-35" dirty="0">
                <a:latin typeface="Trebuchet MS"/>
                <a:cs typeface="Trebuchet MS"/>
              </a:rPr>
              <a:t>edilmemelidir. </a:t>
            </a:r>
            <a:r>
              <a:rPr sz="2000" spc="-10" dirty="0">
                <a:latin typeface="Trebuchet MS"/>
                <a:cs typeface="Trebuchet MS"/>
              </a:rPr>
              <a:t>Her</a:t>
            </a:r>
            <a:r>
              <a:rPr sz="2000" spc="-200" dirty="0">
                <a:latin typeface="Trebuchet MS"/>
                <a:cs typeface="Trebuchet MS"/>
              </a:rPr>
              <a:t> </a:t>
            </a:r>
            <a:r>
              <a:rPr sz="2000" spc="85" dirty="0">
                <a:latin typeface="Trebuchet MS"/>
                <a:cs typeface="Trebuchet MS"/>
              </a:rPr>
              <a:t>EFQM</a:t>
            </a:r>
            <a:r>
              <a:rPr sz="2000" spc="-220" dirty="0">
                <a:latin typeface="Trebuchet MS"/>
                <a:cs typeface="Trebuchet MS"/>
              </a:rPr>
              <a:t> </a:t>
            </a:r>
            <a:r>
              <a:rPr sz="2000" spc="-40" dirty="0">
                <a:latin typeface="Trebuchet MS"/>
                <a:cs typeface="Trebuchet MS"/>
              </a:rPr>
              <a:t>beklentisi</a:t>
            </a:r>
            <a:r>
              <a:rPr sz="2000" spc="-145" dirty="0">
                <a:latin typeface="Trebuchet MS"/>
                <a:cs typeface="Trebuchet MS"/>
              </a:rPr>
              <a:t> </a:t>
            </a:r>
            <a:r>
              <a:rPr sz="2000" spc="-50" dirty="0">
                <a:latin typeface="Trebuchet MS"/>
                <a:cs typeface="Trebuchet MS"/>
              </a:rPr>
              <a:t>için</a:t>
            </a:r>
            <a:r>
              <a:rPr sz="2000" spc="-180" dirty="0">
                <a:latin typeface="Trebuchet MS"/>
                <a:cs typeface="Trebuchet MS"/>
              </a:rPr>
              <a:t> </a:t>
            </a:r>
            <a:r>
              <a:rPr sz="2000" spc="100" dirty="0">
                <a:latin typeface="Trebuchet MS"/>
                <a:cs typeface="Trebuchet MS"/>
              </a:rPr>
              <a:t>şu</a:t>
            </a:r>
            <a:r>
              <a:rPr sz="2000" spc="-114" dirty="0">
                <a:latin typeface="Trebuchet MS"/>
                <a:cs typeface="Trebuchet MS"/>
              </a:rPr>
              <a:t> </a:t>
            </a:r>
            <a:r>
              <a:rPr sz="2000" spc="-95" dirty="0">
                <a:latin typeface="Trebuchet MS"/>
                <a:cs typeface="Trebuchet MS"/>
              </a:rPr>
              <a:t>iki</a:t>
            </a:r>
            <a:r>
              <a:rPr sz="2000" spc="-150" dirty="0">
                <a:latin typeface="Trebuchet MS"/>
                <a:cs typeface="Trebuchet MS"/>
              </a:rPr>
              <a:t> </a:t>
            </a:r>
            <a:r>
              <a:rPr sz="2000" dirty="0">
                <a:latin typeface="Trebuchet MS"/>
                <a:cs typeface="Trebuchet MS"/>
              </a:rPr>
              <a:t>soru</a:t>
            </a:r>
            <a:r>
              <a:rPr sz="2000" spc="-200" dirty="0">
                <a:latin typeface="Trebuchet MS"/>
                <a:cs typeface="Trebuchet MS"/>
              </a:rPr>
              <a:t> </a:t>
            </a:r>
            <a:r>
              <a:rPr sz="2000" spc="-10" dirty="0">
                <a:latin typeface="Trebuchet MS"/>
                <a:cs typeface="Trebuchet MS"/>
              </a:rPr>
              <a:t>cevaplanmalıdır:</a:t>
            </a:r>
            <a:endParaRPr sz="2000" dirty="0">
              <a:latin typeface="Trebuchet MS"/>
              <a:cs typeface="Trebuchet MS"/>
            </a:endParaRPr>
          </a:p>
          <a:p>
            <a:pPr marL="278130" indent="-265430">
              <a:lnSpc>
                <a:spcPct val="100000"/>
              </a:lnSpc>
              <a:spcBef>
                <a:spcPts val="10"/>
              </a:spcBef>
              <a:buAutoNum type="arabicPeriod"/>
              <a:tabLst>
                <a:tab pos="278130" algn="l"/>
              </a:tabLst>
            </a:pPr>
            <a:r>
              <a:rPr sz="2000" b="1" spc="-110" dirty="0">
                <a:latin typeface="Tahoma"/>
                <a:cs typeface="Tahoma"/>
              </a:rPr>
              <a:t>Üniversitenin </a:t>
            </a:r>
            <a:r>
              <a:rPr sz="2000" b="1" spc="-114" dirty="0">
                <a:latin typeface="Tahoma"/>
                <a:cs typeface="Tahoma"/>
              </a:rPr>
              <a:t>tanımladığı</a:t>
            </a:r>
            <a:r>
              <a:rPr sz="2000" b="1" spc="-75" dirty="0">
                <a:latin typeface="Tahoma"/>
                <a:cs typeface="Tahoma"/>
              </a:rPr>
              <a:t> </a:t>
            </a:r>
            <a:r>
              <a:rPr sz="2000" b="1" spc="-100" dirty="0" err="1">
                <a:latin typeface="Tahoma"/>
                <a:cs typeface="Tahoma"/>
              </a:rPr>
              <a:t>yaklaşım</a:t>
            </a:r>
            <a:r>
              <a:rPr sz="2000" b="1" spc="-55" dirty="0">
                <a:latin typeface="Tahoma"/>
                <a:cs typeface="Tahoma"/>
              </a:rPr>
              <a:t> </a:t>
            </a:r>
            <a:r>
              <a:rPr lang="tr-TR" sz="2000" b="1" spc="-114" dirty="0">
                <a:latin typeface="Tahoma"/>
                <a:cs typeface="Tahoma"/>
              </a:rPr>
              <a:t>Birimlerde </a:t>
            </a:r>
            <a:r>
              <a:rPr sz="2000" b="1" spc="-55" dirty="0" err="1">
                <a:latin typeface="Tahoma"/>
                <a:cs typeface="Tahoma"/>
              </a:rPr>
              <a:t>nasıl</a:t>
            </a:r>
            <a:r>
              <a:rPr sz="2000" b="1" spc="-145" dirty="0">
                <a:latin typeface="Tahoma"/>
                <a:cs typeface="Tahoma"/>
              </a:rPr>
              <a:t> </a:t>
            </a:r>
            <a:r>
              <a:rPr sz="2000" b="1" spc="-45" dirty="0">
                <a:latin typeface="Tahoma"/>
                <a:cs typeface="Tahoma"/>
              </a:rPr>
              <a:t>uygulanmaktadır?</a:t>
            </a:r>
            <a:endParaRPr sz="2000" dirty="0">
              <a:latin typeface="Tahoma"/>
              <a:cs typeface="Tahoma"/>
            </a:endParaRPr>
          </a:p>
          <a:p>
            <a:pPr marL="12700" marR="5080" indent="265430">
              <a:lnSpc>
                <a:spcPct val="100000"/>
              </a:lnSpc>
              <a:buAutoNum type="arabicPeriod"/>
              <a:tabLst>
                <a:tab pos="278130" algn="l"/>
              </a:tabLst>
            </a:pPr>
            <a:r>
              <a:rPr lang="tr-TR" sz="2000" b="1" spc="-114" dirty="0">
                <a:latin typeface="Tahoma"/>
                <a:cs typeface="Tahoma"/>
              </a:rPr>
              <a:t>Birimlerin </a:t>
            </a:r>
            <a:r>
              <a:rPr sz="2000" b="1" spc="-110" dirty="0" err="1">
                <a:latin typeface="Tahoma"/>
                <a:cs typeface="Tahoma"/>
              </a:rPr>
              <a:t>eğitim</a:t>
            </a:r>
            <a:r>
              <a:rPr sz="2000" b="1" spc="-110" dirty="0">
                <a:latin typeface="Tahoma"/>
                <a:cs typeface="Tahoma"/>
              </a:rPr>
              <a:t>,</a:t>
            </a:r>
            <a:r>
              <a:rPr sz="2000" b="1" spc="-165" dirty="0">
                <a:latin typeface="Tahoma"/>
                <a:cs typeface="Tahoma"/>
              </a:rPr>
              <a:t> </a:t>
            </a:r>
            <a:r>
              <a:rPr sz="2000" b="1" spc="-110" dirty="0">
                <a:latin typeface="Tahoma"/>
                <a:cs typeface="Tahoma"/>
              </a:rPr>
              <a:t>araştırma,</a:t>
            </a:r>
            <a:r>
              <a:rPr sz="2000" b="1" spc="-90" dirty="0">
                <a:latin typeface="Tahoma"/>
                <a:cs typeface="Tahoma"/>
              </a:rPr>
              <a:t> </a:t>
            </a:r>
            <a:r>
              <a:rPr sz="2000" b="1" spc="-135" dirty="0" err="1">
                <a:latin typeface="Tahoma"/>
                <a:cs typeface="Tahoma"/>
              </a:rPr>
              <a:t>uygulama</a:t>
            </a:r>
            <a:r>
              <a:rPr sz="2000" b="1" spc="-150" dirty="0">
                <a:latin typeface="Tahoma"/>
                <a:cs typeface="Tahoma"/>
              </a:rPr>
              <a:t> </a:t>
            </a:r>
            <a:r>
              <a:rPr sz="2000" b="1" spc="-135" dirty="0">
                <a:latin typeface="Tahoma"/>
                <a:cs typeface="Tahoma"/>
              </a:rPr>
              <a:t>ve</a:t>
            </a:r>
            <a:r>
              <a:rPr sz="2000" b="1" spc="-160" dirty="0">
                <a:latin typeface="Tahoma"/>
                <a:cs typeface="Tahoma"/>
              </a:rPr>
              <a:t> </a:t>
            </a:r>
            <a:r>
              <a:rPr sz="2000" b="1" spc="-85" dirty="0">
                <a:latin typeface="Tahoma"/>
                <a:cs typeface="Tahoma"/>
              </a:rPr>
              <a:t>toplumsal</a:t>
            </a:r>
            <a:r>
              <a:rPr sz="2000" b="1" spc="-75" dirty="0">
                <a:latin typeface="Tahoma"/>
                <a:cs typeface="Tahoma"/>
              </a:rPr>
              <a:t> </a:t>
            </a:r>
            <a:r>
              <a:rPr sz="2000" b="1" spc="-130" dirty="0">
                <a:latin typeface="Tahoma"/>
                <a:cs typeface="Tahoma"/>
              </a:rPr>
              <a:t>katkı</a:t>
            </a:r>
            <a:r>
              <a:rPr sz="2000" b="1" spc="-180" dirty="0">
                <a:latin typeface="Tahoma"/>
                <a:cs typeface="Tahoma"/>
              </a:rPr>
              <a:t> </a:t>
            </a:r>
            <a:r>
              <a:rPr sz="2000" b="1" spc="-40" dirty="0">
                <a:latin typeface="Tahoma"/>
                <a:cs typeface="Tahoma"/>
              </a:rPr>
              <a:t>alanlarında </a:t>
            </a:r>
            <a:r>
              <a:rPr sz="2000" b="1" spc="-114" dirty="0">
                <a:latin typeface="Tahoma"/>
                <a:cs typeface="Tahoma"/>
              </a:rPr>
              <a:t>kendine</a:t>
            </a:r>
            <a:r>
              <a:rPr sz="2000" b="1" spc="-75" dirty="0">
                <a:latin typeface="Tahoma"/>
                <a:cs typeface="Tahoma"/>
              </a:rPr>
              <a:t> </a:t>
            </a:r>
            <a:r>
              <a:rPr sz="2000" b="1" spc="-160" dirty="0">
                <a:latin typeface="Tahoma"/>
                <a:cs typeface="Tahoma"/>
              </a:rPr>
              <a:t>özgü</a:t>
            </a:r>
            <a:r>
              <a:rPr sz="2000" b="1" spc="-135" dirty="0">
                <a:latin typeface="Tahoma"/>
                <a:cs typeface="Tahoma"/>
              </a:rPr>
              <a:t> </a:t>
            </a:r>
            <a:r>
              <a:rPr sz="2000" b="1" spc="-125" dirty="0">
                <a:latin typeface="Tahoma"/>
                <a:cs typeface="Tahoma"/>
              </a:rPr>
              <a:t>uygulamaları</a:t>
            </a:r>
            <a:r>
              <a:rPr sz="2000" b="1" spc="-95" dirty="0">
                <a:latin typeface="Tahoma"/>
                <a:cs typeface="Tahoma"/>
              </a:rPr>
              <a:t> </a:t>
            </a:r>
            <a:r>
              <a:rPr sz="2000" b="1" spc="-10" dirty="0">
                <a:latin typeface="Tahoma"/>
                <a:cs typeface="Tahoma"/>
              </a:rPr>
              <a:t>nelerdir?</a:t>
            </a:r>
            <a:endParaRPr sz="2000" dirty="0">
              <a:latin typeface="Tahoma"/>
              <a:cs typeface="Tahoma"/>
            </a:endParaRPr>
          </a:p>
          <a:p>
            <a:pPr marL="12700">
              <a:lnSpc>
                <a:spcPct val="100000"/>
              </a:lnSpc>
              <a:spcBef>
                <a:spcPts val="5"/>
              </a:spcBef>
            </a:pPr>
            <a:r>
              <a:rPr sz="2000" spc="-10" dirty="0">
                <a:latin typeface="Trebuchet MS"/>
                <a:cs typeface="Trebuchet MS"/>
              </a:rPr>
              <a:t>Örneğin;</a:t>
            </a:r>
            <a:endParaRPr sz="2000" dirty="0">
              <a:latin typeface="Trebuchet MS"/>
              <a:cs typeface="Trebuchet MS"/>
            </a:endParaRPr>
          </a:p>
          <a:p>
            <a:pPr marL="12700">
              <a:lnSpc>
                <a:spcPct val="100000"/>
              </a:lnSpc>
              <a:spcBef>
                <a:spcPts val="5"/>
              </a:spcBef>
            </a:pPr>
            <a:r>
              <a:rPr sz="2000" b="1" spc="-105" dirty="0">
                <a:latin typeface="Tahoma"/>
                <a:cs typeface="Tahoma"/>
              </a:rPr>
              <a:t>Üniversite</a:t>
            </a:r>
            <a:r>
              <a:rPr sz="2000" b="1" spc="-140" dirty="0">
                <a:latin typeface="Tahoma"/>
                <a:cs typeface="Tahoma"/>
              </a:rPr>
              <a:t> </a:t>
            </a:r>
            <a:r>
              <a:rPr sz="2000" b="1" spc="-110" dirty="0">
                <a:latin typeface="Tahoma"/>
                <a:cs typeface="Tahoma"/>
              </a:rPr>
              <a:t>düzeyindeki</a:t>
            </a:r>
            <a:r>
              <a:rPr sz="2000" b="1" spc="-155" dirty="0">
                <a:latin typeface="Tahoma"/>
                <a:cs typeface="Tahoma"/>
              </a:rPr>
              <a:t> </a:t>
            </a:r>
            <a:r>
              <a:rPr sz="2000" b="1" spc="-10" dirty="0">
                <a:latin typeface="Tahoma"/>
                <a:cs typeface="Tahoma"/>
              </a:rPr>
              <a:t>ifade:</a:t>
            </a:r>
            <a:endParaRPr sz="2000" dirty="0">
              <a:latin typeface="Tahoma"/>
              <a:cs typeface="Tahoma"/>
            </a:endParaRPr>
          </a:p>
          <a:p>
            <a:pPr marL="12700">
              <a:lnSpc>
                <a:spcPct val="100000"/>
              </a:lnSpc>
              <a:spcBef>
                <a:spcPts val="5"/>
              </a:spcBef>
            </a:pPr>
            <a:r>
              <a:rPr sz="2000" spc="-55" dirty="0">
                <a:latin typeface="Trebuchet MS"/>
                <a:cs typeface="Trebuchet MS"/>
              </a:rPr>
              <a:t>“Üniversite</a:t>
            </a:r>
            <a:r>
              <a:rPr sz="2000" spc="-195" dirty="0">
                <a:latin typeface="Trebuchet MS"/>
                <a:cs typeface="Trebuchet MS"/>
              </a:rPr>
              <a:t> </a:t>
            </a:r>
            <a:r>
              <a:rPr sz="2000" spc="-40" dirty="0">
                <a:latin typeface="Trebuchet MS"/>
                <a:cs typeface="Trebuchet MS"/>
              </a:rPr>
              <a:t>öğrenci</a:t>
            </a:r>
            <a:r>
              <a:rPr sz="2000" spc="-135" dirty="0">
                <a:latin typeface="Trebuchet MS"/>
                <a:cs typeface="Trebuchet MS"/>
              </a:rPr>
              <a:t> </a:t>
            </a:r>
            <a:r>
              <a:rPr sz="2000" spc="-70" dirty="0">
                <a:latin typeface="Trebuchet MS"/>
                <a:cs typeface="Trebuchet MS"/>
              </a:rPr>
              <a:t>geri</a:t>
            </a:r>
            <a:r>
              <a:rPr sz="2000" spc="-215" dirty="0">
                <a:latin typeface="Trebuchet MS"/>
                <a:cs typeface="Trebuchet MS"/>
              </a:rPr>
              <a:t> </a:t>
            </a:r>
            <a:r>
              <a:rPr sz="2000" spc="-65" dirty="0">
                <a:latin typeface="Trebuchet MS"/>
                <a:cs typeface="Trebuchet MS"/>
              </a:rPr>
              <a:t>bildirimlerini</a:t>
            </a:r>
            <a:r>
              <a:rPr sz="2000" spc="-135" dirty="0">
                <a:latin typeface="Trebuchet MS"/>
                <a:cs typeface="Trebuchet MS"/>
              </a:rPr>
              <a:t> </a:t>
            </a:r>
            <a:r>
              <a:rPr sz="2000" spc="-65" dirty="0">
                <a:latin typeface="Trebuchet MS"/>
                <a:cs typeface="Trebuchet MS"/>
              </a:rPr>
              <a:t>anketler</a:t>
            </a:r>
            <a:r>
              <a:rPr sz="2000" spc="-180" dirty="0">
                <a:latin typeface="Trebuchet MS"/>
                <a:cs typeface="Trebuchet MS"/>
              </a:rPr>
              <a:t> </a:t>
            </a:r>
            <a:r>
              <a:rPr sz="2000" spc="-55" dirty="0">
                <a:latin typeface="Trebuchet MS"/>
                <a:cs typeface="Trebuchet MS"/>
              </a:rPr>
              <a:t>ve</a:t>
            </a:r>
            <a:r>
              <a:rPr sz="2000" spc="-114" dirty="0">
                <a:latin typeface="Trebuchet MS"/>
                <a:cs typeface="Trebuchet MS"/>
              </a:rPr>
              <a:t> </a:t>
            </a:r>
            <a:r>
              <a:rPr sz="2000" dirty="0">
                <a:latin typeface="Trebuchet MS"/>
                <a:cs typeface="Trebuchet MS"/>
              </a:rPr>
              <a:t>BKYS</a:t>
            </a:r>
            <a:r>
              <a:rPr sz="2000" spc="-114" dirty="0">
                <a:latin typeface="Trebuchet MS"/>
                <a:cs typeface="Trebuchet MS"/>
              </a:rPr>
              <a:t> </a:t>
            </a:r>
            <a:r>
              <a:rPr sz="2000" spc="-55" dirty="0">
                <a:latin typeface="Trebuchet MS"/>
                <a:cs typeface="Trebuchet MS"/>
              </a:rPr>
              <a:t>aracılığıyla</a:t>
            </a:r>
            <a:r>
              <a:rPr sz="2000" spc="-204" dirty="0">
                <a:latin typeface="Trebuchet MS"/>
                <a:cs typeface="Trebuchet MS"/>
              </a:rPr>
              <a:t> </a:t>
            </a:r>
            <a:r>
              <a:rPr sz="2000" spc="-25" dirty="0">
                <a:latin typeface="Trebuchet MS"/>
                <a:cs typeface="Trebuchet MS"/>
              </a:rPr>
              <a:t>izlemektedir.”</a:t>
            </a:r>
            <a:endParaRPr sz="2000" dirty="0">
              <a:latin typeface="Trebuchet MS"/>
              <a:cs typeface="Trebuchet MS"/>
            </a:endParaRPr>
          </a:p>
          <a:p>
            <a:pPr marL="12700">
              <a:lnSpc>
                <a:spcPct val="100000"/>
              </a:lnSpc>
            </a:pPr>
            <a:r>
              <a:rPr sz="2000" b="1" spc="-110" dirty="0">
                <a:latin typeface="Tahoma"/>
                <a:cs typeface="Tahoma"/>
              </a:rPr>
              <a:t>Birim</a:t>
            </a:r>
            <a:r>
              <a:rPr sz="2000" b="1" spc="-170" dirty="0">
                <a:latin typeface="Tahoma"/>
                <a:cs typeface="Tahoma"/>
              </a:rPr>
              <a:t> </a:t>
            </a:r>
            <a:r>
              <a:rPr sz="2000" b="1" spc="-114" dirty="0">
                <a:latin typeface="Tahoma"/>
                <a:cs typeface="Tahoma"/>
              </a:rPr>
              <a:t>düzeyindeki</a:t>
            </a:r>
            <a:r>
              <a:rPr sz="2000" b="1" spc="-105" dirty="0">
                <a:latin typeface="Tahoma"/>
                <a:cs typeface="Tahoma"/>
              </a:rPr>
              <a:t> </a:t>
            </a:r>
            <a:r>
              <a:rPr sz="2000" b="1" spc="-10" dirty="0">
                <a:latin typeface="Tahoma"/>
                <a:cs typeface="Tahoma"/>
              </a:rPr>
              <a:t>ifade:</a:t>
            </a:r>
            <a:endParaRPr sz="2000" dirty="0">
              <a:latin typeface="Tahoma"/>
              <a:cs typeface="Tahoma"/>
            </a:endParaRPr>
          </a:p>
          <a:p>
            <a:pPr marL="12700" marR="208279">
              <a:lnSpc>
                <a:spcPct val="100000"/>
              </a:lnSpc>
              <a:spcBef>
                <a:spcPts val="5"/>
              </a:spcBef>
            </a:pPr>
            <a:r>
              <a:rPr sz="2000" spc="-30" dirty="0">
                <a:latin typeface="Trebuchet MS"/>
                <a:cs typeface="Trebuchet MS"/>
              </a:rPr>
              <a:t>“</a:t>
            </a:r>
            <a:r>
              <a:rPr lang="tr-TR" sz="2000" spc="-30" dirty="0">
                <a:latin typeface="Trebuchet MS"/>
                <a:cs typeface="Trebuchet MS"/>
              </a:rPr>
              <a:t>Birimde </a:t>
            </a:r>
            <a:r>
              <a:rPr sz="2000" spc="-40" dirty="0" err="1">
                <a:latin typeface="Trebuchet MS"/>
                <a:cs typeface="Trebuchet MS"/>
              </a:rPr>
              <a:t>öğrenci</a:t>
            </a:r>
            <a:r>
              <a:rPr sz="2000" spc="-125" dirty="0">
                <a:latin typeface="Trebuchet MS"/>
                <a:cs typeface="Trebuchet MS"/>
              </a:rPr>
              <a:t> </a:t>
            </a:r>
            <a:r>
              <a:rPr sz="2000" spc="-90" dirty="0">
                <a:latin typeface="Trebuchet MS"/>
                <a:cs typeface="Trebuchet MS"/>
              </a:rPr>
              <a:t>geri</a:t>
            </a:r>
            <a:r>
              <a:rPr sz="2000" spc="-130" dirty="0">
                <a:latin typeface="Trebuchet MS"/>
                <a:cs typeface="Trebuchet MS"/>
              </a:rPr>
              <a:t> </a:t>
            </a:r>
            <a:r>
              <a:rPr sz="2000" spc="-80" dirty="0">
                <a:latin typeface="Trebuchet MS"/>
                <a:cs typeface="Trebuchet MS"/>
              </a:rPr>
              <a:t>bildirimleri;</a:t>
            </a:r>
            <a:r>
              <a:rPr sz="2000" spc="-150" dirty="0">
                <a:latin typeface="Trebuchet MS"/>
                <a:cs typeface="Trebuchet MS"/>
              </a:rPr>
              <a:t> </a:t>
            </a:r>
            <a:r>
              <a:rPr sz="2000" dirty="0">
                <a:latin typeface="Trebuchet MS"/>
                <a:cs typeface="Trebuchet MS"/>
              </a:rPr>
              <a:t>ders</a:t>
            </a:r>
            <a:r>
              <a:rPr sz="2000" spc="-100" dirty="0">
                <a:latin typeface="Trebuchet MS"/>
                <a:cs typeface="Trebuchet MS"/>
              </a:rPr>
              <a:t> </a:t>
            </a:r>
            <a:r>
              <a:rPr sz="2000" spc="-50" dirty="0">
                <a:latin typeface="Trebuchet MS"/>
                <a:cs typeface="Trebuchet MS"/>
              </a:rPr>
              <a:t>değerlendirme</a:t>
            </a:r>
            <a:r>
              <a:rPr sz="2000" spc="-105" dirty="0">
                <a:latin typeface="Trebuchet MS"/>
                <a:cs typeface="Trebuchet MS"/>
              </a:rPr>
              <a:t> </a:t>
            </a:r>
            <a:r>
              <a:rPr sz="2000" spc="-80" dirty="0">
                <a:latin typeface="Trebuchet MS"/>
                <a:cs typeface="Trebuchet MS"/>
              </a:rPr>
              <a:t>anketleri,</a:t>
            </a:r>
            <a:r>
              <a:rPr sz="2000" spc="-150" dirty="0">
                <a:latin typeface="Trebuchet MS"/>
                <a:cs typeface="Trebuchet MS"/>
              </a:rPr>
              <a:t> </a:t>
            </a:r>
            <a:r>
              <a:rPr sz="2000" spc="-10" dirty="0">
                <a:latin typeface="Trebuchet MS"/>
                <a:cs typeface="Trebuchet MS"/>
              </a:rPr>
              <a:t>akademik danışmanlık</a:t>
            </a:r>
            <a:r>
              <a:rPr sz="2000" spc="-85" dirty="0">
                <a:latin typeface="Trebuchet MS"/>
                <a:cs typeface="Trebuchet MS"/>
              </a:rPr>
              <a:t> </a:t>
            </a:r>
            <a:r>
              <a:rPr sz="2000" spc="-45" dirty="0">
                <a:latin typeface="Trebuchet MS"/>
                <a:cs typeface="Trebuchet MS"/>
              </a:rPr>
              <a:t>görüşmeleri,</a:t>
            </a:r>
            <a:r>
              <a:rPr sz="2000" spc="-140" dirty="0">
                <a:latin typeface="Trebuchet MS"/>
                <a:cs typeface="Trebuchet MS"/>
              </a:rPr>
              <a:t> </a:t>
            </a:r>
            <a:r>
              <a:rPr sz="2000" spc="-40" dirty="0">
                <a:latin typeface="Trebuchet MS"/>
                <a:cs typeface="Trebuchet MS"/>
              </a:rPr>
              <a:t>öğrenci</a:t>
            </a:r>
            <a:r>
              <a:rPr sz="2000" spc="-114" dirty="0">
                <a:latin typeface="Trebuchet MS"/>
                <a:cs typeface="Trebuchet MS"/>
              </a:rPr>
              <a:t> </a:t>
            </a:r>
            <a:r>
              <a:rPr sz="2000" spc="-20" dirty="0">
                <a:latin typeface="Trebuchet MS"/>
                <a:cs typeface="Trebuchet MS"/>
              </a:rPr>
              <a:t>temsilcisi</a:t>
            </a:r>
            <a:r>
              <a:rPr sz="2000" spc="-204" dirty="0">
                <a:latin typeface="Trebuchet MS"/>
                <a:cs typeface="Trebuchet MS"/>
              </a:rPr>
              <a:t> </a:t>
            </a:r>
            <a:r>
              <a:rPr sz="2000" spc="-70" dirty="0">
                <a:latin typeface="Trebuchet MS"/>
                <a:cs typeface="Trebuchet MS"/>
              </a:rPr>
              <a:t>toplantıları,</a:t>
            </a:r>
            <a:r>
              <a:rPr sz="2000" spc="-135" dirty="0">
                <a:latin typeface="Trebuchet MS"/>
                <a:cs typeface="Trebuchet MS"/>
              </a:rPr>
              <a:t> </a:t>
            </a:r>
            <a:r>
              <a:rPr sz="2000" spc="-55" dirty="0">
                <a:latin typeface="Trebuchet MS"/>
                <a:cs typeface="Trebuchet MS"/>
              </a:rPr>
              <a:t>klinik</a:t>
            </a:r>
            <a:r>
              <a:rPr sz="2000" spc="-175" dirty="0">
                <a:latin typeface="Trebuchet MS"/>
                <a:cs typeface="Trebuchet MS"/>
              </a:rPr>
              <a:t> </a:t>
            </a:r>
            <a:r>
              <a:rPr sz="2000" spc="-25" dirty="0">
                <a:latin typeface="Trebuchet MS"/>
                <a:cs typeface="Trebuchet MS"/>
              </a:rPr>
              <a:t>uygulama</a:t>
            </a:r>
            <a:r>
              <a:rPr sz="2000" spc="-105" dirty="0">
                <a:latin typeface="Trebuchet MS"/>
                <a:cs typeface="Trebuchet MS"/>
              </a:rPr>
              <a:t> </a:t>
            </a:r>
            <a:r>
              <a:rPr sz="2000" spc="-55" dirty="0">
                <a:latin typeface="Trebuchet MS"/>
                <a:cs typeface="Trebuchet MS"/>
              </a:rPr>
              <a:t>değerlendirmeleri</a:t>
            </a:r>
            <a:r>
              <a:rPr sz="2000" spc="-200" dirty="0">
                <a:latin typeface="Trebuchet MS"/>
                <a:cs typeface="Trebuchet MS"/>
              </a:rPr>
              <a:t> </a:t>
            </a:r>
            <a:r>
              <a:rPr sz="2000" spc="-55" dirty="0">
                <a:latin typeface="Trebuchet MS"/>
                <a:cs typeface="Trebuchet MS"/>
              </a:rPr>
              <a:t>ve</a:t>
            </a:r>
            <a:r>
              <a:rPr sz="2000" spc="-100" dirty="0">
                <a:latin typeface="Trebuchet MS"/>
                <a:cs typeface="Trebuchet MS"/>
              </a:rPr>
              <a:t> </a:t>
            </a:r>
            <a:r>
              <a:rPr sz="2000" spc="-20" dirty="0">
                <a:latin typeface="Trebuchet MS"/>
                <a:cs typeface="Trebuchet MS"/>
              </a:rPr>
              <a:t>BKYS </a:t>
            </a:r>
            <a:r>
              <a:rPr sz="2000" spc="-65" dirty="0">
                <a:latin typeface="Trebuchet MS"/>
                <a:cs typeface="Trebuchet MS"/>
              </a:rPr>
              <a:t>bildirimleri</a:t>
            </a:r>
            <a:r>
              <a:rPr sz="2000" spc="-140" dirty="0">
                <a:latin typeface="Trebuchet MS"/>
                <a:cs typeface="Trebuchet MS"/>
              </a:rPr>
              <a:t> </a:t>
            </a:r>
            <a:r>
              <a:rPr sz="2000" spc="-65" dirty="0">
                <a:latin typeface="Trebuchet MS"/>
                <a:cs typeface="Trebuchet MS"/>
              </a:rPr>
              <a:t>aracılığıyla</a:t>
            </a:r>
            <a:r>
              <a:rPr sz="2000" spc="-125" dirty="0">
                <a:latin typeface="Trebuchet MS"/>
                <a:cs typeface="Trebuchet MS"/>
              </a:rPr>
              <a:t> </a:t>
            </a:r>
            <a:r>
              <a:rPr sz="2000" spc="-75" dirty="0">
                <a:latin typeface="Trebuchet MS"/>
                <a:cs typeface="Trebuchet MS"/>
              </a:rPr>
              <a:t>alınmaktadır.</a:t>
            </a:r>
            <a:r>
              <a:rPr sz="2000" spc="-70" dirty="0">
                <a:latin typeface="Trebuchet MS"/>
                <a:cs typeface="Trebuchet MS"/>
              </a:rPr>
              <a:t> </a:t>
            </a:r>
            <a:r>
              <a:rPr sz="2000" dirty="0">
                <a:latin typeface="Trebuchet MS"/>
                <a:cs typeface="Trebuchet MS"/>
              </a:rPr>
              <a:t>Sonuçlar</a:t>
            </a:r>
            <a:r>
              <a:rPr sz="2000" spc="-95" dirty="0">
                <a:latin typeface="Trebuchet MS"/>
                <a:cs typeface="Trebuchet MS"/>
              </a:rPr>
              <a:t> </a:t>
            </a:r>
            <a:r>
              <a:rPr sz="2000" dirty="0">
                <a:latin typeface="Trebuchet MS"/>
                <a:cs typeface="Trebuchet MS"/>
              </a:rPr>
              <a:t>bölüm</a:t>
            </a:r>
            <a:r>
              <a:rPr sz="2000" spc="-185" dirty="0">
                <a:latin typeface="Trebuchet MS"/>
                <a:cs typeface="Trebuchet MS"/>
              </a:rPr>
              <a:t> </a:t>
            </a:r>
            <a:r>
              <a:rPr sz="2000" spc="-55" dirty="0">
                <a:latin typeface="Trebuchet MS"/>
                <a:cs typeface="Trebuchet MS"/>
              </a:rPr>
              <a:t>kurulları</a:t>
            </a:r>
            <a:r>
              <a:rPr sz="2000" spc="-135" dirty="0">
                <a:latin typeface="Trebuchet MS"/>
                <a:cs typeface="Trebuchet MS"/>
              </a:rPr>
              <a:t> </a:t>
            </a:r>
            <a:r>
              <a:rPr sz="2000" spc="-95" dirty="0" err="1">
                <a:latin typeface="Trebuchet MS"/>
                <a:cs typeface="Trebuchet MS"/>
              </a:rPr>
              <a:t>ve</a:t>
            </a:r>
            <a:r>
              <a:rPr sz="2000" spc="-114" dirty="0">
                <a:latin typeface="Trebuchet MS"/>
                <a:cs typeface="Trebuchet MS"/>
              </a:rPr>
              <a:t> </a:t>
            </a:r>
            <a:r>
              <a:rPr lang="tr-TR" sz="2000" spc="-50" dirty="0">
                <a:latin typeface="Trebuchet MS"/>
                <a:cs typeface="Trebuchet MS"/>
              </a:rPr>
              <a:t>Birim</a:t>
            </a:r>
            <a:r>
              <a:rPr sz="2000" spc="-195" dirty="0">
                <a:latin typeface="Trebuchet MS"/>
                <a:cs typeface="Trebuchet MS"/>
              </a:rPr>
              <a:t> </a:t>
            </a:r>
            <a:r>
              <a:rPr sz="2000" spc="-70" dirty="0">
                <a:latin typeface="Trebuchet MS"/>
                <a:cs typeface="Trebuchet MS"/>
              </a:rPr>
              <a:t>Kalite</a:t>
            </a:r>
            <a:r>
              <a:rPr sz="2000" spc="-114" dirty="0">
                <a:latin typeface="Trebuchet MS"/>
                <a:cs typeface="Trebuchet MS"/>
              </a:rPr>
              <a:t> </a:t>
            </a:r>
            <a:r>
              <a:rPr sz="2000" spc="-10" dirty="0">
                <a:latin typeface="Trebuchet MS"/>
                <a:cs typeface="Trebuchet MS"/>
              </a:rPr>
              <a:t>Komisyonunda</a:t>
            </a:r>
            <a:endParaRPr sz="2000" dirty="0">
              <a:latin typeface="Trebuchet MS"/>
              <a:cs typeface="Trebuchet MS"/>
            </a:endParaRPr>
          </a:p>
          <a:p>
            <a:pPr marL="12700">
              <a:lnSpc>
                <a:spcPct val="100000"/>
              </a:lnSpc>
              <a:spcBef>
                <a:spcPts val="10"/>
              </a:spcBef>
            </a:pPr>
            <a:r>
              <a:rPr sz="2000" spc="-60" dirty="0">
                <a:latin typeface="Trebuchet MS"/>
                <a:cs typeface="Trebuchet MS"/>
              </a:rPr>
              <a:t>değerlendirilerek</a:t>
            </a:r>
            <a:r>
              <a:rPr sz="2000" spc="-180" dirty="0">
                <a:latin typeface="Trebuchet MS"/>
                <a:cs typeface="Trebuchet MS"/>
              </a:rPr>
              <a:t> </a:t>
            </a:r>
            <a:r>
              <a:rPr sz="2000" spc="-85" dirty="0">
                <a:latin typeface="Trebuchet MS"/>
                <a:cs typeface="Trebuchet MS"/>
              </a:rPr>
              <a:t>eğitim,</a:t>
            </a:r>
            <a:r>
              <a:rPr sz="2000" spc="-65" dirty="0">
                <a:latin typeface="Trebuchet MS"/>
                <a:cs typeface="Trebuchet MS"/>
              </a:rPr>
              <a:t> </a:t>
            </a:r>
            <a:r>
              <a:rPr sz="2000" spc="-20" dirty="0">
                <a:latin typeface="Trebuchet MS"/>
                <a:cs typeface="Trebuchet MS"/>
              </a:rPr>
              <a:t>uygulama</a:t>
            </a:r>
            <a:r>
              <a:rPr sz="2000" spc="-110" dirty="0">
                <a:latin typeface="Trebuchet MS"/>
                <a:cs typeface="Trebuchet MS"/>
              </a:rPr>
              <a:t> </a:t>
            </a:r>
            <a:r>
              <a:rPr sz="2000" spc="-95" dirty="0">
                <a:latin typeface="Trebuchet MS"/>
                <a:cs typeface="Trebuchet MS"/>
              </a:rPr>
              <a:t>ve</a:t>
            </a:r>
            <a:r>
              <a:rPr sz="2000" spc="-105" dirty="0">
                <a:latin typeface="Trebuchet MS"/>
                <a:cs typeface="Trebuchet MS"/>
              </a:rPr>
              <a:t> </a:t>
            </a:r>
            <a:r>
              <a:rPr sz="2000" spc="-10" dirty="0">
                <a:latin typeface="Trebuchet MS"/>
                <a:cs typeface="Trebuchet MS"/>
              </a:rPr>
              <a:t>danışmanlık</a:t>
            </a:r>
            <a:r>
              <a:rPr sz="2000" spc="-180" dirty="0">
                <a:latin typeface="Trebuchet MS"/>
                <a:cs typeface="Trebuchet MS"/>
              </a:rPr>
              <a:t> </a:t>
            </a:r>
            <a:r>
              <a:rPr sz="2000" spc="-35" dirty="0">
                <a:latin typeface="Trebuchet MS"/>
                <a:cs typeface="Trebuchet MS"/>
              </a:rPr>
              <a:t>süreçlerinin</a:t>
            </a:r>
            <a:r>
              <a:rPr sz="2000" spc="-155" dirty="0">
                <a:latin typeface="Trebuchet MS"/>
                <a:cs typeface="Trebuchet MS"/>
              </a:rPr>
              <a:t> </a:t>
            </a:r>
            <a:r>
              <a:rPr sz="2000" spc="-45" dirty="0">
                <a:latin typeface="Trebuchet MS"/>
                <a:cs typeface="Trebuchet MS"/>
              </a:rPr>
              <a:t>iyileştirilmesinde</a:t>
            </a:r>
            <a:r>
              <a:rPr sz="2000" spc="-185" dirty="0">
                <a:latin typeface="Trebuchet MS"/>
                <a:cs typeface="Trebuchet MS"/>
              </a:rPr>
              <a:t> </a:t>
            </a:r>
            <a:r>
              <a:rPr sz="2000" spc="-10" dirty="0">
                <a:latin typeface="Trebuchet MS"/>
                <a:cs typeface="Trebuchet MS"/>
              </a:rPr>
              <a:t>kullanılmaktadır.”</a:t>
            </a:r>
            <a:endParaRPr sz="2000" dirty="0">
              <a:latin typeface="Trebuchet MS"/>
              <a:cs typeface="Trebuchet MS"/>
            </a:endParaRPr>
          </a:p>
        </p:txBody>
      </p:sp>
      <p:pic>
        <p:nvPicPr>
          <p:cNvPr id="4" name="object 17">
            <a:extLst>
              <a:ext uri="{FF2B5EF4-FFF2-40B4-BE49-F238E27FC236}">
                <a16:creationId xmlns:a16="http://schemas.microsoft.com/office/drawing/2014/main" id="{61D3C3CE-188A-4958-83B3-F5BFED219F07}"/>
              </a:ext>
            </a:extLst>
          </p:cNvPr>
          <p:cNvPicPr/>
          <p:nvPr/>
        </p:nvPicPr>
        <p:blipFill>
          <a:blip r:embed="rId2" cstate="print"/>
          <a:stretch>
            <a:fillRect/>
          </a:stretch>
        </p:blipFill>
        <p:spPr>
          <a:xfrm>
            <a:off x="10591800" y="0"/>
            <a:ext cx="1600200" cy="992187"/>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2905760" y="291782"/>
            <a:ext cx="6760209" cy="391795"/>
          </a:xfrm>
          <a:prstGeom prst="rect">
            <a:avLst/>
          </a:prstGeom>
        </p:spPr>
        <p:txBody>
          <a:bodyPr vert="horz" wrap="square" lIns="0" tIns="12700" rIns="0" bIns="0" rtlCol="0">
            <a:spAutoFit/>
          </a:bodyPr>
          <a:lstStyle/>
          <a:p>
            <a:pPr marL="12700">
              <a:lnSpc>
                <a:spcPct val="100000"/>
              </a:lnSpc>
              <a:spcBef>
                <a:spcPts val="100"/>
              </a:spcBef>
            </a:pPr>
            <a:r>
              <a:rPr sz="2400" spc="-140" dirty="0">
                <a:solidFill>
                  <a:srgbClr val="000000"/>
                </a:solidFill>
                <a:latin typeface="Tahoma"/>
                <a:cs typeface="Tahoma"/>
              </a:rPr>
              <a:t>HER</a:t>
            </a:r>
            <a:r>
              <a:rPr sz="2400" spc="-170" dirty="0">
                <a:solidFill>
                  <a:srgbClr val="000000"/>
                </a:solidFill>
                <a:latin typeface="Tahoma"/>
                <a:cs typeface="Tahoma"/>
              </a:rPr>
              <a:t> </a:t>
            </a:r>
            <a:r>
              <a:rPr sz="2400" spc="-130" dirty="0">
                <a:solidFill>
                  <a:srgbClr val="000000"/>
                </a:solidFill>
                <a:latin typeface="Tahoma"/>
                <a:cs typeface="Tahoma"/>
              </a:rPr>
              <a:t>EFQM</a:t>
            </a:r>
            <a:r>
              <a:rPr sz="2400" spc="-245" dirty="0">
                <a:solidFill>
                  <a:srgbClr val="000000"/>
                </a:solidFill>
                <a:latin typeface="Tahoma"/>
                <a:cs typeface="Tahoma"/>
              </a:rPr>
              <a:t> </a:t>
            </a:r>
            <a:r>
              <a:rPr sz="2400" spc="-185" dirty="0">
                <a:solidFill>
                  <a:srgbClr val="000000"/>
                </a:solidFill>
                <a:latin typeface="Tahoma"/>
                <a:cs typeface="Tahoma"/>
              </a:rPr>
              <a:t>MADDESİ</a:t>
            </a:r>
            <a:r>
              <a:rPr sz="2400" spc="-180" dirty="0">
                <a:solidFill>
                  <a:srgbClr val="000000"/>
                </a:solidFill>
                <a:latin typeface="Tahoma"/>
                <a:cs typeface="Tahoma"/>
              </a:rPr>
              <a:t> </a:t>
            </a:r>
            <a:r>
              <a:rPr sz="2400" spc="-204" dirty="0">
                <a:solidFill>
                  <a:srgbClr val="000000"/>
                </a:solidFill>
                <a:latin typeface="Tahoma"/>
                <a:cs typeface="Tahoma"/>
              </a:rPr>
              <a:t>NASIL</a:t>
            </a:r>
            <a:r>
              <a:rPr sz="2400" spc="-245" dirty="0">
                <a:solidFill>
                  <a:srgbClr val="000000"/>
                </a:solidFill>
                <a:latin typeface="Tahoma"/>
                <a:cs typeface="Tahoma"/>
              </a:rPr>
              <a:t> </a:t>
            </a:r>
            <a:r>
              <a:rPr sz="2400" spc="-165" dirty="0">
                <a:solidFill>
                  <a:srgbClr val="000000"/>
                </a:solidFill>
                <a:latin typeface="Tahoma"/>
                <a:cs typeface="Tahoma"/>
              </a:rPr>
              <a:t>DOLDURULMALIDIR?</a:t>
            </a:r>
            <a:endParaRPr sz="2400">
              <a:latin typeface="Tahoma"/>
              <a:cs typeface="Tahoma"/>
            </a:endParaRPr>
          </a:p>
        </p:txBody>
      </p:sp>
      <p:sp>
        <p:nvSpPr>
          <p:cNvPr id="3" name="object 3"/>
          <p:cNvSpPr txBox="1">
            <a:spLocks noGrp="1"/>
          </p:cNvSpPr>
          <p:nvPr>
            <p:ph type="body" idx="1"/>
          </p:nvPr>
        </p:nvSpPr>
        <p:spPr>
          <a:xfrm>
            <a:off x="1358011" y="1294828"/>
            <a:ext cx="10259695" cy="4374786"/>
          </a:xfrm>
          <a:prstGeom prst="rect">
            <a:avLst/>
          </a:prstGeom>
        </p:spPr>
        <p:txBody>
          <a:bodyPr vert="horz" wrap="square" lIns="0" tIns="65277" rIns="0" bIns="0" rtlCol="0">
            <a:spAutoFit/>
          </a:bodyPr>
          <a:lstStyle/>
          <a:p>
            <a:pPr marL="21590">
              <a:lnSpc>
                <a:spcPct val="100000"/>
              </a:lnSpc>
              <a:spcBef>
                <a:spcPts val="125"/>
              </a:spcBef>
            </a:pPr>
            <a:r>
              <a:rPr spc="-155" dirty="0"/>
              <a:t>MODELİN</a:t>
            </a:r>
            <a:r>
              <a:rPr spc="-110" dirty="0"/>
              <a:t> </a:t>
            </a:r>
            <a:r>
              <a:rPr spc="-40" dirty="0"/>
              <a:t>İSTEDİčİ</a:t>
            </a:r>
          </a:p>
          <a:p>
            <a:pPr marL="21590">
              <a:lnSpc>
                <a:spcPct val="100000"/>
              </a:lnSpc>
              <a:spcBef>
                <a:spcPts val="5"/>
              </a:spcBef>
            </a:pPr>
            <a:r>
              <a:rPr b="0" spc="65" dirty="0">
                <a:latin typeface="Trebuchet MS"/>
                <a:cs typeface="Trebuchet MS"/>
              </a:rPr>
              <a:t>EFQM</a:t>
            </a:r>
            <a:r>
              <a:rPr b="0" spc="-145" dirty="0">
                <a:latin typeface="Trebuchet MS"/>
                <a:cs typeface="Trebuchet MS"/>
              </a:rPr>
              <a:t> </a:t>
            </a:r>
            <a:r>
              <a:rPr b="0" spc="-20" dirty="0">
                <a:latin typeface="Trebuchet MS"/>
                <a:cs typeface="Trebuchet MS"/>
              </a:rPr>
              <a:t>Modelinin</a:t>
            </a:r>
            <a:r>
              <a:rPr b="0" spc="-190" dirty="0">
                <a:latin typeface="Trebuchet MS"/>
                <a:cs typeface="Trebuchet MS"/>
              </a:rPr>
              <a:t> </a:t>
            </a:r>
            <a:r>
              <a:rPr b="0" spc="-80" dirty="0">
                <a:latin typeface="Trebuchet MS"/>
                <a:cs typeface="Trebuchet MS"/>
              </a:rPr>
              <a:t>ilgili</a:t>
            </a:r>
            <a:r>
              <a:rPr b="0" spc="-235" dirty="0">
                <a:latin typeface="Trebuchet MS"/>
                <a:cs typeface="Trebuchet MS"/>
              </a:rPr>
              <a:t> </a:t>
            </a:r>
            <a:r>
              <a:rPr b="0" spc="-10" dirty="0">
                <a:latin typeface="Trebuchet MS"/>
                <a:cs typeface="Trebuchet MS"/>
              </a:rPr>
              <a:t>maddede</a:t>
            </a:r>
            <a:r>
              <a:rPr b="0" spc="-135" dirty="0">
                <a:latin typeface="Trebuchet MS"/>
                <a:cs typeface="Trebuchet MS"/>
              </a:rPr>
              <a:t> </a:t>
            </a:r>
            <a:r>
              <a:rPr b="0" spc="-10" dirty="0">
                <a:latin typeface="Trebuchet MS"/>
                <a:cs typeface="Trebuchet MS"/>
              </a:rPr>
              <a:t>kurumdan</a:t>
            </a:r>
            <a:r>
              <a:rPr b="0" spc="-185" dirty="0">
                <a:latin typeface="Trebuchet MS"/>
                <a:cs typeface="Trebuchet MS"/>
              </a:rPr>
              <a:t> </a:t>
            </a:r>
            <a:r>
              <a:rPr b="0" spc="-55" dirty="0">
                <a:latin typeface="Trebuchet MS"/>
                <a:cs typeface="Trebuchet MS"/>
              </a:rPr>
              <a:t>veya</a:t>
            </a:r>
            <a:r>
              <a:rPr b="0" spc="-225" dirty="0">
                <a:latin typeface="Trebuchet MS"/>
                <a:cs typeface="Trebuchet MS"/>
              </a:rPr>
              <a:t> </a:t>
            </a:r>
            <a:r>
              <a:rPr b="0" spc="-35" dirty="0">
                <a:latin typeface="Trebuchet MS"/>
                <a:cs typeface="Trebuchet MS"/>
              </a:rPr>
              <a:t>birimden</a:t>
            </a:r>
            <a:r>
              <a:rPr b="0" spc="-190" dirty="0">
                <a:latin typeface="Trebuchet MS"/>
                <a:cs typeface="Trebuchet MS"/>
              </a:rPr>
              <a:t> </a:t>
            </a:r>
            <a:r>
              <a:rPr b="0" spc="-35" dirty="0">
                <a:latin typeface="Trebuchet MS"/>
                <a:cs typeface="Trebuchet MS"/>
              </a:rPr>
              <a:t>ne</a:t>
            </a:r>
            <a:r>
              <a:rPr b="0" spc="-130" dirty="0">
                <a:latin typeface="Trebuchet MS"/>
                <a:cs typeface="Trebuchet MS"/>
              </a:rPr>
              <a:t> </a:t>
            </a:r>
            <a:r>
              <a:rPr b="0" spc="-55" dirty="0">
                <a:latin typeface="Trebuchet MS"/>
                <a:cs typeface="Trebuchet MS"/>
              </a:rPr>
              <a:t>beklediği</a:t>
            </a:r>
            <a:r>
              <a:rPr b="0" spc="-150" dirty="0">
                <a:latin typeface="Trebuchet MS"/>
                <a:cs typeface="Trebuchet MS"/>
              </a:rPr>
              <a:t> </a:t>
            </a:r>
            <a:r>
              <a:rPr b="0" spc="-10" dirty="0">
                <a:latin typeface="Trebuchet MS"/>
                <a:cs typeface="Trebuchet MS"/>
              </a:rPr>
              <a:t>açıklanır.</a:t>
            </a:r>
          </a:p>
          <a:p>
            <a:pPr marL="21590">
              <a:lnSpc>
                <a:spcPct val="100000"/>
              </a:lnSpc>
              <a:spcBef>
                <a:spcPts val="5"/>
              </a:spcBef>
            </a:pPr>
            <a:r>
              <a:rPr spc="-105" dirty="0"/>
              <a:t>NE</a:t>
            </a:r>
            <a:r>
              <a:rPr spc="-135" dirty="0"/>
              <a:t> </a:t>
            </a:r>
            <a:r>
              <a:rPr spc="-185" dirty="0"/>
              <a:t>YAPIYORUZ?</a:t>
            </a:r>
            <a:r>
              <a:rPr spc="-105" dirty="0"/>
              <a:t> </a:t>
            </a:r>
            <a:r>
              <a:rPr dirty="0"/>
              <a:t>—</a:t>
            </a:r>
            <a:r>
              <a:rPr spc="-165" dirty="0"/>
              <a:t> </a:t>
            </a:r>
            <a:r>
              <a:rPr spc="-45" dirty="0"/>
              <a:t>YAKLAŞIM</a:t>
            </a:r>
          </a:p>
          <a:p>
            <a:pPr marL="21590">
              <a:lnSpc>
                <a:spcPct val="100000"/>
              </a:lnSpc>
            </a:pPr>
            <a:r>
              <a:rPr lang="tr-TR" b="0" spc="-50" dirty="0">
                <a:latin typeface="Trebuchet MS"/>
                <a:cs typeface="Trebuchet MS"/>
              </a:rPr>
              <a:t>Birimlerin</a:t>
            </a:r>
            <a:r>
              <a:rPr b="0" spc="-165" dirty="0">
                <a:latin typeface="Trebuchet MS"/>
                <a:cs typeface="Trebuchet MS"/>
              </a:rPr>
              <a:t> </a:t>
            </a:r>
            <a:r>
              <a:rPr b="0" spc="-80" dirty="0">
                <a:latin typeface="Trebuchet MS"/>
                <a:cs typeface="Trebuchet MS"/>
              </a:rPr>
              <a:t>ilgili</a:t>
            </a:r>
            <a:r>
              <a:rPr b="0" spc="-130" dirty="0">
                <a:latin typeface="Trebuchet MS"/>
                <a:cs typeface="Trebuchet MS"/>
              </a:rPr>
              <a:t> </a:t>
            </a:r>
            <a:r>
              <a:rPr b="0" spc="-20" dirty="0">
                <a:latin typeface="Trebuchet MS"/>
                <a:cs typeface="Trebuchet MS"/>
              </a:rPr>
              <a:t>konuda</a:t>
            </a:r>
            <a:r>
              <a:rPr b="0" spc="-114" dirty="0">
                <a:latin typeface="Trebuchet MS"/>
                <a:cs typeface="Trebuchet MS"/>
              </a:rPr>
              <a:t> </a:t>
            </a:r>
            <a:r>
              <a:rPr b="0" spc="-25" dirty="0">
                <a:latin typeface="Trebuchet MS"/>
                <a:cs typeface="Trebuchet MS"/>
              </a:rPr>
              <a:t>benimsediği</a:t>
            </a:r>
            <a:r>
              <a:rPr b="0" spc="-120" dirty="0">
                <a:latin typeface="Trebuchet MS"/>
                <a:cs typeface="Trebuchet MS"/>
              </a:rPr>
              <a:t> </a:t>
            </a:r>
            <a:r>
              <a:rPr b="0" spc="-70" dirty="0">
                <a:latin typeface="Trebuchet MS"/>
                <a:cs typeface="Trebuchet MS"/>
              </a:rPr>
              <a:t>yöntem,</a:t>
            </a:r>
            <a:r>
              <a:rPr b="0" spc="-150" dirty="0">
                <a:latin typeface="Trebuchet MS"/>
                <a:cs typeface="Trebuchet MS"/>
              </a:rPr>
              <a:t> </a:t>
            </a:r>
            <a:r>
              <a:rPr b="0" dirty="0">
                <a:latin typeface="Trebuchet MS"/>
                <a:cs typeface="Trebuchet MS"/>
              </a:rPr>
              <a:t>sistem</a:t>
            </a:r>
            <a:r>
              <a:rPr b="0" spc="-175" dirty="0">
                <a:latin typeface="Trebuchet MS"/>
                <a:cs typeface="Trebuchet MS"/>
              </a:rPr>
              <a:t> </a:t>
            </a:r>
            <a:r>
              <a:rPr b="0" spc="-75" dirty="0">
                <a:latin typeface="Trebuchet MS"/>
                <a:cs typeface="Trebuchet MS"/>
              </a:rPr>
              <a:t>veya</a:t>
            </a:r>
            <a:r>
              <a:rPr b="0" spc="-114" dirty="0">
                <a:latin typeface="Trebuchet MS"/>
                <a:cs typeface="Trebuchet MS"/>
              </a:rPr>
              <a:t> </a:t>
            </a:r>
            <a:r>
              <a:rPr b="0" spc="-55" dirty="0">
                <a:latin typeface="Trebuchet MS"/>
                <a:cs typeface="Trebuchet MS"/>
              </a:rPr>
              <a:t>yönetim</a:t>
            </a:r>
            <a:r>
              <a:rPr b="0" spc="-175" dirty="0">
                <a:latin typeface="Trebuchet MS"/>
                <a:cs typeface="Trebuchet MS"/>
              </a:rPr>
              <a:t> </a:t>
            </a:r>
            <a:r>
              <a:rPr b="0" spc="-25" dirty="0">
                <a:latin typeface="Trebuchet MS"/>
                <a:cs typeface="Trebuchet MS"/>
              </a:rPr>
              <a:t>yaklaşımı</a:t>
            </a:r>
            <a:r>
              <a:rPr b="0" spc="-215" dirty="0">
                <a:latin typeface="Trebuchet MS"/>
                <a:cs typeface="Trebuchet MS"/>
              </a:rPr>
              <a:t> </a:t>
            </a:r>
            <a:r>
              <a:rPr b="0" spc="-10" dirty="0">
                <a:latin typeface="Trebuchet MS"/>
                <a:cs typeface="Trebuchet MS"/>
              </a:rPr>
              <a:t>açıklanır.</a:t>
            </a:r>
          </a:p>
          <a:p>
            <a:pPr marL="21590">
              <a:lnSpc>
                <a:spcPct val="100000"/>
              </a:lnSpc>
              <a:spcBef>
                <a:spcPts val="5"/>
              </a:spcBef>
            </a:pPr>
            <a:r>
              <a:rPr spc="-165" dirty="0"/>
              <a:t>NASIL</a:t>
            </a:r>
            <a:r>
              <a:rPr spc="-150" dirty="0"/>
              <a:t> </a:t>
            </a:r>
            <a:r>
              <a:rPr spc="-190" dirty="0"/>
              <a:t>YAPIYORUZ?</a:t>
            </a:r>
            <a:r>
              <a:rPr spc="-114" dirty="0"/>
              <a:t> </a:t>
            </a:r>
            <a:r>
              <a:rPr dirty="0"/>
              <a:t>—</a:t>
            </a:r>
            <a:r>
              <a:rPr spc="-150" dirty="0"/>
              <a:t> </a:t>
            </a:r>
            <a:r>
              <a:rPr spc="-265" dirty="0"/>
              <a:t>YAYILIM</a:t>
            </a:r>
          </a:p>
          <a:p>
            <a:pPr marL="21590" marR="415925">
              <a:lnSpc>
                <a:spcPct val="100000"/>
              </a:lnSpc>
              <a:spcBef>
                <a:spcPts val="5"/>
              </a:spcBef>
            </a:pPr>
            <a:r>
              <a:rPr b="0" spc="-40" dirty="0">
                <a:latin typeface="Trebuchet MS"/>
                <a:cs typeface="Trebuchet MS"/>
              </a:rPr>
              <a:t>Yaklaşımın</a:t>
            </a:r>
            <a:r>
              <a:rPr b="0" spc="-175" dirty="0">
                <a:latin typeface="Trebuchet MS"/>
                <a:cs typeface="Trebuchet MS"/>
              </a:rPr>
              <a:t> </a:t>
            </a:r>
            <a:r>
              <a:rPr b="0" spc="-25" dirty="0">
                <a:latin typeface="Trebuchet MS"/>
                <a:cs typeface="Trebuchet MS"/>
              </a:rPr>
              <a:t>hangi</a:t>
            </a:r>
            <a:r>
              <a:rPr b="0" spc="-130" dirty="0">
                <a:latin typeface="Trebuchet MS"/>
                <a:cs typeface="Trebuchet MS"/>
              </a:rPr>
              <a:t> </a:t>
            </a:r>
            <a:r>
              <a:rPr b="0" spc="-30" dirty="0">
                <a:latin typeface="Trebuchet MS"/>
                <a:cs typeface="Trebuchet MS"/>
              </a:rPr>
              <a:t>bölüm,</a:t>
            </a:r>
            <a:r>
              <a:rPr b="0" spc="-160" dirty="0">
                <a:latin typeface="Trebuchet MS"/>
                <a:cs typeface="Trebuchet MS"/>
              </a:rPr>
              <a:t> </a:t>
            </a:r>
            <a:r>
              <a:rPr b="0" spc="-65" dirty="0">
                <a:latin typeface="Trebuchet MS"/>
                <a:cs typeface="Trebuchet MS"/>
              </a:rPr>
              <a:t>program,</a:t>
            </a:r>
            <a:r>
              <a:rPr b="0" spc="-150" dirty="0">
                <a:latin typeface="Trebuchet MS"/>
                <a:cs typeface="Trebuchet MS"/>
              </a:rPr>
              <a:t> </a:t>
            </a:r>
            <a:r>
              <a:rPr b="0" spc="-60" dirty="0">
                <a:latin typeface="Trebuchet MS"/>
                <a:cs typeface="Trebuchet MS"/>
              </a:rPr>
              <a:t>kurul,</a:t>
            </a:r>
            <a:r>
              <a:rPr b="0" spc="-160" dirty="0">
                <a:latin typeface="Trebuchet MS"/>
                <a:cs typeface="Trebuchet MS"/>
              </a:rPr>
              <a:t> </a:t>
            </a:r>
            <a:r>
              <a:rPr b="0" dirty="0">
                <a:latin typeface="Trebuchet MS"/>
                <a:cs typeface="Trebuchet MS"/>
              </a:rPr>
              <a:t>çalışan</a:t>
            </a:r>
            <a:r>
              <a:rPr b="0" spc="-85" dirty="0">
                <a:latin typeface="Trebuchet MS"/>
                <a:cs typeface="Trebuchet MS"/>
              </a:rPr>
              <a:t> </a:t>
            </a:r>
            <a:r>
              <a:rPr b="0" spc="-95" dirty="0">
                <a:latin typeface="Trebuchet MS"/>
                <a:cs typeface="Trebuchet MS"/>
              </a:rPr>
              <a:t>ve</a:t>
            </a:r>
            <a:r>
              <a:rPr b="0" spc="-114" dirty="0">
                <a:latin typeface="Trebuchet MS"/>
                <a:cs typeface="Trebuchet MS"/>
              </a:rPr>
              <a:t> </a:t>
            </a:r>
            <a:r>
              <a:rPr b="0" dirty="0">
                <a:latin typeface="Trebuchet MS"/>
                <a:cs typeface="Trebuchet MS"/>
              </a:rPr>
              <a:t>paydaş</a:t>
            </a:r>
            <a:r>
              <a:rPr b="0" spc="-185" dirty="0">
                <a:latin typeface="Trebuchet MS"/>
                <a:cs typeface="Trebuchet MS"/>
              </a:rPr>
              <a:t> </a:t>
            </a:r>
            <a:r>
              <a:rPr b="0" spc="-40" dirty="0">
                <a:latin typeface="Trebuchet MS"/>
                <a:cs typeface="Trebuchet MS"/>
              </a:rPr>
              <a:t>gruplarında</a:t>
            </a:r>
            <a:r>
              <a:rPr b="0" spc="-125" dirty="0">
                <a:latin typeface="Trebuchet MS"/>
                <a:cs typeface="Trebuchet MS"/>
              </a:rPr>
              <a:t> </a:t>
            </a:r>
            <a:r>
              <a:rPr b="0" spc="-10" dirty="0">
                <a:latin typeface="Trebuchet MS"/>
                <a:cs typeface="Trebuchet MS"/>
              </a:rPr>
              <a:t>uygulandığı açıklanır.</a:t>
            </a:r>
          </a:p>
          <a:p>
            <a:pPr marL="21590">
              <a:lnSpc>
                <a:spcPct val="100000"/>
              </a:lnSpc>
              <a:spcBef>
                <a:spcPts val="5"/>
              </a:spcBef>
            </a:pPr>
            <a:r>
              <a:rPr spc="-165" dirty="0"/>
              <a:t>NASIL</a:t>
            </a:r>
            <a:r>
              <a:rPr spc="-175" dirty="0"/>
              <a:t> </a:t>
            </a:r>
            <a:r>
              <a:rPr spc="-125" dirty="0"/>
              <a:t>VE</a:t>
            </a:r>
            <a:r>
              <a:rPr spc="-145" dirty="0"/>
              <a:t> </a:t>
            </a:r>
            <a:r>
              <a:rPr spc="-105" dirty="0"/>
              <a:t>NE</a:t>
            </a:r>
            <a:r>
              <a:rPr spc="-145" dirty="0"/>
              <a:t> </a:t>
            </a:r>
            <a:r>
              <a:rPr spc="-135" dirty="0"/>
              <a:t>ZAMAN</a:t>
            </a:r>
            <a:r>
              <a:rPr spc="-150" dirty="0"/>
              <a:t> </a:t>
            </a:r>
            <a:r>
              <a:rPr spc="-110" dirty="0"/>
              <a:t>GÖZDEN</a:t>
            </a:r>
            <a:r>
              <a:rPr spc="-155" dirty="0"/>
              <a:t> </a:t>
            </a:r>
            <a:r>
              <a:rPr spc="-70" dirty="0"/>
              <a:t>GEÇİRİYORUZ?</a:t>
            </a:r>
          </a:p>
          <a:p>
            <a:pPr marL="21590" marR="1084580">
              <a:lnSpc>
                <a:spcPct val="100000"/>
              </a:lnSpc>
              <a:spcBef>
                <a:spcPts val="5"/>
              </a:spcBef>
            </a:pPr>
            <a:r>
              <a:rPr b="0" spc="-20" dirty="0">
                <a:latin typeface="Trebuchet MS"/>
                <a:cs typeface="Trebuchet MS"/>
              </a:rPr>
              <a:t>Uygulamanın</a:t>
            </a:r>
            <a:r>
              <a:rPr b="0" spc="-180" dirty="0">
                <a:latin typeface="Trebuchet MS"/>
                <a:cs typeface="Trebuchet MS"/>
              </a:rPr>
              <a:t> </a:t>
            </a:r>
            <a:r>
              <a:rPr b="0" spc="-40" dirty="0">
                <a:latin typeface="Trebuchet MS"/>
                <a:cs typeface="Trebuchet MS"/>
              </a:rPr>
              <a:t>hangi</a:t>
            </a:r>
            <a:r>
              <a:rPr b="0" spc="-140" dirty="0">
                <a:latin typeface="Trebuchet MS"/>
                <a:cs typeface="Trebuchet MS"/>
              </a:rPr>
              <a:t> </a:t>
            </a:r>
            <a:r>
              <a:rPr b="0" spc="-55" dirty="0">
                <a:latin typeface="Trebuchet MS"/>
                <a:cs typeface="Trebuchet MS"/>
              </a:rPr>
              <a:t>sıklıkla,</a:t>
            </a:r>
            <a:r>
              <a:rPr b="0" spc="-165" dirty="0">
                <a:latin typeface="Trebuchet MS"/>
                <a:cs typeface="Trebuchet MS"/>
              </a:rPr>
              <a:t> </a:t>
            </a:r>
            <a:r>
              <a:rPr b="0" spc="-25" dirty="0">
                <a:latin typeface="Trebuchet MS"/>
                <a:cs typeface="Trebuchet MS"/>
              </a:rPr>
              <a:t>hangi</a:t>
            </a:r>
            <a:r>
              <a:rPr b="0" spc="-135" dirty="0">
                <a:latin typeface="Trebuchet MS"/>
                <a:cs typeface="Trebuchet MS"/>
              </a:rPr>
              <a:t> </a:t>
            </a:r>
            <a:r>
              <a:rPr b="0" spc="-80" dirty="0">
                <a:latin typeface="Trebuchet MS"/>
                <a:cs typeface="Trebuchet MS"/>
              </a:rPr>
              <a:t>verilerle</a:t>
            </a:r>
            <a:r>
              <a:rPr b="0" spc="-210" dirty="0">
                <a:latin typeface="Trebuchet MS"/>
                <a:cs typeface="Trebuchet MS"/>
              </a:rPr>
              <a:t> </a:t>
            </a:r>
            <a:r>
              <a:rPr b="0" spc="-60" dirty="0">
                <a:latin typeface="Trebuchet MS"/>
                <a:cs typeface="Trebuchet MS"/>
              </a:rPr>
              <a:t>ve</a:t>
            </a:r>
            <a:r>
              <a:rPr b="0" spc="-204" dirty="0">
                <a:latin typeface="Trebuchet MS"/>
                <a:cs typeface="Trebuchet MS"/>
              </a:rPr>
              <a:t> </a:t>
            </a:r>
            <a:r>
              <a:rPr b="0" spc="-25" dirty="0">
                <a:latin typeface="Trebuchet MS"/>
                <a:cs typeface="Trebuchet MS"/>
              </a:rPr>
              <a:t>hangi</a:t>
            </a:r>
            <a:r>
              <a:rPr b="0" spc="-140" dirty="0">
                <a:latin typeface="Trebuchet MS"/>
                <a:cs typeface="Trebuchet MS"/>
              </a:rPr>
              <a:t> </a:t>
            </a:r>
            <a:r>
              <a:rPr b="0" spc="-50" dirty="0">
                <a:latin typeface="Trebuchet MS"/>
                <a:cs typeface="Trebuchet MS"/>
              </a:rPr>
              <a:t>kurul</a:t>
            </a:r>
            <a:r>
              <a:rPr b="0" spc="-105" dirty="0">
                <a:latin typeface="Trebuchet MS"/>
                <a:cs typeface="Trebuchet MS"/>
              </a:rPr>
              <a:t> </a:t>
            </a:r>
            <a:r>
              <a:rPr b="0" spc="-75" dirty="0">
                <a:latin typeface="Trebuchet MS"/>
                <a:cs typeface="Trebuchet MS"/>
              </a:rPr>
              <a:t>veya</a:t>
            </a:r>
            <a:r>
              <a:rPr b="0" spc="-135" dirty="0">
                <a:latin typeface="Trebuchet MS"/>
                <a:cs typeface="Trebuchet MS"/>
              </a:rPr>
              <a:t> </a:t>
            </a:r>
            <a:r>
              <a:rPr b="0" spc="-10" dirty="0">
                <a:latin typeface="Trebuchet MS"/>
                <a:cs typeface="Trebuchet MS"/>
              </a:rPr>
              <a:t>komisyonlarda </a:t>
            </a:r>
            <a:r>
              <a:rPr b="0" spc="-60" dirty="0">
                <a:latin typeface="Trebuchet MS"/>
                <a:cs typeface="Trebuchet MS"/>
              </a:rPr>
              <a:t>değerlendirildiği</a:t>
            </a:r>
            <a:r>
              <a:rPr b="0" spc="-65" dirty="0">
                <a:latin typeface="Trebuchet MS"/>
                <a:cs typeface="Trebuchet MS"/>
              </a:rPr>
              <a:t> </a:t>
            </a:r>
            <a:r>
              <a:rPr b="0" spc="-10" dirty="0">
                <a:latin typeface="Trebuchet MS"/>
                <a:cs typeface="Trebuchet MS"/>
              </a:rPr>
              <a:t>açıklanır.</a:t>
            </a:r>
          </a:p>
          <a:p>
            <a:pPr marL="21590">
              <a:lnSpc>
                <a:spcPct val="100000"/>
              </a:lnSpc>
              <a:spcBef>
                <a:spcPts val="5"/>
              </a:spcBef>
            </a:pPr>
            <a:r>
              <a:rPr spc="-114" dirty="0"/>
              <a:t>BUNU</a:t>
            </a:r>
            <a:r>
              <a:rPr spc="-160" dirty="0"/>
              <a:t> </a:t>
            </a:r>
            <a:r>
              <a:rPr spc="-165" dirty="0"/>
              <a:t>NASIL</a:t>
            </a:r>
            <a:r>
              <a:rPr spc="-155" dirty="0"/>
              <a:t> GÖSTERİYORUZ?</a:t>
            </a:r>
            <a:r>
              <a:rPr spc="-140" dirty="0"/>
              <a:t> </a:t>
            </a:r>
            <a:r>
              <a:rPr dirty="0"/>
              <a:t>—</a:t>
            </a:r>
            <a:r>
              <a:rPr spc="-155" dirty="0"/>
              <a:t> </a:t>
            </a:r>
            <a:r>
              <a:rPr spc="-10" dirty="0"/>
              <a:t>KANIT</a:t>
            </a:r>
          </a:p>
          <a:p>
            <a:pPr marL="21590">
              <a:lnSpc>
                <a:spcPct val="100000"/>
              </a:lnSpc>
              <a:spcBef>
                <a:spcPts val="5"/>
              </a:spcBef>
            </a:pPr>
            <a:r>
              <a:rPr b="0" spc="-60" dirty="0">
                <a:latin typeface="Trebuchet MS"/>
                <a:cs typeface="Trebuchet MS"/>
              </a:rPr>
              <a:t>Yaklaşımı,</a:t>
            </a:r>
            <a:r>
              <a:rPr b="0" spc="-140" dirty="0">
                <a:latin typeface="Trebuchet MS"/>
                <a:cs typeface="Trebuchet MS"/>
              </a:rPr>
              <a:t> </a:t>
            </a:r>
            <a:r>
              <a:rPr b="0" spc="-50" dirty="0">
                <a:latin typeface="Trebuchet MS"/>
                <a:cs typeface="Trebuchet MS"/>
              </a:rPr>
              <a:t>uygulamayı,</a:t>
            </a:r>
            <a:r>
              <a:rPr b="0" spc="-135" dirty="0">
                <a:latin typeface="Trebuchet MS"/>
                <a:cs typeface="Trebuchet MS"/>
              </a:rPr>
              <a:t> </a:t>
            </a:r>
            <a:r>
              <a:rPr b="0" spc="-55" dirty="0">
                <a:latin typeface="Trebuchet MS"/>
                <a:cs typeface="Trebuchet MS"/>
              </a:rPr>
              <a:t>değerlendirmeyi</a:t>
            </a:r>
            <a:r>
              <a:rPr b="0" spc="-110" dirty="0">
                <a:latin typeface="Trebuchet MS"/>
                <a:cs typeface="Trebuchet MS"/>
              </a:rPr>
              <a:t> </a:t>
            </a:r>
            <a:r>
              <a:rPr b="0" spc="-95" dirty="0">
                <a:latin typeface="Trebuchet MS"/>
                <a:cs typeface="Trebuchet MS"/>
              </a:rPr>
              <a:t>ve </a:t>
            </a:r>
            <a:r>
              <a:rPr b="0" spc="-70" dirty="0">
                <a:latin typeface="Trebuchet MS"/>
                <a:cs typeface="Trebuchet MS"/>
              </a:rPr>
              <a:t>iyileştirmeyi</a:t>
            </a:r>
            <a:r>
              <a:rPr b="0" spc="-110" dirty="0">
                <a:latin typeface="Trebuchet MS"/>
                <a:cs typeface="Trebuchet MS"/>
              </a:rPr>
              <a:t> </a:t>
            </a:r>
            <a:r>
              <a:rPr b="0" spc="-30" dirty="0">
                <a:latin typeface="Trebuchet MS"/>
                <a:cs typeface="Trebuchet MS"/>
              </a:rPr>
              <a:t>doğrulayan</a:t>
            </a:r>
            <a:r>
              <a:rPr b="0" spc="-155" dirty="0">
                <a:latin typeface="Trebuchet MS"/>
                <a:cs typeface="Trebuchet MS"/>
              </a:rPr>
              <a:t> </a:t>
            </a:r>
            <a:r>
              <a:rPr b="0" spc="-55" dirty="0">
                <a:latin typeface="Trebuchet MS"/>
                <a:cs typeface="Trebuchet MS"/>
              </a:rPr>
              <a:t>belgeler</a:t>
            </a:r>
            <a:r>
              <a:rPr b="0" spc="-165" dirty="0">
                <a:latin typeface="Trebuchet MS"/>
                <a:cs typeface="Trebuchet MS"/>
              </a:rPr>
              <a:t> </a:t>
            </a:r>
            <a:r>
              <a:rPr b="0" spc="-10" dirty="0">
                <a:latin typeface="Trebuchet MS"/>
                <a:cs typeface="Trebuchet MS"/>
              </a:rPr>
              <a:t>belirtilir.</a:t>
            </a:r>
          </a:p>
          <a:p>
            <a:pPr marL="21590">
              <a:lnSpc>
                <a:spcPct val="100000"/>
              </a:lnSpc>
            </a:pPr>
            <a:r>
              <a:rPr spc="-90" dirty="0"/>
              <a:t>SÜREÇ</a:t>
            </a:r>
            <a:r>
              <a:rPr spc="-105" dirty="0"/>
              <a:t> </a:t>
            </a:r>
            <a:r>
              <a:rPr spc="-40" dirty="0"/>
              <a:t>SAHİBİ</a:t>
            </a:r>
          </a:p>
          <a:p>
            <a:pPr marL="21590">
              <a:lnSpc>
                <a:spcPct val="100000"/>
              </a:lnSpc>
              <a:spcBef>
                <a:spcPts val="5"/>
              </a:spcBef>
            </a:pPr>
            <a:r>
              <a:rPr b="0" spc="-25" dirty="0">
                <a:latin typeface="Trebuchet MS"/>
                <a:cs typeface="Trebuchet MS"/>
              </a:rPr>
              <a:t>Uygulamadan,</a:t>
            </a:r>
            <a:r>
              <a:rPr b="0" spc="-150" dirty="0">
                <a:latin typeface="Trebuchet MS"/>
                <a:cs typeface="Trebuchet MS"/>
              </a:rPr>
              <a:t> </a:t>
            </a:r>
            <a:r>
              <a:rPr b="0" spc="-60" dirty="0">
                <a:latin typeface="Trebuchet MS"/>
                <a:cs typeface="Trebuchet MS"/>
              </a:rPr>
              <a:t>izleme</a:t>
            </a:r>
            <a:r>
              <a:rPr b="0" spc="-110" dirty="0">
                <a:latin typeface="Trebuchet MS"/>
                <a:cs typeface="Trebuchet MS"/>
              </a:rPr>
              <a:t> </a:t>
            </a:r>
            <a:r>
              <a:rPr b="0" spc="-65" dirty="0">
                <a:latin typeface="Trebuchet MS"/>
                <a:cs typeface="Trebuchet MS"/>
              </a:rPr>
              <a:t>faaliyetinden</a:t>
            </a:r>
            <a:r>
              <a:rPr b="0" spc="-165" dirty="0">
                <a:latin typeface="Trebuchet MS"/>
                <a:cs typeface="Trebuchet MS"/>
              </a:rPr>
              <a:t> </a:t>
            </a:r>
            <a:r>
              <a:rPr b="0" spc="-95" dirty="0">
                <a:latin typeface="Trebuchet MS"/>
                <a:cs typeface="Trebuchet MS"/>
              </a:rPr>
              <a:t>ve</a:t>
            </a:r>
            <a:r>
              <a:rPr b="0" spc="-110" dirty="0">
                <a:latin typeface="Trebuchet MS"/>
                <a:cs typeface="Trebuchet MS"/>
              </a:rPr>
              <a:t> </a:t>
            </a:r>
            <a:r>
              <a:rPr b="0" dirty="0">
                <a:latin typeface="Trebuchet MS"/>
                <a:cs typeface="Trebuchet MS"/>
              </a:rPr>
              <a:t>sonuçtan</a:t>
            </a:r>
            <a:r>
              <a:rPr b="0" spc="-165" dirty="0">
                <a:latin typeface="Trebuchet MS"/>
                <a:cs typeface="Trebuchet MS"/>
              </a:rPr>
              <a:t> </a:t>
            </a:r>
            <a:r>
              <a:rPr b="0" dirty="0">
                <a:latin typeface="Trebuchet MS"/>
                <a:cs typeface="Trebuchet MS"/>
              </a:rPr>
              <a:t>sorumlu</a:t>
            </a:r>
            <a:r>
              <a:rPr b="0" spc="-95" dirty="0">
                <a:latin typeface="Trebuchet MS"/>
                <a:cs typeface="Trebuchet MS"/>
              </a:rPr>
              <a:t> </a:t>
            </a:r>
            <a:r>
              <a:rPr b="0" spc="-70" dirty="0">
                <a:latin typeface="Trebuchet MS"/>
                <a:cs typeface="Trebuchet MS"/>
              </a:rPr>
              <a:t>kişi,</a:t>
            </a:r>
            <a:r>
              <a:rPr b="0" spc="-150" dirty="0">
                <a:latin typeface="Trebuchet MS"/>
                <a:cs typeface="Trebuchet MS"/>
              </a:rPr>
              <a:t> </a:t>
            </a:r>
            <a:r>
              <a:rPr b="0" spc="-35" dirty="0">
                <a:latin typeface="Trebuchet MS"/>
                <a:cs typeface="Trebuchet MS"/>
              </a:rPr>
              <a:t>kurul</a:t>
            </a:r>
            <a:r>
              <a:rPr b="0" spc="-170" dirty="0">
                <a:latin typeface="Trebuchet MS"/>
                <a:cs typeface="Trebuchet MS"/>
              </a:rPr>
              <a:t> </a:t>
            </a:r>
            <a:r>
              <a:rPr b="0" spc="-55" dirty="0">
                <a:latin typeface="Trebuchet MS"/>
                <a:cs typeface="Trebuchet MS"/>
              </a:rPr>
              <a:t>veya</a:t>
            </a:r>
            <a:r>
              <a:rPr b="0" spc="-200" dirty="0">
                <a:latin typeface="Trebuchet MS"/>
                <a:cs typeface="Trebuchet MS"/>
              </a:rPr>
              <a:t> </a:t>
            </a:r>
            <a:r>
              <a:rPr b="0" spc="-50" dirty="0">
                <a:latin typeface="Trebuchet MS"/>
                <a:cs typeface="Trebuchet MS"/>
              </a:rPr>
              <a:t>birim</a:t>
            </a:r>
            <a:r>
              <a:rPr b="0" spc="-180" dirty="0">
                <a:latin typeface="Trebuchet MS"/>
                <a:cs typeface="Trebuchet MS"/>
              </a:rPr>
              <a:t> </a:t>
            </a:r>
            <a:r>
              <a:rPr b="0" spc="-65" dirty="0">
                <a:latin typeface="Trebuchet MS"/>
                <a:cs typeface="Trebuchet MS"/>
              </a:rPr>
              <a:t>belirtilir.</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descr="$PPTXTitle"/>
          <p:cNvSpPr txBox="1">
            <a:spLocks noGrp="1"/>
          </p:cNvSpPr>
          <p:nvPr>
            <p:ph type="title"/>
          </p:nvPr>
        </p:nvSpPr>
        <p:spPr>
          <a:xfrm>
            <a:off x="1607502" y="304800"/>
            <a:ext cx="8976995" cy="382156"/>
          </a:xfrm>
          <a:prstGeom prst="rect">
            <a:avLst/>
          </a:prstGeom>
        </p:spPr>
        <p:txBody>
          <a:bodyPr vert="horz" wrap="square" lIns="0" tIns="12700" rIns="0" bIns="0" rtlCol="0">
            <a:spAutoFit/>
          </a:bodyPr>
          <a:lstStyle/>
          <a:p>
            <a:pPr marL="993775" algn="ctr">
              <a:lnSpc>
                <a:spcPct val="100000"/>
              </a:lnSpc>
              <a:spcBef>
                <a:spcPts val="100"/>
              </a:spcBef>
            </a:pPr>
            <a:r>
              <a:rPr sz="2400" spc="-200" dirty="0">
                <a:solidFill>
                  <a:srgbClr val="000000"/>
                </a:solidFill>
                <a:latin typeface="Tahoma"/>
                <a:cs typeface="Tahoma"/>
              </a:rPr>
              <a:t>RADAR</a:t>
            </a:r>
            <a:r>
              <a:rPr sz="2400" spc="-180" dirty="0">
                <a:solidFill>
                  <a:srgbClr val="000000"/>
                </a:solidFill>
                <a:latin typeface="Tahoma"/>
                <a:cs typeface="Tahoma"/>
              </a:rPr>
              <a:t> </a:t>
            </a:r>
            <a:r>
              <a:rPr sz="2400" spc="-150" dirty="0">
                <a:solidFill>
                  <a:srgbClr val="000000"/>
                </a:solidFill>
                <a:latin typeface="Tahoma"/>
                <a:cs typeface="Tahoma"/>
              </a:rPr>
              <a:t>MANTI</a:t>
            </a:r>
            <a:r>
              <a:rPr lang="tr-TR" sz="2400" spc="-150" dirty="0">
                <a:solidFill>
                  <a:srgbClr val="000000"/>
                </a:solidFill>
                <a:latin typeface="Tahoma"/>
                <a:cs typeface="Tahoma"/>
              </a:rPr>
              <a:t>Ğ</a:t>
            </a:r>
            <a:r>
              <a:rPr sz="2400" spc="-150" dirty="0">
                <a:solidFill>
                  <a:srgbClr val="000000"/>
                </a:solidFill>
                <a:latin typeface="Tahoma"/>
                <a:cs typeface="Tahoma"/>
              </a:rPr>
              <a:t>I</a:t>
            </a:r>
            <a:endParaRPr sz="2400" dirty="0">
              <a:latin typeface="Tahoma"/>
              <a:cs typeface="Tahoma"/>
            </a:endParaRPr>
          </a:p>
        </p:txBody>
      </p:sp>
      <p:sp>
        <p:nvSpPr>
          <p:cNvPr id="3" name="object 3"/>
          <p:cNvSpPr txBox="1">
            <a:spLocks noGrp="1"/>
          </p:cNvSpPr>
          <p:nvPr>
            <p:ph type="body" idx="1"/>
          </p:nvPr>
        </p:nvSpPr>
        <p:spPr>
          <a:xfrm>
            <a:off x="1183385" y="827503"/>
            <a:ext cx="10259695" cy="6030497"/>
          </a:xfrm>
          <a:prstGeom prst="rect">
            <a:avLst/>
          </a:prstGeom>
        </p:spPr>
        <p:txBody>
          <a:bodyPr vert="horz" wrap="square" lIns="0" tIns="15875" rIns="0" bIns="0" rtlCol="0">
            <a:spAutoFit/>
          </a:bodyPr>
          <a:lstStyle/>
          <a:p>
            <a:pPr algn="l">
              <a:buFont typeface="Arial" panose="020B0604020202020204" pitchFamily="34" charset="0"/>
              <a:buChar char="•"/>
            </a:pPr>
            <a:r>
              <a:rPr lang="tr-TR" b="1" i="0" u="none" strike="noStrike" dirty="0">
                <a:solidFill>
                  <a:srgbClr val="000000"/>
                </a:solidFill>
                <a:effectLst/>
                <a:latin typeface="Times New Roman" panose="02020603050405020304" pitchFamily="18" charset="0"/>
                <a:cs typeface="Times New Roman" panose="02020603050405020304" pitchFamily="18" charset="0"/>
              </a:rPr>
              <a:t>R – </a:t>
            </a:r>
            <a:r>
              <a:rPr lang="tr-TR" b="1" i="0" u="none" strike="noStrike" dirty="0" err="1">
                <a:solidFill>
                  <a:srgbClr val="000000"/>
                </a:solidFill>
                <a:effectLst/>
                <a:latin typeface="Times New Roman" panose="02020603050405020304" pitchFamily="18" charset="0"/>
                <a:cs typeface="Times New Roman" panose="02020603050405020304" pitchFamily="18" charset="0"/>
              </a:rPr>
              <a:t>Results</a:t>
            </a:r>
            <a:r>
              <a:rPr lang="tr-TR" b="1" i="0" u="none" strike="noStrike" dirty="0">
                <a:solidFill>
                  <a:srgbClr val="000000"/>
                </a:solidFill>
                <a:effectLst/>
                <a:latin typeface="Times New Roman" panose="02020603050405020304" pitchFamily="18" charset="0"/>
                <a:cs typeface="Times New Roman" panose="02020603050405020304" pitchFamily="18" charset="0"/>
              </a:rPr>
              <a:t> (Sonuçlar):</a:t>
            </a:r>
            <a:endParaRPr lang="tr-TR" b="0" i="0" u="none" strike="noStrike" dirty="0">
              <a:solidFill>
                <a:srgbClr val="000000"/>
              </a:solidFill>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Kuruluşun ulaşmak istediği stratejik ve </a:t>
            </a:r>
            <a:r>
              <a:rPr lang="tr-TR" b="0" i="0" u="none" strike="noStrike" dirty="0" err="1">
                <a:solidFill>
                  <a:srgbClr val="000000"/>
                </a:solidFill>
                <a:effectLst/>
                <a:latin typeface="Times New Roman" panose="02020603050405020304" pitchFamily="18" charset="0"/>
                <a:cs typeface="Times New Roman" panose="02020603050405020304" pitchFamily="18" charset="0"/>
              </a:rPr>
              <a:t>operasyonel</a:t>
            </a:r>
            <a:r>
              <a:rPr lang="tr-TR" b="0" i="0" u="none" strike="noStrike" dirty="0">
                <a:solidFill>
                  <a:srgbClr val="000000"/>
                </a:solidFill>
                <a:effectLst/>
                <a:latin typeface="Times New Roman" panose="02020603050405020304" pitchFamily="18" charset="0"/>
                <a:cs typeface="Times New Roman" panose="02020603050405020304" pitchFamily="18" charset="0"/>
              </a:rPr>
              <a:t> sonuçları ifade eder.</a:t>
            </a: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Paydaş memnuniyeti, performans göstergeleri ve sürdürülebilir başarı bu kapsamda değerlendirilir.</a:t>
            </a:r>
          </a:p>
          <a:p>
            <a:pPr algn="l">
              <a:buFont typeface="Arial" panose="020B0604020202020204" pitchFamily="34" charset="0"/>
              <a:buChar char="•"/>
            </a:pPr>
            <a:r>
              <a:rPr lang="tr-TR" b="1" i="0" u="none" strike="noStrike" dirty="0">
                <a:solidFill>
                  <a:srgbClr val="000000"/>
                </a:solidFill>
                <a:effectLst/>
                <a:latin typeface="Times New Roman" panose="02020603050405020304" pitchFamily="18" charset="0"/>
                <a:cs typeface="Times New Roman" panose="02020603050405020304" pitchFamily="18" charset="0"/>
              </a:rPr>
              <a:t>A – </a:t>
            </a:r>
            <a:r>
              <a:rPr lang="tr-TR" b="1" i="0" u="none" strike="noStrike" dirty="0" err="1">
                <a:solidFill>
                  <a:srgbClr val="000000"/>
                </a:solidFill>
                <a:effectLst/>
                <a:latin typeface="Times New Roman" panose="02020603050405020304" pitchFamily="18" charset="0"/>
                <a:cs typeface="Times New Roman" panose="02020603050405020304" pitchFamily="18" charset="0"/>
              </a:rPr>
              <a:t>Approach</a:t>
            </a:r>
            <a:r>
              <a:rPr lang="tr-TR" b="1" i="0" u="none" strike="noStrike" dirty="0">
                <a:solidFill>
                  <a:srgbClr val="000000"/>
                </a:solidFill>
                <a:effectLst/>
                <a:latin typeface="Times New Roman" panose="02020603050405020304" pitchFamily="18" charset="0"/>
                <a:cs typeface="Times New Roman" panose="02020603050405020304" pitchFamily="18" charset="0"/>
              </a:rPr>
              <a:t> (Yaklaşım):</a:t>
            </a:r>
            <a:endParaRPr lang="tr-TR" b="0" i="0" u="none" strike="noStrike" dirty="0">
              <a:solidFill>
                <a:srgbClr val="000000"/>
              </a:solidFill>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Hedeflenen sonuçlara ulaşmak için belirlenen yöntemler, politikalar ve süreçlerdir.</a:t>
            </a: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Yaklaşımların kuruluşun amaç ve stratejileriyle uyumlu olması beklenir.</a:t>
            </a:r>
          </a:p>
          <a:p>
            <a:pPr algn="l">
              <a:buFont typeface="Arial" panose="020B0604020202020204" pitchFamily="34" charset="0"/>
              <a:buChar char="•"/>
            </a:pPr>
            <a:r>
              <a:rPr lang="tr-TR" b="1" i="0" u="none" strike="noStrike" dirty="0">
                <a:solidFill>
                  <a:srgbClr val="000000"/>
                </a:solidFill>
                <a:effectLst/>
                <a:latin typeface="Times New Roman" panose="02020603050405020304" pitchFamily="18" charset="0"/>
                <a:cs typeface="Times New Roman" panose="02020603050405020304" pitchFamily="18" charset="0"/>
              </a:rPr>
              <a:t>D – Deployment (Yayılım/Uygulama):</a:t>
            </a:r>
            <a:endParaRPr lang="tr-TR" b="0" i="0" u="none" strike="noStrike" dirty="0">
              <a:solidFill>
                <a:srgbClr val="000000"/>
              </a:solidFill>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Belirlenen yaklaşımların kuruluş genelinde ne ölçüde ve ne kadar etkin uygulandığını ifade eder.</a:t>
            </a: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Yaklaşımların ilgili tüm birimlerde sistematik biçimde kullanılması önemlidir.</a:t>
            </a:r>
          </a:p>
          <a:p>
            <a:pPr algn="l">
              <a:buFont typeface="Arial" panose="020B0604020202020204" pitchFamily="34" charset="0"/>
              <a:buChar char="•"/>
            </a:pPr>
            <a:r>
              <a:rPr lang="tr-TR" b="1" i="0" u="none" strike="noStrike" dirty="0">
                <a:solidFill>
                  <a:srgbClr val="000000"/>
                </a:solidFill>
                <a:effectLst/>
                <a:latin typeface="Times New Roman" panose="02020603050405020304" pitchFamily="18" charset="0"/>
                <a:cs typeface="Times New Roman" panose="02020603050405020304" pitchFamily="18" charset="0"/>
              </a:rPr>
              <a:t>A – </a:t>
            </a:r>
            <a:r>
              <a:rPr lang="tr-TR" b="1" i="0" u="none" strike="noStrike" dirty="0" err="1">
                <a:solidFill>
                  <a:srgbClr val="000000"/>
                </a:solidFill>
                <a:effectLst/>
                <a:latin typeface="Times New Roman" panose="02020603050405020304" pitchFamily="18" charset="0"/>
                <a:cs typeface="Times New Roman" panose="02020603050405020304" pitchFamily="18" charset="0"/>
              </a:rPr>
              <a:t>Assessment</a:t>
            </a:r>
            <a:r>
              <a:rPr lang="tr-TR" b="1" i="0" u="none" strike="noStrike" dirty="0">
                <a:solidFill>
                  <a:srgbClr val="000000"/>
                </a:solidFill>
                <a:effectLst/>
                <a:latin typeface="Times New Roman" panose="02020603050405020304" pitchFamily="18" charset="0"/>
                <a:cs typeface="Times New Roman" panose="02020603050405020304" pitchFamily="18" charset="0"/>
              </a:rPr>
              <a:t> (Değerlendirme):</a:t>
            </a:r>
            <a:endParaRPr lang="tr-TR" b="0" i="0" u="none" strike="noStrike" dirty="0">
              <a:solidFill>
                <a:srgbClr val="000000"/>
              </a:solidFill>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Uygulamaların etkinliğinin ölçülmesi ve analiz edilmesidir.</a:t>
            </a: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Elde edilen veriler kullanılarak güçlü ve gelişime açık yönler belirlenir.</a:t>
            </a:r>
          </a:p>
          <a:p>
            <a:pPr algn="l">
              <a:buFont typeface="Arial" panose="020B0604020202020204" pitchFamily="34" charset="0"/>
              <a:buChar char="•"/>
            </a:pPr>
            <a:r>
              <a:rPr lang="tr-TR" b="1" i="0" u="none" strike="noStrike" dirty="0">
                <a:solidFill>
                  <a:srgbClr val="000000"/>
                </a:solidFill>
                <a:effectLst/>
                <a:latin typeface="Times New Roman" panose="02020603050405020304" pitchFamily="18" charset="0"/>
                <a:cs typeface="Times New Roman" panose="02020603050405020304" pitchFamily="18" charset="0"/>
              </a:rPr>
              <a:t>R – </a:t>
            </a:r>
            <a:r>
              <a:rPr lang="tr-TR" b="1" i="0" u="none" strike="noStrike" dirty="0" err="1">
                <a:solidFill>
                  <a:srgbClr val="000000"/>
                </a:solidFill>
                <a:effectLst/>
                <a:latin typeface="Times New Roman" panose="02020603050405020304" pitchFamily="18" charset="0"/>
                <a:cs typeface="Times New Roman" panose="02020603050405020304" pitchFamily="18" charset="0"/>
              </a:rPr>
              <a:t>Refinement</a:t>
            </a:r>
            <a:r>
              <a:rPr lang="tr-TR" b="1" i="0" u="none" strike="noStrike" dirty="0">
                <a:solidFill>
                  <a:srgbClr val="000000"/>
                </a:solidFill>
                <a:effectLst/>
                <a:latin typeface="Times New Roman" panose="02020603050405020304" pitchFamily="18" charset="0"/>
                <a:cs typeface="Times New Roman" panose="02020603050405020304" pitchFamily="18" charset="0"/>
              </a:rPr>
              <a:t> (İyileştirme):</a:t>
            </a:r>
            <a:endParaRPr lang="tr-TR" b="0" i="0" u="none" strike="noStrike" dirty="0">
              <a:solidFill>
                <a:srgbClr val="000000"/>
              </a:solidFill>
              <a:effectLst/>
              <a:latin typeface="Times New Roman" panose="02020603050405020304" pitchFamily="18" charset="0"/>
              <a:cs typeface="Times New Roman" panose="02020603050405020304" pitchFamily="18" charset="0"/>
            </a:endParaRP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Değerlendirme sonuçlarına göre yaklaşımların geliştirilmesi ve yenilenmesidir.</a:t>
            </a: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Sürekli öğrenme, </a:t>
            </a:r>
            <a:r>
              <a:rPr lang="tr-TR" b="0" i="0" u="none" strike="noStrike" dirty="0" err="1">
                <a:solidFill>
                  <a:srgbClr val="000000"/>
                </a:solidFill>
                <a:effectLst/>
                <a:latin typeface="Times New Roman" panose="02020603050405020304" pitchFamily="18" charset="0"/>
                <a:cs typeface="Times New Roman" panose="02020603050405020304" pitchFamily="18" charset="0"/>
              </a:rPr>
              <a:t>inovasyon</a:t>
            </a:r>
            <a:r>
              <a:rPr lang="tr-TR" b="0" i="0" u="none" strike="noStrike" dirty="0">
                <a:solidFill>
                  <a:srgbClr val="000000"/>
                </a:solidFill>
                <a:effectLst/>
                <a:latin typeface="Times New Roman" panose="02020603050405020304" pitchFamily="18" charset="0"/>
                <a:cs typeface="Times New Roman" panose="02020603050405020304" pitchFamily="18" charset="0"/>
              </a:rPr>
              <a:t> ve iyileştirme faaliyetlerini kapsar.</a:t>
            </a:r>
          </a:p>
          <a:p>
            <a:pPr marL="742950" lvl="1" indent="-285750" algn="l">
              <a:buFont typeface="Arial" panose="020B0604020202020204" pitchFamily="34" charset="0"/>
              <a:buChar char="•"/>
            </a:pPr>
            <a:endParaRPr lang="tr-TR" dirty="0">
              <a:solidFill>
                <a:srgbClr val="000000"/>
              </a:solidFill>
              <a:latin typeface="Times New Roman" panose="02020603050405020304" pitchFamily="18" charset="0"/>
              <a:cs typeface="Times New Roman" panose="02020603050405020304" pitchFamily="18" charset="0"/>
            </a:endParaRPr>
          </a:p>
          <a:p>
            <a:pPr lvl="1" algn="l"/>
            <a:r>
              <a:rPr lang="tr-TR" b="1" i="0" u="none" strike="noStrike" dirty="0">
                <a:solidFill>
                  <a:srgbClr val="000000"/>
                </a:solidFill>
                <a:effectLst/>
                <a:latin typeface="Times New Roman" panose="02020603050405020304" pitchFamily="18" charset="0"/>
                <a:cs typeface="Times New Roman" panose="02020603050405020304" pitchFamily="18" charset="0"/>
              </a:rPr>
              <a:t>KANIT: </a:t>
            </a:r>
          </a:p>
          <a:p>
            <a:pPr marL="742950" lvl="1" indent="-285750" algn="l">
              <a:buFont typeface="Arial" panose="020B0604020202020204" pitchFamily="34" charset="0"/>
              <a:buChar char="•"/>
            </a:pPr>
            <a:r>
              <a:rPr lang="tr-TR" b="0" i="0" u="none" strike="noStrike" dirty="0">
                <a:solidFill>
                  <a:srgbClr val="000000"/>
                </a:solidFill>
                <a:effectLst/>
                <a:latin typeface="Times New Roman" panose="02020603050405020304" pitchFamily="18" charset="0"/>
                <a:cs typeface="Times New Roman" panose="02020603050405020304" pitchFamily="18" charset="0"/>
              </a:rPr>
              <a:t>A-1.1.1.1</a:t>
            </a:r>
          </a:p>
          <a:p>
            <a:pPr marL="742950" lvl="1" indent="-285750" algn="l">
              <a:buFont typeface="Arial" panose="020B0604020202020204" pitchFamily="34" charset="0"/>
              <a:buChar char="•"/>
            </a:pPr>
            <a:r>
              <a:rPr lang="tr-TR" dirty="0">
                <a:solidFill>
                  <a:srgbClr val="000000"/>
                </a:solidFill>
                <a:latin typeface="Times New Roman" panose="02020603050405020304" pitchFamily="18" charset="0"/>
                <a:cs typeface="Times New Roman" panose="02020603050405020304" pitchFamily="18" charset="0"/>
              </a:rPr>
              <a:t>D-1.1.1.1</a:t>
            </a:r>
          </a:p>
          <a:p>
            <a:pPr marL="742950" lvl="1" indent="-285750" algn="l">
              <a:buFont typeface="Arial" panose="020B0604020202020204" pitchFamily="34" charset="0"/>
              <a:buChar char="•"/>
            </a:pPr>
            <a:r>
              <a:rPr lang="tr-TR" dirty="0">
                <a:solidFill>
                  <a:srgbClr val="000000"/>
                </a:solidFill>
                <a:latin typeface="Times New Roman" panose="02020603050405020304" pitchFamily="18" charset="0"/>
                <a:cs typeface="Times New Roman" panose="02020603050405020304" pitchFamily="18" charset="0"/>
              </a:rPr>
              <a:t>AR-1.1.1.1</a:t>
            </a:r>
            <a:endParaRPr lang="tr-TR" b="0" i="0" u="none" strike="noStrike" dirty="0">
              <a:solidFill>
                <a:srgbClr val="000000"/>
              </a:solidFill>
              <a:effectLst/>
              <a:latin typeface="Times New Roman" panose="02020603050405020304" pitchFamily="18" charset="0"/>
              <a:cs typeface="Times New Roman" panose="02020603050405020304" pitchFamily="18" charset="0"/>
            </a:endParaRPr>
          </a:p>
          <a:p>
            <a:pPr marL="12700">
              <a:lnSpc>
                <a:spcPct val="100000"/>
              </a:lnSpc>
              <a:spcBef>
                <a:spcPts val="125"/>
              </a:spcBef>
            </a:pPr>
            <a:endParaRPr b="0" spc="-1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7487326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121</TotalTime>
  <Words>3323</Words>
  <Application>Microsoft Macintosh PowerPoint</Application>
  <PresentationFormat>Geniş ekran</PresentationFormat>
  <Paragraphs>378</Paragraphs>
  <Slides>27</Slides>
  <Notes>0</Notes>
  <HiddenSlides>0</HiddenSlides>
  <MMClips>0</MMClips>
  <ScaleCrop>false</ScaleCrop>
  <HeadingPairs>
    <vt:vector size="6" baseType="variant">
      <vt:variant>
        <vt:lpstr>Kullanılan Yazı Tipleri</vt:lpstr>
      </vt:variant>
      <vt:variant>
        <vt:i4>7</vt:i4>
      </vt:variant>
      <vt:variant>
        <vt:lpstr>Tema</vt:lpstr>
      </vt:variant>
      <vt:variant>
        <vt:i4>1</vt:i4>
      </vt:variant>
      <vt:variant>
        <vt:lpstr>Slayt Başlıkları</vt:lpstr>
      </vt:variant>
      <vt:variant>
        <vt:i4>27</vt:i4>
      </vt:variant>
    </vt:vector>
  </HeadingPairs>
  <TitlesOfParts>
    <vt:vector size="35" baseType="lpstr">
      <vt:lpstr>Arial</vt:lpstr>
      <vt:lpstr>Arial MT</vt:lpstr>
      <vt:lpstr>Calibri</vt:lpstr>
      <vt:lpstr>Cambria</vt:lpstr>
      <vt:lpstr>Tahoma</vt:lpstr>
      <vt:lpstr>Times New Roman</vt:lpstr>
      <vt:lpstr>Trebuchet MS</vt:lpstr>
      <vt:lpstr>Office Theme</vt:lpstr>
      <vt:lpstr>PowerPoint Sunusu</vt:lpstr>
      <vt:lpstr>PowerPoint Sunusu</vt:lpstr>
      <vt:lpstr>PowerPoint Sunusu</vt:lpstr>
      <vt:lpstr>PowerPoint Sunusu</vt:lpstr>
      <vt:lpstr>PowerPoint Sunusu</vt:lpstr>
      <vt:lpstr>EFQM MODELİNİN YEDİ KRİTERİ</vt:lpstr>
      <vt:lpstr>ÜNİVERSİTE RAPORUNDAN BİRİM RAPORUNA GEÇİŞ</vt:lpstr>
      <vt:lpstr>HER EFQM MADDESİ NASIL DOLDURULMALIDIR?</vt:lpstr>
      <vt:lpstr>RADAR MANTIĞI</vt:lpstr>
      <vt:lpstr>RADAR MANTIĞI</vt:lpstr>
      <vt:lpstr>KRİTER 1: AMAÇ, VİZYON VE STRATEJİ</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EFQM'DE ÖNEMLİ OLAN</vt:lpstr>
      <vt:lpstr>Saha Ziyareti Hazırlık Kontrol Listesi</vt:lpstr>
      <vt:lpstr>Saha Ziyaretinde Değerlendiriciler, Ne Arayacak?</vt:lpstr>
      <vt:lpstr>Eğitim Sonrası Beklentilerimiz</vt:lpstr>
      <vt:lpstr>"Kalitede Ödül bir hedef değil, sürekli gelişim yolculuğudur."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Pc</dc:creator>
  <cp:lastModifiedBy>Microsoft Office User</cp:lastModifiedBy>
  <cp:revision>8</cp:revision>
  <dcterms:created xsi:type="dcterms:W3CDTF">2026-07-27T17:16:58Z</dcterms:created>
  <dcterms:modified xsi:type="dcterms:W3CDTF">2026-07-28T07:45:28Z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verter">
    <vt:lpwstr>SolidFramework v10.0.20070.1</vt:lpwstr>
  </property>
  <property fmtid="{D5CDD505-2E9C-101B-9397-08002B2CF9AE}" pid="3" name="Created">
    <vt:filetime>2026-07-27T00:00:00Z</vt:filetime>
  </property>
  <property fmtid="{D5CDD505-2E9C-101B-9397-08002B2CF9AE}" pid="4" name="LastSaved">
    <vt:filetime>2026-07-27T00:00:00Z</vt:filetime>
  </property>
</Properties>
</file>