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0" r:id="rId3"/>
    <p:sldId id="379" r:id="rId4"/>
    <p:sldId id="380" r:id="rId5"/>
    <p:sldId id="381" r:id="rId6"/>
    <p:sldId id="382" r:id="rId7"/>
    <p:sldId id="374" r:id="rId8"/>
    <p:sldId id="373" r:id="rId9"/>
    <p:sldId id="351" r:id="rId10"/>
    <p:sldId id="352" r:id="rId11"/>
    <p:sldId id="358" r:id="rId12"/>
    <p:sldId id="359" r:id="rId13"/>
    <p:sldId id="362" r:id="rId14"/>
    <p:sldId id="361" r:id="rId15"/>
    <p:sldId id="360" r:id="rId16"/>
    <p:sldId id="357" r:id="rId17"/>
    <p:sldId id="366" r:id="rId18"/>
    <p:sldId id="364" r:id="rId19"/>
    <p:sldId id="365" r:id="rId20"/>
    <p:sldId id="356" r:id="rId21"/>
    <p:sldId id="355" r:id="rId22"/>
    <p:sldId id="367" r:id="rId23"/>
    <p:sldId id="371" r:id="rId24"/>
    <p:sldId id="370" r:id="rId25"/>
    <p:sldId id="369" r:id="rId26"/>
    <p:sldId id="368" r:id="rId27"/>
    <p:sldId id="376" r:id="rId28"/>
    <p:sldId id="377" r:id="rId29"/>
    <p:sldId id="353" r:id="rId30"/>
    <p:sldId id="378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5953706-C8F2-46DB-A6DE-AFA5AB282750}">
          <p14:sldIdLst>
            <p14:sldId id="256"/>
            <p14:sldId id="350"/>
            <p14:sldId id="379"/>
            <p14:sldId id="380"/>
            <p14:sldId id="381"/>
            <p14:sldId id="382"/>
            <p14:sldId id="374"/>
            <p14:sldId id="373"/>
            <p14:sldId id="351"/>
            <p14:sldId id="352"/>
            <p14:sldId id="358"/>
            <p14:sldId id="359"/>
            <p14:sldId id="362"/>
            <p14:sldId id="361"/>
            <p14:sldId id="360"/>
            <p14:sldId id="357"/>
            <p14:sldId id="366"/>
            <p14:sldId id="364"/>
            <p14:sldId id="365"/>
            <p14:sldId id="356"/>
            <p14:sldId id="355"/>
            <p14:sldId id="367"/>
            <p14:sldId id="371"/>
            <p14:sldId id="370"/>
            <p14:sldId id="369"/>
            <p14:sldId id="368"/>
            <p14:sldId id="376"/>
            <p14:sldId id="377"/>
            <p14:sldId id="353"/>
            <p14:sldId id="378"/>
          </p14:sldIdLst>
        </p14:section>
        <p14:section name="Başlıksız Bölüm" id="{E0C25BE3-E774-4179-A455-E3F02771DF3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1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4288ED-4C2D-7885-F7C6-E55BF4B87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FAFD705-027C-4BC7-32BC-DB56E15BC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3CB856-33D2-946D-28A3-8E1E861F7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DE2DA3-09A2-9BF0-3305-EBFC9FD5A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B5B66-ACD7-B3A9-48E8-A6C101947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64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5B2AFD-D07A-5BEB-D756-8DFA6309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DA8FED-D725-590A-6991-A3C6AA52A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2F32BF-D25F-4715-55D8-604CC3D72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8B2F41-FA2E-F494-A6AC-E3974200B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8CBEB61-B0D0-62A1-2AEF-866064BB3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07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D821B23-140C-961A-5B19-07CF9A24C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1020C1D-D728-0490-FFE1-C78CA23D3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C50199-F002-8B25-F9D6-C3694597B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9307B3-172A-E9AC-692D-7B0778146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3ABF94-2488-5776-E1C4-E199BF465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14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081A87-4FB7-F57B-E5D6-A6FD1374D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547084-1499-D5D6-67E2-95AFE0DA1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07E1B0-C079-1250-C50D-0DB2A9C3A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03708E-5374-10D0-2E8D-3418FE4A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24D5D4-C163-7B07-430C-90CA6D0D0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05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A7C8CA-0CF0-C9B3-58C6-822C29020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51F2E28-D244-8F1A-419D-0EF8A0A41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7B7A40-75B8-1D85-2301-A4E6E5399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2D07CB-14FD-2236-F52E-28DF19F9A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B05B09-FBAD-0312-C5C9-AAE83D864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95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E6045B-0EDE-37D1-8D8E-E8B17E5B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310834-D072-5893-DCEC-22627F8C4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9C1700B-11C1-4A28-F4CC-F3A90D55B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BBB55E-E23E-F2AF-8111-995DA452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CB0F6BC-B65D-EAFA-8F0C-8742F0CE0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010E5DF-D2BA-FCC8-CB6A-3FF1CA698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41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71E2DB-4B57-B51D-9CB7-4B0595497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072A2B1-6924-7CC4-90FD-4E844B37D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CD1B76C-4D9C-83FD-9652-76D52963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1694C13-3B38-E787-44A5-40EF4DB35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D4BC9CD-FB20-5CCC-0BBF-F51950AF8C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31D621A-31BC-B099-91A6-E0163A816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2430B0F-B81C-B48B-C98A-5ED063EF0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1CDCD5-1496-EA4F-4B34-EC16252E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578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4943C5-1F60-1D01-A827-FE5CB6639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6618BE-A2FA-4BC2-083D-E6511E3CF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69FA1E4-12B5-039D-A228-824CEE823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B7370AD-EDB0-09EC-9A61-76CE6D4FB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33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3BED3AA-4D90-CE06-5738-56176083E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E17A638-2A33-FD16-66A1-B192FE1D1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94F6F4E-EC62-D537-5259-C0E5745A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28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FEF806-EA43-8FB2-39A2-2E4FA84C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55E9A7-6C86-FAAD-F146-01D21DCA5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7829092-F481-B7C4-10BA-D9C5BE3A4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8DB743-99B0-D808-2CA1-AA195E251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CB640B6-0266-2971-E394-DCD6DD15D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F3005A2-1BBD-DD7E-9C91-18181A0DF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22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737609-F6FA-B79B-43DA-A720BE828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F3441D0-8D30-C3C9-FEB6-354933292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D6DA381-A178-3279-4A21-7E72598CB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5A0D3CC-0A53-8865-76B2-C748F6810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44A580-34D8-E54F-7D76-853B46C4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9D6178C-61CB-7984-DA91-5E83AD61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92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D4D35AB-D641-5765-04A7-B74C34207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9DA247E-7169-260C-92B4-9BB937407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CCCD53-97DE-7DBA-FBDA-8BF00FD4DC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A4008-5EF1-4941-A534-3F5027C30D57}" type="datetimeFigureOut">
              <a:rPr lang="tr-TR" smtClean="0"/>
              <a:t>1.09.2026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DA37CA-337F-8954-0B57-538BC0671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DF7CB4-1791-85C8-1C31-64F33780F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E195F-BD21-4B11-BE60-52D9DB822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80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7909D2-56C2-0782-B403-D7C043208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206" y="3902276"/>
            <a:ext cx="10587566" cy="2955724"/>
          </a:xfrm>
        </p:spPr>
        <p:txBody>
          <a:bodyPr>
            <a:noAutofit/>
          </a:bodyPr>
          <a:lstStyle/>
          <a:p>
            <a:r>
              <a:rPr lang="tr-TR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EFQM KRİTER 1 –</a:t>
            </a:r>
            <a:br>
              <a:rPr lang="tr-TR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AMAÇ, VİZYON VE STRATEJİ</a:t>
            </a:r>
            <a:br>
              <a:rPr lang="tr-TR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>
                <a:solidFill>
                  <a:schemeClr val="accent5">
                    <a:lumMod val="75000"/>
                  </a:schemeClr>
                </a:solidFill>
              </a:rPr>
              <a:t>Yöneticiler ve Birim EFQM Takım Üyeleri Bilgilendirme Sunumu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Cihan KÜRKÇÜ</a:t>
            </a:r>
            <a:b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Kriter-1 Lider Yardımcısı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</a:rPr>
            </a:br>
            <a:endParaRPr lang="tr-TR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664" y="221673"/>
            <a:ext cx="2392650" cy="166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27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 1’in Alt Başlıkları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491321"/>
            <a:ext cx="10415154" cy="466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79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                  </a:t>
            </a:r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 1 ve Kriter 7 Bağlantısı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27719"/>
            <a:ext cx="10556928" cy="385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07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               </a:t>
            </a:r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 1 ve Kriter 7 Bağlantısı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184" y="1981633"/>
            <a:ext cx="10931632" cy="335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30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Kriter 1 ve Kriter 7 Bağlantısı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25666"/>
            <a:ext cx="10515600" cy="322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667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              </a:t>
            </a:r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 1 ve Kriter 7 Bağlantısı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4" y="1785985"/>
            <a:ext cx="10516511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08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1027574"/>
            <a:ext cx="10515600" cy="101735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chemeClr val="accent1"/>
                </a:solidFill>
              </a:rPr>
              <a:t>    </a:t>
            </a:r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Üniversitenin Amaç, Vizyon ve Stratejik Yönü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20832" y="2071958"/>
            <a:ext cx="10232967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tr-TR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Üniversitemiz amaç, vizyon ve stratejisini Ahilik kültürü, kalite güvencesi, sürdürülebilir değer yaratma, bölgesel kalkınma ve dijital dönüşüm ekseninde bütünleştirmektedir.</a:t>
            </a:r>
            <a:endParaRPr lang="tr-TR" kern="100" dirty="0"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906" y="2828415"/>
            <a:ext cx="7926186" cy="330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95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               </a:t>
            </a:r>
            <a:r>
              <a:rPr lang="tr-TR" b="1" dirty="0">
                <a:solidFill>
                  <a:schemeClr val="accent1"/>
                </a:solidFill>
              </a:rPr>
              <a:t>Ahilik Temelli Stratejik Kimlik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06829" y="1624851"/>
            <a:ext cx="10598727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tr-TR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Ahilik, yalnızca kültürel bir tema değil; Üniversitenin yönetim anlayışına, stratejik tercihine, kurum kültürüne ve paydaş ilişkilerine yön veren kurumsal kimlik unsurudur.</a:t>
            </a:r>
            <a:endParaRPr lang="tr-TR" kern="100" dirty="0"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013" y="2354281"/>
            <a:ext cx="8527973" cy="3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4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4236" y="365125"/>
            <a:ext cx="10515600" cy="1325563"/>
          </a:xfrm>
        </p:spPr>
        <p:txBody>
          <a:bodyPr/>
          <a:lstStyle/>
          <a:p>
            <a:r>
              <a:rPr lang="tr-TR" b="1" dirty="0"/>
              <a:t>                            </a:t>
            </a:r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Ekosistem Analizi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20044" y="1279806"/>
            <a:ext cx="769758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Üniversite stratejisini oluştururken paydaşları dikkate almaktadır.</a:t>
            </a:r>
            <a:endParaRPr lang="tr-TR" kern="100" dirty="0"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63" y="1690688"/>
            <a:ext cx="9889517" cy="456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85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7364" y="2600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/>
              <a:t>           </a:t>
            </a:r>
            <a:r>
              <a:rPr lang="tr-TR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Paydaş Gereksinimleri Stratejiye Nasıl Yansıyor?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571106" y="1385335"/>
            <a:ext cx="946819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Paydaş görüşleri yalnızca toplanmamalı, stratejik karar ve iyileştirmelere de dönüşmelidir.</a:t>
            </a:r>
            <a:endParaRPr lang="tr-TR" kern="100" dirty="0"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990" y="1796217"/>
            <a:ext cx="9720348" cy="455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09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5636" y="365125"/>
            <a:ext cx="10515600" cy="1325563"/>
          </a:xfrm>
        </p:spPr>
        <p:txBody>
          <a:bodyPr/>
          <a:lstStyle/>
          <a:p>
            <a:r>
              <a:rPr lang="tr-TR" b="1" dirty="0"/>
              <a:t>                   </a:t>
            </a:r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Stratejik Zorluklar ve Fırsatlar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38200" y="1325973"/>
            <a:ext cx="1063336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tr-TR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Stratejik zorlukları saklamak değil; bu zorlukların stratejik plana, risk yönetimine ve iyileştirmelere nasıl yansıtıldığı önemlidir.</a:t>
            </a:r>
            <a:endParaRPr lang="tr-TR" kern="100" dirty="0"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101" y="2234035"/>
            <a:ext cx="8995135" cy="408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Sunumun Amacı;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4400" dirty="0"/>
              <a:t>Yöneticilerin ve birim EFQM takım üyelerinin, saha ziyaretinde </a:t>
            </a:r>
            <a:r>
              <a:rPr lang="tr-TR" sz="4400" b="1" dirty="0"/>
              <a:t>Üniversitenin amacı, vizyonu, stratejik yönü, ekosistemi, paydaş gereksinimleri, strateji oluşturma ve yönetişim yaklaşımı</a:t>
            </a:r>
            <a:r>
              <a:rPr lang="tr-TR" sz="4400" dirty="0"/>
              <a:t> hakkında tutarlı, kısa ve kanıta dayalı cevap verebilmelerini sağlamaktır.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2484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7582" y="351271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2027–2031 Stratejik Planına Geçiş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17171" y="1342147"/>
            <a:ext cx="1035765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tr-TR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Üniversite, 2022–2026 stratejik plan döneminde elde ettiği öğrenmeleri 2027–2031 stratejik plan hazırlıklarına yansıtarak daha bütünleşik, ölçülebilir ve sürdürülebilir bir stratejik yönetim yaklaşımı geliştirmektedir.</a:t>
            </a:r>
            <a:endParaRPr lang="tr-TR" kern="100" dirty="0"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270" y="1989135"/>
            <a:ext cx="9053459" cy="427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63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7620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Stratejinin Birimlere Yayılımı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62396" y="1214415"/>
            <a:ext cx="9867207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b="1" kern="100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Her birim, saha ziyaretinden önce kendi stratejik amaç-hedef-gösterge bağlantısını çıkarmalıdır.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396" y="1716456"/>
            <a:ext cx="10066224" cy="435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42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61181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       </a:t>
            </a:r>
            <a:r>
              <a:rPr lang="tr-TR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 1 Açısından Saha Ziyaretinde Yöneticilere Gelebilecek Sorular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354" y="1827217"/>
            <a:ext cx="9497291" cy="458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60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98" y="1309785"/>
            <a:ext cx="10427203" cy="5021741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83FF609F-98C3-A76E-51C3-2876433B73BB}"/>
              </a:ext>
            </a:extLst>
          </p:cNvPr>
          <p:cNvSpPr txBox="1">
            <a:spLocks/>
          </p:cNvSpPr>
          <p:nvPr/>
        </p:nvSpPr>
        <p:spPr>
          <a:xfrm>
            <a:off x="1381664" y="29689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 Kriter 1 Üyelerinin Görevleri</a:t>
            </a:r>
          </a:p>
        </p:txBody>
      </p:sp>
    </p:spTree>
    <p:extLst>
      <p:ext uri="{BB962C8B-B14F-4D97-AF65-F5344CB8AC3E}">
        <p14:creationId xmlns:p14="http://schemas.microsoft.com/office/powerpoint/2010/main" val="3865514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ssistinspace.fra1.cdn.digitaloceanspaces.com/yy1wrq6bzkfy93l9jvxbsr3varm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113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2891" y="656071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Yöneticiler İçin Kısa Cevap Kalıbı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81633"/>
            <a:ext cx="10515600" cy="4195329"/>
          </a:xfrm>
        </p:spPr>
        <p:txBody>
          <a:bodyPr/>
          <a:lstStyle/>
          <a:p>
            <a:r>
              <a:rPr lang="tr-TR" dirty="0"/>
              <a:t>Yöneticiler saha ziyaretinde şu cevap kalıbını kullanabilir:</a:t>
            </a:r>
          </a:p>
          <a:p>
            <a:pPr algn="ctr"/>
            <a:r>
              <a:rPr lang="tr-TR" dirty="0"/>
              <a:t>Birimimiz Üniversitemizin … stratejik amacına ve … hedeflerine katkı sağlamaktadır. Bu katkıyı … faaliyetleri, … süreçleri ve … performans göstergeleriyle yürütüyoruz. Paydaş ihtiyaçlarını … yöntemleriyle alıyor, sonuçları BKYS ve ilgili raporlarla izliyoruz. Hedeflerden sapma olduğunda … analizleri yapıyor ve … iyileştirme planlarını uyguluyoruz. Bu çalışmaların kanıtları … kayıtlarında gösterilebilir.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812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0290" y="694026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Saha Ziyareti öncesi Birim Hazırlıkları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19589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dirty="0"/>
              <a:t>Her birim Kriter 1 kapsamında saha ziyareti öncesi aşağıdaki kısa hazırlığı yapmalıdır:</a:t>
            </a:r>
          </a:p>
          <a:p>
            <a:pPr lvl="0"/>
            <a:r>
              <a:rPr lang="tr-TR" dirty="0"/>
              <a:t>Birimin katkı verdiği stratejik amaç ve hedefleri belirlemek </a:t>
            </a:r>
          </a:p>
          <a:p>
            <a:pPr lvl="0"/>
            <a:r>
              <a:rPr lang="tr-TR" dirty="0"/>
              <a:t>İlgili performans göstergelerini çıkarmak </a:t>
            </a:r>
          </a:p>
          <a:p>
            <a:pPr lvl="0"/>
            <a:r>
              <a:rPr lang="tr-TR" dirty="0"/>
              <a:t>Paydaş gereksinimlerini ve birime yansımasını göstermek </a:t>
            </a:r>
          </a:p>
          <a:p>
            <a:pPr lvl="0"/>
            <a:r>
              <a:rPr lang="tr-TR" dirty="0"/>
              <a:t>Birimin görev alanındaki stratejik zorlukları ve riskleri belirlemek </a:t>
            </a:r>
          </a:p>
          <a:p>
            <a:pPr lvl="0"/>
            <a:r>
              <a:rPr lang="tr-TR" dirty="0"/>
              <a:t>Stratejik planın birimde nasıl yaygınlaştırıldığını göstermek </a:t>
            </a:r>
          </a:p>
          <a:p>
            <a:pPr lvl="0"/>
            <a:r>
              <a:rPr lang="tr-TR" dirty="0"/>
              <a:t>BKYS, rapor, kurul kararı, toplantı ve iyileştirme kanıtlarını hazırlamak </a:t>
            </a:r>
          </a:p>
          <a:p>
            <a:r>
              <a:rPr lang="tr-TR" dirty="0"/>
              <a:t>Kriter 7’ye aktarılacak sonuç bağlantılarını belirlemek </a:t>
            </a:r>
          </a:p>
        </p:txBody>
      </p:sp>
    </p:spTree>
    <p:extLst>
      <p:ext uri="{BB962C8B-B14F-4D97-AF65-F5344CB8AC3E}">
        <p14:creationId xmlns:p14="http://schemas.microsoft.com/office/powerpoint/2010/main" val="2773535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77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255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35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Kapanış Mesajı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Kriter 1, Üniversitenin yönünü ve stratejik aklını ortaya koyan temel kriterdir. Saha ziyaretinde yöneticilerden ve birim EFQM takım üyelerinden beklenen; amaç, vizyon ve stratejiyi yalnızca metin olarak tekrar etmeleri değil, bu stratejinin ekosistem, paydaş gereksinimleri, stratejik zorluklar, birim hedefleri, performans yönetimi, risk ve iyileştirme sistemiyle nasıl bütünleştiğini açıklamalarıdır.</a:t>
            </a:r>
          </a:p>
          <a:p>
            <a:pPr algn="just"/>
            <a:r>
              <a:rPr lang="tr-TR" dirty="0"/>
              <a:t>Kriter 1 güçlü anlatıldığında, Kriter 7’de sunulacak stratejik ve </a:t>
            </a:r>
            <a:r>
              <a:rPr lang="tr-TR" dirty="0" err="1"/>
              <a:t>operasyonel</a:t>
            </a:r>
            <a:r>
              <a:rPr lang="tr-TR" dirty="0"/>
              <a:t> sonuçların zemini de güçlenmiş olur.</a:t>
            </a:r>
          </a:p>
        </p:txBody>
      </p:sp>
    </p:spTree>
    <p:extLst>
      <p:ext uri="{BB962C8B-B14F-4D97-AF65-F5344CB8AC3E}">
        <p14:creationId xmlns:p14="http://schemas.microsoft.com/office/powerpoint/2010/main" val="3839129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246077-07FA-5B9A-0BB5-43769D760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EFQM NEDİR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F06065-B119-9255-F346-C415B2844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none" strike="noStrike" dirty="0">
                <a:effectLst/>
                <a:latin typeface="Google Sans"/>
              </a:rPr>
              <a:t>EFQM</a:t>
            </a:r>
            <a:r>
              <a:rPr lang="tr-TR" b="0" u="none" strike="noStrike" dirty="0">
                <a:effectLst/>
                <a:latin typeface="Google Sans"/>
              </a:rPr>
              <a:t>, Avrupa Kalite Yönetimi Vakfı'nın (</a:t>
            </a:r>
            <a:r>
              <a:rPr lang="tr-TR" b="1" u="none" strike="noStrike" dirty="0" err="1">
                <a:effectLst/>
                <a:latin typeface="Google Sans"/>
              </a:rPr>
              <a:t>European</a:t>
            </a:r>
            <a:r>
              <a:rPr lang="tr-TR" b="1" u="none" strike="noStrike" dirty="0">
                <a:effectLst/>
                <a:latin typeface="Google Sans"/>
              </a:rPr>
              <a:t> Foundation </a:t>
            </a:r>
            <a:r>
              <a:rPr lang="tr-TR" b="1" u="none" strike="noStrike" dirty="0" err="1">
                <a:effectLst/>
                <a:latin typeface="Google Sans"/>
              </a:rPr>
              <a:t>for</a:t>
            </a:r>
            <a:r>
              <a:rPr lang="tr-TR" b="1" u="none" strike="noStrike" dirty="0">
                <a:effectLst/>
                <a:latin typeface="Google Sans"/>
              </a:rPr>
              <a:t> </a:t>
            </a:r>
            <a:r>
              <a:rPr lang="tr-TR" b="1" u="none" strike="noStrike" dirty="0" err="1">
                <a:effectLst/>
                <a:latin typeface="Google Sans"/>
              </a:rPr>
              <a:t>Quality</a:t>
            </a:r>
            <a:r>
              <a:rPr lang="tr-TR" b="1" u="none" strike="noStrike" dirty="0">
                <a:effectLst/>
                <a:latin typeface="Google Sans"/>
              </a:rPr>
              <a:t> Management) </a:t>
            </a:r>
            <a:r>
              <a:rPr lang="tr-TR" dirty="0"/>
              <a:t>kısaltmasıdır.</a:t>
            </a:r>
            <a:endParaRPr lang="tr-TR" b="1" u="none" strike="noStrike" dirty="0">
              <a:effectLst/>
              <a:latin typeface="Google Sans"/>
            </a:endParaRPr>
          </a:p>
          <a:p>
            <a:r>
              <a:rPr lang="tr-TR" dirty="0"/>
              <a:t>Kuruluşların performanslarını artırmasına, değişimi yönetmesine ve sürdürülebilir bir geleceğe ulaşmasına yardımcı olan dünyaca tanınan bir yönetim çerçevesidir. </a:t>
            </a:r>
          </a:p>
          <a:p>
            <a:r>
              <a:rPr lang="tr-TR" dirty="0"/>
              <a:t>Özdeğerlendirme yapılmasına imkan tanır. </a:t>
            </a:r>
          </a:p>
          <a:p>
            <a:r>
              <a:rPr lang="tr-TR" dirty="0"/>
              <a:t>Kurumların güçlü ve zayıf yönlerini görmesini sağlar</a:t>
            </a:r>
          </a:p>
        </p:txBody>
      </p:sp>
    </p:spTree>
    <p:extLst>
      <p:ext uri="{BB962C8B-B14F-4D97-AF65-F5344CB8AC3E}">
        <p14:creationId xmlns:p14="http://schemas.microsoft.com/office/powerpoint/2010/main" val="3203248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77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4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134422-F90F-9044-70E4-0DF5EB9BA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8756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RADAR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FCD7B1-6182-D3F2-32CD-51ACD6928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837" y="2624932"/>
            <a:ext cx="10515600" cy="2525039"/>
          </a:xfrm>
        </p:spPr>
        <p:txBody>
          <a:bodyPr/>
          <a:lstStyle/>
          <a:p>
            <a:pPr algn="just"/>
            <a:r>
              <a:rPr lang="tr-TR" b="1" u="none" strike="noStrike" dirty="0">
                <a:effectLst/>
                <a:latin typeface="Google Sans"/>
              </a:rPr>
              <a:t>RADAR</a:t>
            </a:r>
            <a:r>
              <a:rPr lang="tr-TR" dirty="0"/>
              <a:t>, EFQM Modelinin kalbinde yer alan, kuruluşların performansını ve yönetim süreçlerini değerlendirmek için kullanılan dinamik bir </a:t>
            </a:r>
            <a:r>
              <a:rPr lang="tr-TR" b="0" u="none" strike="noStrike" dirty="0">
                <a:effectLst/>
                <a:latin typeface="Google Sans"/>
              </a:rPr>
              <a:t>puanlama ve yönetim aracıdır.</a:t>
            </a:r>
          </a:p>
          <a:p>
            <a:pPr algn="just"/>
            <a:r>
              <a:rPr lang="tr-TR" dirty="0"/>
              <a:t>EFQM içindeki RADAR, hem bir özdeğerlendirme yöntemi hem de sürekli gelişim döngüsünü (Planla-Uygula-Kontrol Et-Önlem Al) işleten bir motordur.</a:t>
            </a:r>
          </a:p>
        </p:txBody>
      </p:sp>
    </p:spTree>
    <p:extLst>
      <p:ext uri="{BB962C8B-B14F-4D97-AF65-F5344CB8AC3E}">
        <p14:creationId xmlns:p14="http://schemas.microsoft.com/office/powerpoint/2010/main" val="3830563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44B751-3174-CE8D-8C6D-B7CD8DEAD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7270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tr-TR" b="1" u="none" strike="noStrike" dirty="0" err="1">
                <a:effectLst/>
                <a:latin typeface="Google Sans"/>
              </a:rPr>
              <a:t>RADAR'ın</a:t>
            </a:r>
            <a:r>
              <a:rPr lang="tr-TR" b="1" u="none" strike="noStrike" dirty="0">
                <a:effectLst/>
                <a:latin typeface="Google Sans"/>
              </a:rPr>
              <a:t> Açılımı ve Anlamı</a:t>
            </a:r>
          </a:p>
          <a:p>
            <a:pPr marL="0" indent="0" algn="ctr">
              <a:buNone/>
            </a:pPr>
            <a:endParaRPr lang="tr-TR" b="1" u="none" strike="noStrike" dirty="0">
              <a:effectLst/>
              <a:latin typeface="Google Sans"/>
            </a:endParaRPr>
          </a:p>
          <a:p>
            <a:pPr marL="0" indent="0">
              <a:buNone/>
            </a:pPr>
            <a:r>
              <a:rPr lang="tr-TR" u="none" strike="noStrike" dirty="0">
                <a:effectLst/>
                <a:latin typeface="Google Sans"/>
              </a:rPr>
              <a:t>RADAR kelimesi, modelin beş temel aşamasının baş harflerinden oluşur: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u="none" strike="noStrike" dirty="0">
                <a:effectLst/>
                <a:latin typeface="Google Sans"/>
              </a:rPr>
              <a:t>R - </a:t>
            </a:r>
            <a:r>
              <a:rPr lang="tr-TR" b="1" u="none" strike="noStrike" dirty="0" err="1">
                <a:effectLst/>
                <a:latin typeface="Google Sans"/>
              </a:rPr>
              <a:t>Results</a:t>
            </a:r>
            <a:r>
              <a:rPr lang="tr-TR" b="1" u="none" strike="noStrike" dirty="0">
                <a:effectLst/>
                <a:latin typeface="Google Sans"/>
              </a:rPr>
              <a:t> (Sonuçlar):</a:t>
            </a:r>
            <a:r>
              <a:rPr lang="tr-TR" u="none" strike="noStrike" dirty="0">
                <a:effectLst/>
                <a:latin typeface="Google Sans"/>
              </a:rPr>
              <a:t> Kuruluşun neyi başarmayı hedeflediği ve neyi başardığıdır. Trendler, hedefler, karşılaştırmalar ve geleceğe yönelik veriler incelenir.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u="none" strike="noStrike" dirty="0">
                <a:effectLst/>
                <a:latin typeface="Google Sans"/>
              </a:rPr>
              <a:t>A - </a:t>
            </a:r>
            <a:r>
              <a:rPr lang="tr-TR" b="1" u="none" strike="noStrike" dirty="0" err="1">
                <a:effectLst/>
                <a:latin typeface="Google Sans"/>
              </a:rPr>
              <a:t>Approach</a:t>
            </a:r>
            <a:r>
              <a:rPr lang="tr-TR" b="1" u="none" strike="noStrike" dirty="0">
                <a:effectLst/>
                <a:latin typeface="Google Sans"/>
              </a:rPr>
              <a:t> (Yaklaşım):</a:t>
            </a:r>
            <a:r>
              <a:rPr lang="tr-TR" u="none" strike="noStrike" dirty="0">
                <a:effectLst/>
                <a:latin typeface="Google Sans"/>
              </a:rPr>
              <a:t> Sonuçlara ulaşmak için neyin, neden planlandığıdır. Stratejiyle uyumlu, sağlam ve entegre süreçler tasarlanır.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u="none" strike="noStrike" dirty="0">
                <a:effectLst/>
                <a:latin typeface="Google Sans"/>
              </a:rPr>
              <a:t>D - </a:t>
            </a:r>
            <a:r>
              <a:rPr lang="tr-TR" b="1" u="none" strike="noStrike" dirty="0" err="1">
                <a:effectLst/>
                <a:latin typeface="Google Sans"/>
              </a:rPr>
              <a:t>Deploy</a:t>
            </a:r>
            <a:r>
              <a:rPr lang="tr-TR" b="1" u="none" strike="noStrike" dirty="0">
                <a:effectLst/>
                <a:latin typeface="Google Sans"/>
              </a:rPr>
              <a:t> (Uygulama):</a:t>
            </a:r>
            <a:r>
              <a:rPr lang="tr-TR" u="none" strike="noStrike" dirty="0">
                <a:effectLst/>
                <a:latin typeface="Google Sans"/>
              </a:rPr>
              <a:t> Yaklaşımın kuruluş genelinde nasıl, nerede ve ne zaman hayata geçirildiğidir. Sistematik bir uygulama hedeflenir.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u="none" strike="noStrike" dirty="0">
                <a:effectLst/>
                <a:latin typeface="Google Sans"/>
              </a:rPr>
              <a:t>A - </a:t>
            </a:r>
            <a:r>
              <a:rPr lang="tr-TR" b="1" u="none" strike="noStrike" dirty="0" err="1">
                <a:effectLst/>
                <a:latin typeface="Google Sans"/>
              </a:rPr>
              <a:t>Assess</a:t>
            </a:r>
            <a:r>
              <a:rPr lang="tr-TR" b="1" u="none" strike="noStrike" dirty="0">
                <a:effectLst/>
                <a:latin typeface="Google Sans"/>
              </a:rPr>
              <a:t> (Değerlendir):</a:t>
            </a:r>
            <a:r>
              <a:rPr lang="tr-TR" u="none" strike="noStrike" dirty="0">
                <a:effectLst/>
                <a:latin typeface="Google Sans"/>
              </a:rPr>
              <a:t> Yaklaşımın ve uygulamanın ne kadar iyi çalıştığının izlenmesi, ölçülmesi ve analiz edilmesidir.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u="none" strike="noStrike" dirty="0">
                <a:effectLst/>
                <a:latin typeface="Google Sans"/>
              </a:rPr>
              <a:t>R - </a:t>
            </a:r>
            <a:r>
              <a:rPr lang="tr-TR" b="1" u="none" strike="noStrike" dirty="0" err="1">
                <a:effectLst/>
                <a:latin typeface="Google Sans"/>
              </a:rPr>
              <a:t>Refine</a:t>
            </a:r>
            <a:r>
              <a:rPr lang="tr-TR" b="1" u="none" strike="noStrike" dirty="0">
                <a:effectLst/>
                <a:latin typeface="Google Sans"/>
              </a:rPr>
              <a:t> (İyileştir):</a:t>
            </a:r>
            <a:r>
              <a:rPr lang="tr-TR" u="none" strike="noStrike" dirty="0">
                <a:effectLst/>
                <a:latin typeface="Google Sans"/>
              </a:rPr>
              <a:t> Değerlendirme sonuçlarına göre öğrenme, yaratıcılık ve yenilikçilik kullanılarak iyileştirmelerin yapılmasıdır.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1774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4339E3-1934-976E-2AB2-656FFF497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784" y="504756"/>
            <a:ext cx="10386204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EFQM Modelinin Yedi Kriteri ve Puanların Kriterlere Göre Dağılımı (1.000 Puan)</a:t>
            </a:r>
          </a:p>
        </p:txBody>
      </p:sp>
      <p:pic>
        <p:nvPicPr>
          <p:cNvPr id="5" name="İçerik Yer Tutucusu 4" descr="metin, ekran görüntüsü, yazı tipi, sayı, numar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127A708A-D161-D8EE-D812-329D167C4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911" y="1315378"/>
            <a:ext cx="7502178" cy="3712304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621F4BC-5ECE-70B2-67E5-43C4B33DD0C7}"/>
              </a:ext>
            </a:extLst>
          </p:cNvPr>
          <p:cNvSpPr txBox="1"/>
          <p:nvPr/>
        </p:nvSpPr>
        <p:spPr>
          <a:xfrm>
            <a:off x="1009290" y="5027682"/>
            <a:ext cx="10617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none" strike="noStrike" dirty="0">
                <a:effectLst/>
                <a:latin typeface="Google Sans"/>
              </a:rPr>
              <a:t>Yön, Uygulama ve Sonuçlar</a:t>
            </a:r>
            <a:r>
              <a:rPr lang="tr-TR" b="0" u="none" strike="noStrike" dirty="0">
                <a:effectLst/>
                <a:latin typeface="Google Sans"/>
              </a:rPr>
              <a:t>, EFQM Modelinin yapısını oluşturan </a:t>
            </a:r>
            <a:r>
              <a:rPr lang="tr-TR" b="1" u="none" strike="noStrike" dirty="0">
                <a:effectLst/>
                <a:latin typeface="Google Sans"/>
              </a:rPr>
              <a:t>üç ana boyuttur</a:t>
            </a:r>
            <a:r>
              <a:rPr lang="tr-TR" b="0" u="none" strike="noStrike" dirty="0">
                <a:effectLst/>
                <a:latin typeface="Google Sans"/>
              </a:rPr>
              <a:t>.</a:t>
            </a:r>
          </a:p>
          <a:p>
            <a:r>
              <a:rPr lang="tr-TR" b="0" u="none" strike="noStrike" dirty="0">
                <a:effectLst/>
                <a:latin typeface="Google Sans"/>
              </a:rPr>
              <a:t>Bu üç boyut, bir kuruluşun stratejisinden operasyonlarına ve elde ettiği başarılara kadar tüm döngüyü kapsar. Temel mantığı şudur: "Neden yapıyoruz? (</a:t>
            </a:r>
            <a:r>
              <a:rPr lang="tr-TR" b="1" u="none" strike="noStrike" dirty="0">
                <a:effectLst/>
                <a:latin typeface="Google Sans"/>
              </a:rPr>
              <a:t>Yön</a:t>
            </a:r>
            <a:r>
              <a:rPr lang="tr-TR" b="0" u="none" strike="noStrike" dirty="0">
                <a:effectLst/>
                <a:latin typeface="Google Sans"/>
              </a:rPr>
              <a:t>)", "Nasıl yapıyoruz? (</a:t>
            </a:r>
            <a:r>
              <a:rPr lang="tr-TR" b="1" u="none" strike="noStrike" dirty="0">
                <a:effectLst/>
                <a:latin typeface="Google Sans"/>
              </a:rPr>
              <a:t>Uygulama</a:t>
            </a:r>
            <a:r>
              <a:rPr lang="tr-TR" b="0" u="none" strike="noStrike" dirty="0">
                <a:effectLst/>
                <a:latin typeface="Google Sans"/>
              </a:rPr>
              <a:t>)" ve "Ne elde ettik? (</a:t>
            </a:r>
            <a:r>
              <a:rPr lang="tr-TR" b="1" u="none" strike="noStrike" dirty="0">
                <a:effectLst/>
                <a:latin typeface="Google Sans"/>
              </a:rPr>
              <a:t>Sonuçlar</a:t>
            </a:r>
            <a:r>
              <a:rPr lang="tr-TR" b="0" u="none" strike="noStrike" dirty="0">
                <a:effectLst/>
                <a:latin typeface="Google Sans"/>
              </a:rPr>
              <a:t>)".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37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71" y="992867"/>
            <a:ext cx="9511458" cy="531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25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80" y="1041369"/>
            <a:ext cx="9393748" cy="524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79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668285" y="768998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              </a:t>
            </a:r>
            <a:r>
              <a:rPr lang="tr-TR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 1’in EFQM Modelindeki Yeri</a:t>
            </a:r>
            <a:endParaRPr lang="tr-TR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041" y="1945541"/>
            <a:ext cx="9791917" cy="397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362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</TotalTime>
  <Words>792</Words>
  <Application>Microsoft Office PowerPoint</Application>
  <PresentationFormat>Geniş ekran</PresentationFormat>
  <Paragraphs>59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7" baseType="lpstr">
      <vt:lpstr>Aptos</vt:lpstr>
      <vt:lpstr>Arial</vt:lpstr>
      <vt:lpstr>Calibri</vt:lpstr>
      <vt:lpstr>Calibri Light</vt:lpstr>
      <vt:lpstr>Google Sans</vt:lpstr>
      <vt:lpstr>Times New Roman</vt:lpstr>
      <vt:lpstr>Office Teması</vt:lpstr>
      <vt:lpstr>EFQM KRİTER 1 – AMAÇ, VİZYON VE STRATEJİ  Yöneticiler ve Birim EFQM Takım Üyeleri Bilgilendirme Sunumu  Prof. Dr. Cihan KÜRKÇÜ Kriter-1 Lider Yardımcısı  </vt:lpstr>
      <vt:lpstr>Bu Sunumun Amacı;</vt:lpstr>
      <vt:lpstr>EFQM NEDİR</vt:lpstr>
      <vt:lpstr>RADAR</vt:lpstr>
      <vt:lpstr>PowerPoint Sunusu</vt:lpstr>
      <vt:lpstr>EFQM Modelinin Yedi Kriteri ve Puanların Kriterlere Göre Dağılımı (1.000 Puan)</vt:lpstr>
      <vt:lpstr>PowerPoint Sunusu</vt:lpstr>
      <vt:lpstr>PowerPoint Sunusu</vt:lpstr>
      <vt:lpstr>              Kriter 1’in EFQM Modelindeki Yeri</vt:lpstr>
      <vt:lpstr>Kriter 1’in Alt Başlıkları</vt:lpstr>
      <vt:lpstr>                  Kriter 1 ve Kriter 7 Bağlantısı</vt:lpstr>
      <vt:lpstr>               Kriter 1 ve Kriter 7 Bağlantısı</vt:lpstr>
      <vt:lpstr>             Kriter 1 ve Kriter 7 Bağlantısı</vt:lpstr>
      <vt:lpstr>              Kriter 1 ve Kriter 7 Bağlantısı</vt:lpstr>
      <vt:lpstr>    Üniversitenin Amaç, Vizyon ve Stratejik Yönü</vt:lpstr>
      <vt:lpstr>               Ahilik Temelli Stratejik Kimlik</vt:lpstr>
      <vt:lpstr>                            Ekosistem Analizi</vt:lpstr>
      <vt:lpstr>           Paydaş Gereksinimleri Stratejiye Nasıl Yansıyor?</vt:lpstr>
      <vt:lpstr>                   Stratejik Zorluklar ve Fırsatlar</vt:lpstr>
      <vt:lpstr>2027–2031 Stratejik Planına Geçiş</vt:lpstr>
      <vt:lpstr>Stratejinin Birimlere Yayılımı</vt:lpstr>
      <vt:lpstr>       Kriter 1 Açısından Saha Ziyaretinde Yöneticilere Gelebilecek Sorular</vt:lpstr>
      <vt:lpstr>PowerPoint Sunusu</vt:lpstr>
      <vt:lpstr>PowerPoint Sunusu</vt:lpstr>
      <vt:lpstr>Yöneticiler İçin Kısa Cevap Kalıbı</vt:lpstr>
      <vt:lpstr>Saha Ziyareti öncesi Birim Hazırlıkları</vt:lpstr>
      <vt:lpstr>PowerPoint Sunusu</vt:lpstr>
      <vt:lpstr>PowerPoint Sunusu</vt:lpstr>
      <vt:lpstr>Kapanış Mesajı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Erhan YURT</dc:creator>
  <cp:lastModifiedBy>Cihan KÜRKÇÜ</cp:lastModifiedBy>
  <cp:revision>83</cp:revision>
  <dcterms:created xsi:type="dcterms:W3CDTF">2023-09-11T07:30:16Z</dcterms:created>
  <dcterms:modified xsi:type="dcterms:W3CDTF">2026-09-01T20:17:28Z</dcterms:modified>
</cp:coreProperties>
</file>