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7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5033" autoAdjust="0"/>
  </p:normalViewPr>
  <p:slideViewPr>
    <p:cSldViewPr snapToGrid="0" snapToObjects="1">
      <p:cViewPr varScale="1">
        <p:scale>
          <a:sx n="82" d="100"/>
          <a:sy n="82" d="100"/>
        </p:scale>
        <p:origin x="691"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610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r>
              <a:rPr lang="en-US" dirty="0"/>
              <a:t>Toplantının ana çıktısı birimlerde uygulanabilir ve izlenebilir bir öğrenci katılım mekanizmasının kurulmasıdır.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DFEF6419-D743-4163-5A70-6006CB4746C6}"/>
              </a:ext>
            </a:extLst>
          </p:cNvPr>
          <p:cNvPicPr>
            <a:picLocks noChangeAspect="1"/>
          </p:cNvPicPr>
          <p:nvPr userDrawn="1"/>
        </p:nvPicPr>
        <p:blipFill>
          <a:blip r:embed="rId2"/>
          <a:stretch>
            <a:fillRect/>
          </a:stretch>
        </p:blipFill>
        <p:spPr>
          <a:xfrm rot="10800000">
            <a:off x="-1" y="6190566"/>
            <a:ext cx="1644073" cy="675593"/>
          </a:xfrm>
          <a:prstGeom prst="rect">
            <a:avLst/>
          </a:prstGeom>
        </p:spPr>
      </p:pic>
      <p:pic>
        <p:nvPicPr>
          <p:cNvPr id="7" name="Resim 6">
            <a:extLst>
              <a:ext uri="{FF2B5EF4-FFF2-40B4-BE49-F238E27FC236}">
                <a16:creationId xmlns:a16="http://schemas.microsoft.com/office/drawing/2014/main" id="{7ECF3FD1-7653-734A-5990-13D764939F9B}"/>
              </a:ext>
            </a:extLst>
          </p:cNvPr>
          <p:cNvPicPr>
            <a:picLocks noChangeAspect="1"/>
          </p:cNvPicPr>
          <p:nvPr userDrawn="1"/>
        </p:nvPicPr>
        <p:blipFill>
          <a:blip r:embed="rId3"/>
          <a:stretch>
            <a:fillRect/>
          </a:stretch>
        </p:blipFill>
        <p:spPr>
          <a:xfrm>
            <a:off x="10693722" y="0"/>
            <a:ext cx="1362265" cy="123842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pic>
        <p:nvPicPr>
          <p:cNvPr id="8" name="Resim 7">
            <a:extLst>
              <a:ext uri="{FF2B5EF4-FFF2-40B4-BE49-F238E27FC236}">
                <a16:creationId xmlns:a16="http://schemas.microsoft.com/office/drawing/2014/main" id="{FBBF1067-27DD-DD6E-15A8-B031B32FC236}"/>
              </a:ext>
            </a:extLst>
          </p:cNvPr>
          <p:cNvPicPr>
            <a:picLocks noChangeAspect="1"/>
          </p:cNvPicPr>
          <p:nvPr userDrawn="1"/>
        </p:nvPicPr>
        <p:blipFill>
          <a:blip r:embed="rId2"/>
          <a:stretch>
            <a:fillRect/>
          </a:stretch>
        </p:blipFill>
        <p:spPr>
          <a:xfrm rot="10800000">
            <a:off x="-1" y="6190566"/>
            <a:ext cx="1644073" cy="675593"/>
          </a:xfrm>
          <a:prstGeom prst="rect">
            <a:avLst/>
          </a:prstGeom>
        </p:spPr>
      </p:pic>
      <p:pic>
        <p:nvPicPr>
          <p:cNvPr id="10" name="Resim 9">
            <a:extLst>
              <a:ext uri="{FF2B5EF4-FFF2-40B4-BE49-F238E27FC236}">
                <a16:creationId xmlns:a16="http://schemas.microsoft.com/office/drawing/2014/main" id="{69DD763A-6677-6FF8-9F26-032566313DF2}"/>
              </a:ext>
            </a:extLst>
          </p:cNvPr>
          <p:cNvPicPr>
            <a:picLocks noChangeAspect="1"/>
          </p:cNvPicPr>
          <p:nvPr userDrawn="1"/>
        </p:nvPicPr>
        <p:blipFill>
          <a:blip r:embed="rId3"/>
          <a:stretch>
            <a:fillRect/>
          </a:stretch>
        </p:blipFill>
        <p:spPr>
          <a:xfrm>
            <a:off x="10693722" y="0"/>
            <a:ext cx="1362265" cy="1238423"/>
          </a:xfrm>
          <a:prstGeom prst="rect">
            <a:avLst/>
          </a:prstGeom>
        </p:spPr>
      </p:pic>
    </p:spTree>
    <p:extLst>
      <p:ext uri="{BB962C8B-B14F-4D97-AF65-F5344CB8AC3E}">
        <p14:creationId xmlns:p14="http://schemas.microsoft.com/office/powerpoint/2010/main" val="7527012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D98A537-7549-E536-B3FF-2BA870D63766}"/>
              </a:ext>
            </a:extLst>
          </p:cNvPr>
          <p:cNvPicPr>
            <a:picLocks noChangeAspect="1"/>
          </p:cNvPicPr>
          <p:nvPr userDrawn="1"/>
        </p:nvPicPr>
        <p:blipFill>
          <a:blip r:embed="rId4"/>
          <a:stretch>
            <a:fillRect/>
          </a:stretch>
        </p:blipFill>
        <p:spPr>
          <a:xfrm rot="10800000">
            <a:off x="-1" y="6190566"/>
            <a:ext cx="1644073" cy="675593"/>
          </a:xfrm>
          <a:prstGeom prst="rect">
            <a:avLst/>
          </a:prstGeom>
        </p:spPr>
      </p:pic>
      <p:pic>
        <p:nvPicPr>
          <p:cNvPr id="5" name="Resim 4">
            <a:extLst>
              <a:ext uri="{FF2B5EF4-FFF2-40B4-BE49-F238E27FC236}">
                <a16:creationId xmlns:a16="http://schemas.microsoft.com/office/drawing/2014/main" id="{45C0341C-C7F4-FCB6-871B-04B01B5105AF}"/>
              </a:ext>
            </a:extLst>
          </p:cNvPr>
          <p:cNvPicPr>
            <a:picLocks noChangeAspect="1"/>
          </p:cNvPicPr>
          <p:nvPr userDrawn="1"/>
        </p:nvPicPr>
        <p:blipFill>
          <a:blip r:embed="rId5"/>
          <a:stretch>
            <a:fillRect/>
          </a:stretch>
        </p:blipFill>
        <p:spPr>
          <a:xfrm>
            <a:off x="10693722" y="0"/>
            <a:ext cx="1362265" cy="123842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Resim 13">
            <a:extLst>
              <a:ext uri="{FF2B5EF4-FFF2-40B4-BE49-F238E27FC236}">
                <a16:creationId xmlns:a16="http://schemas.microsoft.com/office/drawing/2014/main" id="{62598372-0CFB-340B-5B1B-B75773931BEA}"/>
              </a:ext>
            </a:extLst>
          </p:cNvPr>
          <p:cNvPicPr>
            <a:picLocks noChangeAspect="1"/>
          </p:cNvPicPr>
          <p:nvPr/>
        </p:nvPicPr>
        <p:blipFill>
          <a:blip r:embed="rId2"/>
          <a:stretch>
            <a:fillRect/>
          </a:stretch>
        </p:blipFill>
        <p:spPr>
          <a:xfrm>
            <a:off x="7510656" y="5733893"/>
            <a:ext cx="4258269" cy="1124107"/>
          </a:xfrm>
          <a:prstGeom prst="rect">
            <a:avLst/>
          </a:prstGeom>
        </p:spPr>
      </p:pic>
      <p:pic>
        <p:nvPicPr>
          <p:cNvPr id="19" name="Resim 18">
            <a:extLst>
              <a:ext uri="{FF2B5EF4-FFF2-40B4-BE49-F238E27FC236}">
                <a16:creationId xmlns:a16="http://schemas.microsoft.com/office/drawing/2014/main" id="{085E764C-2EEB-F778-130F-F11EFF3907C5}"/>
              </a:ext>
            </a:extLst>
          </p:cNvPr>
          <p:cNvPicPr>
            <a:picLocks noChangeAspect="1"/>
          </p:cNvPicPr>
          <p:nvPr/>
        </p:nvPicPr>
        <p:blipFill>
          <a:blip r:embed="rId3"/>
          <a:stretch>
            <a:fillRect/>
          </a:stretch>
        </p:blipFill>
        <p:spPr>
          <a:xfrm>
            <a:off x="71629" y="44088"/>
            <a:ext cx="4572638" cy="1781424"/>
          </a:xfrm>
          <a:prstGeom prst="rect">
            <a:avLst/>
          </a:prstGeom>
        </p:spPr>
      </p:pic>
      <p:pic>
        <p:nvPicPr>
          <p:cNvPr id="21" name="Resim 20">
            <a:extLst>
              <a:ext uri="{FF2B5EF4-FFF2-40B4-BE49-F238E27FC236}">
                <a16:creationId xmlns:a16="http://schemas.microsoft.com/office/drawing/2014/main" id="{46E26144-8C68-20FF-2928-28B4925CB326}"/>
              </a:ext>
            </a:extLst>
          </p:cNvPr>
          <p:cNvPicPr>
            <a:picLocks noChangeAspect="1"/>
          </p:cNvPicPr>
          <p:nvPr/>
        </p:nvPicPr>
        <p:blipFill>
          <a:blip r:embed="rId4"/>
          <a:stretch>
            <a:fillRect/>
          </a:stretch>
        </p:blipFill>
        <p:spPr>
          <a:xfrm>
            <a:off x="10851783" y="1"/>
            <a:ext cx="1339911" cy="550605"/>
          </a:xfrm>
          <a:prstGeom prst="rect">
            <a:avLst/>
          </a:prstGeom>
        </p:spPr>
      </p:pic>
      <p:sp>
        <p:nvSpPr>
          <p:cNvPr id="22" name="Metin kutusu 21">
            <a:extLst>
              <a:ext uri="{FF2B5EF4-FFF2-40B4-BE49-F238E27FC236}">
                <a16:creationId xmlns:a16="http://schemas.microsoft.com/office/drawing/2014/main" id="{A1CB1145-1ECE-41B8-CC48-FB0785A3D104}"/>
              </a:ext>
            </a:extLst>
          </p:cNvPr>
          <p:cNvSpPr txBox="1"/>
          <p:nvPr/>
        </p:nvSpPr>
        <p:spPr>
          <a:xfrm>
            <a:off x="13657006" y="1288026"/>
            <a:ext cx="184731" cy="369332"/>
          </a:xfrm>
          <a:prstGeom prst="rect">
            <a:avLst/>
          </a:prstGeom>
          <a:noFill/>
        </p:spPr>
        <p:txBody>
          <a:bodyPr wrap="none" rtlCol="0">
            <a:spAutoFit/>
          </a:bodyPr>
          <a:lstStyle/>
          <a:p>
            <a:endParaRPr lang="tr-TR" dirty="0"/>
          </a:p>
        </p:txBody>
      </p:sp>
      <p:pic>
        <p:nvPicPr>
          <p:cNvPr id="7" name="Resim 6">
            <a:extLst>
              <a:ext uri="{FF2B5EF4-FFF2-40B4-BE49-F238E27FC236}">
                <a16:creationId xmlns:a16="http://schemas.microsoft.com/office/drawing/2014/main" id="{B3237CE0-B96D-A3A5-E56D-E4526735803B}"/>
              </a:ext>
            </a:extLst>
          </p:cNvPr>
          <p:cNvPicPr>
            <a:picLocks noChangeAspect="1"/>
          </p:cNvPicPr>
          <p:nvPr/>
        </p:nvPicPr>
        <p:blipFill>
          <a:blip r:embed="rId5"/>
          <a:stretch>
            <a:fillRect/>
          </a:stretch>
        </p:blipFill>
        <p:spPr>
          <a:xfrm>
            <a:off x="6478" y="-44089"/>
            <a:ext cx="12185522" cy="6902087"/>
          </a:xfrm>
          <a:prstGeom prst="rect">
            <a:avLst/>
          </a:prstGeom>
        </p:spPr>
      </p:pic>
      <p:pic>
        <p:nvPicPr>
          <p:cNvPr id="11" name="Resim 10">
            <a:extLst>
              <a:ext uri="{FF2B5EF4-FFF2-40B4-BE49-F238E27FC236}">
                <a16:creationId xmlns:a16="http://schemas.microsoft.com/office/drawing/2014/main" id="{EF7735BF-6A1D-B963-7900-569F229C3352}"/>
              </a:ext>
            </a:extLst>
          </p:cNvPr>
          <p:cNvPicPr>
            <a:picLocks noChangeAspect="1"/>
          </p:cNvPicPr>
          <p:nvPr/>
        </p:nvPicPr>
        <p:blipFill>
          <a:blip r:embed="rId5"/>
          <a:stretch>
            <a:fillRect/>
          </a:stretch>
        </p:blipFill>
        <p:spPr>
          <a:xfrm>
            <a:off x="961147" y="7768148"/>
            <a:ext cx="12185522"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E7D32"/>
          </a:solidFill>
          <a:ln w="12700">
            <a:solidFill>
              <a:srgbClr val="2E7D32">
                <a:alpha val="0"/>
              </a:srgbClr>
            </a:solidFill>
            <a:prstDash val="solid"/>
          </a:ln>
        </p:spPr>
        <p:txBody>
          <a:bodyPr/>
          <a:lstStyle/>
          <a:p>
            <a:endParaRPr lang="tr-TR" sz="2400">
              <a:latin typeface="Amasis MT Pro" panose="02040504050005020304" pitchFamily="18" charset="-94"/>
            </a:endParaRPr>
          </a:p>
        </p:txBody>
      </p:sp>
      <p:sp>
        <p:nvSpPr>
          <p:cNvPr id="4" name="Text 2"/>
          <p:cNvSpPr/>
          <p:nvPr/>
        </p:nvSpPr>
        <p:spPr>
          <a:xfrm>
            <a:off x="358140" y="364114"/>
            <a:ext cx="9052560" cy="411480"/>
          </a:xfrm>
          <a:prstGeom prst="rect">
            <a:avLst/>
          </a:prstGeom>
          <a:noFill/>
          <a:ln/>
        </p:spPr>
        <p:txBody>
          <a:bodyPr wrap="square" lIns="0" tIns="0" rIns="0" bIns="0" rtlCol="0" anchor="ctr">
            <a:normAutofit lnSpcReduction="10000"/>
          </a:bodyPr>
          <a:lstStyle/>
          <a:p>
            <a:pPr marL="0" indent="0">
              <a:buNone/>
            </a:pPr>
            <a:r>
              <a:rPr lang="tr-TR" sz="2800" b="1" noProof="0" dirty="0">
                <a:solidFill>
                  <a:srgbClr val="092A3A"/>
                </a:solidFill>
                <a:latin typeface="Amasis MT Pro" panose="02040504050005020304" pitchFamily="18" charset="-94"/>
              </a:rPr>
              <a:t>Toplantının Amacı </a:t>
            </a:r>
            <a:r>
              <a:rPr lang="tr-TR" sz="2800" b="1" dirty="0">
                <a:solidFill>
                  <a:srgbClr val="092A3A"/>
                </a:solidFill>
                <a:latin typeface="Amasis MT Pro" panose="02040504050005020304" pitchFamily="18" charset="-94"/>
              </a:rPr>
              <a:t>v</a:t>
            </a:r>
            <a:r>
              <a:rPr lang="en-US" sz="2800" b="1" dirty="0">
                <a:solidFill>
                  <a:srgbClr val="092A3A"/>
                </a:solidFill>
                <a:latin typeface="Amasis MT Pro" panose="02040504050005020304" pitchFamily="18" charset="-94"/>
              </a:rPr>
              <a:t>e </a:t>
            </a:r>
            <a:r>
              <a:rPr lang="tr-TR" sz="2800" b="1" noProof="0" dirty="0">
                <a:solidFill>
                  <a:srgbClr val="092A3A"/>
                </a:solidFill>
                <a:latin typeface="Amasis MT Pro" panose="02040504050005020304" pitchFamily="18" charset="-94"/>
              </a:rPr>
              <a:t>Beklenen Çıktılar</a:t>
            </a:r>
            <a:endParaRPr lang="en-US" sz="2800" dirty="0">
              <a:latin typeface="Amasis MT Pro" panose="02040504050005020304" pitchFamily="18" charset="-94"/>
            </a:endParaRPr>
          </a:p>
        </p:txBody>
      </p:sp>
      <p:sp>
        <p:nvSpPr>
          <p:cNvPr id="5" name="Shape 3"/>
          <p:cNvSpPr/>
          <p:nvPr/>
        </p:nvSpPr>
        <p:spPr>
          <a:xfrm>
            <a:off x="358140" y="1484376"/>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02</a:t>
            </a:r>
            <a:endParaRPr lang="en-US" sz="2400" dirty="0">
              <a:latin typeface="Amasis MT Pro" panose="02040504050005020304" pitchFamily="18" charset="-94"/>
            </a:endParaRPr>
          </a:p>
        </p:txBody>
      </p:sp>
      <p:sp>
        <p:nvSpPr>
          <p:cNvPr id="9" name="Text 6"/>
          <p:cNvSpPr/>
          <p:nvPr/>
        </p:nvSpPr>
        <p:spPr>
          <a:xfrm>
            <a:off x="728721" y="1217940"/>
            <a:ext cx="2011680" cy="256032"/>
          </a:xfrm>
          <a:prstGeom prst="rect">
            <a:avLst/>
          </a:prstGeom>
          <a:noFill/>
          <a:ln/>
        </p:spPr>
        <p:txBody>
          <a:bodyPr wrap="square" lIns="0" tIns="0" rIns="0" bIns="0" rtlCol="0" anchor="ctr"/>
          <a:lstStyle/>
          <a:p>
            <a:pPr marL="0" indent="0">
              <a:buNone/>
            </a:pPr>
            <a:r>
              <a:rPr lang="tr-TR" sz="2400" b="1" noProof="0">
                <a:solidFill>
                  <a:srgbClr val="0E5A7A"/>
                </a:solidFill>
                <a:latin typeface="Amasis MT Pro" panose="02040504050005020304" pitchFamily="18" charset="-94"/>
              </a:rPr>
              <a:t>Ortak Hedef</a:t>
            </a:r>
            <a:endParaRPr lang="tr-TR" sz="2400" noProof="0">
              <a:latin typeface="Amasis MT Pro" panose="02040504050005020304" pitchFamily="18" charset="-94"/>
            </a:endParaRPr>
          </a:p>
        </p:txBody>
      </p:sp>
      <p:sp>
        <p:nvSpPr>
          <p:cNvPr id="10" name="Text 7"/>
          <p:cNvSpPr/>
          <p:nvPr/>
        </p:nvSpPr>
        <p:spPr>
          <a:xfrm>
            <a:off x="632460" y="1473972"/>
            <a:ext cx="10660379" cy="1005840"/>
          </a:xfrm>
          <a:prstGeom prst="rect">
            <a:avLst/>
          </a:prstGeom>
          <a:noFill/>
          <a:ln/>
        </p:spPr>
        <p:txBody>
          <a:bodyPr wrap="square" lIns="635" tIns="635" rIns="635" bIns="635" rtlCol="0" anchor="ctr">
            <a:normAutofit/>
          </a:bodyPr>
          <a:lstStyle/>
          <a:p>
            <a:pPr marL="0" indent="0" algn="l">
              <a:buNone/>
            </a:pPr>
            <a:r>
              <a:rPr lang="en-US" sz="2400" dirty="0">
                <a:solidFill>
                  <a:srgbClr val="092A3A"/>
                </a:solidFill>
                <a:latin typeface="Amasis MT Pro" panose="02040504050005020304" pitchFamily="18" charset="-94"/>
              </a:rPr>
              <a:t>Yeni yönergenin birimlerce doğru anlaşılması, </a:t>
            </a:r>
            <a:r>
              <a:rPr lang="tr-TR" sz="2400" noProof="0" dirty="0">
                <a:solidFill>
                  <a:srgbClr val="092A3A"/>
                </a:solidFill>
                <a:latin typeface="Amasis MT Pro" panose="02040504050005020304" pitchFamily="18" charset="-94"/>
              </a:rPr>
              <a:t>öğretim</a:t>
            </a:r>
            <a:r>
              <a:rPr lang="en-US" sz="2400" dirty="0">
                <a:solidFill>
                  <a:srgbClr val="092A3A"/>
                </a:solidFill>
                <a:latin typeface="Amasis MT Pro" panose="02040504050005020304" pitchFamily="18" charset="-94"/>
              </a:rPr>
              <a:t> </a:t>
            </a:r>
            <a:r>
              <a:rPr lang="tr-TR" sz="2400" noProof="0" dirty="0">
                <a:solidFill>
                  <a:srgbClr val="092A3A"/>
                </a:solidFill>
                <a:latin typeface="Amasis MT Pro" panose="02040504050005020304" pitchFamily="18" charset="-94"/>
              </a:rPr>
              <a:t>elemanlarına</a:t>
            </a:r>
            <a:r>
              <a:rPr lang="en-US" sz="2400" dirty="0">
                <a:solidFill>
                  <a:srgbClr val="092A3A"/>
                </a:solidFill>
                <a:latin typeface="Amasis MT Pro" panose="02040504050005020304" pitchFamily="18" charset="-94"/>
              </a:rPr>
              <a:t> ve</a:t>
            </a:r>
            <a:r>
              <a:rPr lang="tr-TR" sz="2400" dirty="0">
                <a:solidFill>
                  <a:srgbClr val="092A3A"/>
                </a:solidFill>
                <a:latin typeface="Amasis MT Pro" panose="02040504050005020304" pitchFamily="18" charset="-94"/>
              </a:rPr>
              <a:t> </a:t>
            </a:r>
            <a:r>
              <a:rPr lang="tr-TR" sz="2400" noProof="0" dirty="0">
                <a:solidFill>
                  <a:srgbClr val="092A3A"/>
                </a:solidFill>
                <a:latin typeface="Amasis MT Pro" panose="02040504050005020304" pitchFamily="18" charset="-94"/>
              </a:rPr>
              <a:t>öğrencilere</a:t>
            </a:r>
            <a:r>
              <a:rPr lang="en-US" sz="2400" dirty="0">
                <a:solidFill>
                  <a:srgbClr val="092A3A"/>
                </a:solidFill>
                <a:latin typeface="Amasis MT Pro" panose="02040504050005020304" pitchFamily="18" charset="-94"/>
              </a:rPr>
              <a:t> yayılımının sağlanması, uygulama takviminin netleştirilmesi.</a:t>
            </a:r>
            <a:endParaRPr lang="en-US" sz="2400" dirty="0">
              <a:latin typeface="Amasis MT Pro" panose="02040504050005020304" pitchFamily="18" charset="-94"/>
            </a:endParaRPr>
          </a:p>
        </p:txBody>
      </p:sp>
      <p:sp>
        <p:nvSpPr>
          <p:cNvPr id="11" name="Text 8"/>
          <p:cNvSpPr/>
          <p:nvPr/>
        </p:nvSpPr>
        <p:spPr>
          <a:xfrm>
            <a:off x="639925" y="2531626"/>
            <a:ext cx="5006495" cy="1077778"/>
          </a:xfrm>
          <a:prstGeom prst="rect">
            <a:avLst/>
          </a:prstGeom>
          <a:solidFill>
            <a:schemeClr val="bg2">
              <a:lumMod val="90000"/>
            </a:schemeClr>
          </a:solidFill>
          <a:ln w="13970">
            <a:solidFill>
              <a:srgbClr val="D8E1E8"/>
            </a:solidFill>
          </a:ln>
        </p:spPr>
        <p:txBody>
          <a:bodyPr wrap="square" lIns="2032" tIns="2032" rIns="2032" bIns="2032" rtlCol="0" anchor="t">
            <a:noAutofit/>
          </a:bodyPr>
          <a:lstStyle/>
          <a:p>
            <a:pPr marL="0" indent="0">
              <a:buNone/>
            </a:pPr>
            <a:r>
              <a:rPr lang="en-US" sz="2400" b="1" dirty="0">
                <a:solidFill>
                  <a:srgbClr val="1F2933"/>
                </a:solidFill>
                <a:latin typeface="Amasis MT Pro" panose="02040504050005020304" pitchFamily="18" charset="-94"/>
              </a:rPr>
              <a:t>1. Yönerge hâkimiyeti</a:t>
            </a:r>
            <a:endParaRPr lang="en-US" sz="2400" b="1" dirty="0">
              <a:latin typeface="Amasis MT Pro" panose="02040504050005020304" pitchFamily="18" charset="-94"/>
            </a:endParaRPr>
          </a:p>
          <a:p>
            <a:pPr marL="0" indent="0">
              <a:buNone/>
            </a:pPr>
            <a:r>
              <a:rPr lang="en-US" sz="2400" dirty="0">
                <a:solidFill>
                  <a:srgbClr val="1F2933"/>
                </a:solidFill>
                <a:latin typeface="Amasis MT Pro" panose="02040504050005020304" pitchFamily="18" charset="-94"/>
              </a:rPr>
              <a:t>Bir yapı, bir takvim, bir kayıt düzeni.</a:t>
            </a:r>
            <a:endParaRPr lang="en-US" sz="2400" dirty="0">
              <a:latin typeface="Amasis MT Pro" panose="02040504050005020304" pitchFamily="18" charset="-94"/>
            </a:endParaRPr>
          </a:p>
        </p:txBody>
      </p:sp>
      <p:sp>
        <p:nvSpPr>
          <p:cNvPr id="12" name="Text 9"/>
          <p:cNvSpPr/>
          <p:nvPr/>
        </p:nvSpPr>
        <p:spPr>
          <a:xfrm>
            <a:off x="6699380" y="2433521"/>
            <a:ext cx="4593460" cy="1109161"/>
          </a:xfrm>
          <a:prstGeom prst="rect">
            <a:avLst/>
          </a:prstGeom>
          <a:solidFill>
            <a:schemeClr val="accent4">
              <a:lumMod val="20000"/>
              <a:lumOff val="80000"/>
            </a:schemeClr>
          </a:solidFill>
          <a:ln w="13970">
            <a:solidFill>
              <a:srgbClr val="D8E1E8"/>
            </a:solidFill>
          </a:ln>
        </p:spPr>
        <p:txBody>
          <a:bodyPr wrap="square" lIns="2032" tIns="2032" rIns="2032" bIns="2032" rtlCol="0" anchor="t">
            <a:noAutofit/>
          </a:bodyPr>
          <a:lstStyle/>
          <a:p>
            <a:pPr marL="0" indent="0">
              <a:buNone/>
            </a:pPr>
            <a:r>
              <a:rPr lang="en-US" sz="2400" b="1" dirty="0">
                <a:solidFill>
                  <a:srgbClr val="1F2933"/>
                </a:solidFill>
                <a:latin typeface="Amasis MT Pro" panose="02040504050005020304" pitchFamily="18" charset="-94"/>
              </a:rPr>
              <a:t>2. Birim uygulaması</a:t>
            </a:r>
            <a:endParaRPr lang="en-US" sz="2400" b="1" dirty="0">
              <a:latin typeface="Amasis MT Pro" panose="02040504050005020304" pitchFamily="18" charset="-94"/>
            </a:endParaRPr>
          </a:p>
          <a:p>
            <a:pPr marL="0" indent="0">
              <a:buNone/>
            </a:pPr>
            <a:r>
              <a:rPr lang="en-US" sz="2400" dirty="0">
                <a:solidFill>
                  <a:srgbClr val="1F2933"/>
                </a:solidFill>
                <a:latin typeface="Amasis MT Pro" panose="02040504050005020304" pitchFamily="18" charset="-94"/>
              </a:rPr>
              <a:t>Meclislerin kurulması, temsilcilerin belirlenmesi.</a:t>
            </a:r>
            <a:endParaRPr lang="en-US" sz="2400" dirty="0">
              <a:latin typeface="Amasis MT Pro" panose="02040504050005020304" pitchFamily="18" charset="-94"/>
            </a:endParaRPr>
          </a:p>
        </p:txBody>
      </p:sp>
      <p:sp>
        <p:nvSpPr>
          <p:cNvPr id="13" name="Text 10"/>
          <p:cNvSpPr/>
          <p:nvPr/>
        </p:nvSpPr>
        <p:spPr>
          <a:xfrm>
            <a:off x="639926" y="3906274"/>
            <a:ext cx="5006494" cy="1054984"/>
          </a:xfrm>
          <a:prstGeom prst="rect">
            <a:avLst/>
          </a:prstGeom>
          <a:solidFill>
            <a:schemeClr val="accent6">
              <a:lumMod val="40000"/>
              <a:lumOff val="60000"/>
            </a:schemeClr>
          </a:solidFill>
          <a:ln w="13970">
            <a:solidFill>
              <a:srgbClr val="D8E1E8"/>
            </a:solidFill>
          </a:ln>
        </p:spPr>
        <p:txBody>
          <a:bodyPr wrap="square" lIns="2032" tIns="2032" rIns="2032" bIns="2032" rtlCol="0" anchor="t">
            <a:noAutofit/>
          </a:bodyPr>
          <a:lstStyle/>
          <a:p>
            <a:pPr marL="0" indent="0">
              <a:buNone/>
            </a:pPr>
            <a:r>
              <a:rPr lang="en-US" sz="2400" b="1" dirty="0">
                <a:solidFill>
                  <a:srgbClr val="1F2933"/>
                </a:solidFill>
                <a:latin typeface="Amasis MT Pro" panose="02040504050005020304" pitchFamily="18" charset="-94"/>
              </a:rPr>
              <a:t>3. Yayılım</a:t>
            </a:r>
            <a:endParaRPr lang="en-US" sz="2400" b="1" dirty="0">
              <a:latin typeface="Amasis MT Pro" panose="02040504050005020304" pitchFamily="18" charset="-94"/>
            </a:endParaRPr>
          </a:p>
          <a:p>
            <a:pPr marL="0" indent="0">
              <a:buNone/>
            </a:pPr>
            <a:r>
              <a:rPr lang="en-US" sz="2400" dirty="0">
                <a:solidFill>
                  <a:srgbClr val="1F2933"/>
                </a:solidFill>
                <a:latin typeface="Amasis MT Pro" panose="02040504050005020304" pitchFamily="18" charset="-94"/>
              </a:rPr>
              <a:t>Öğretim elemanları ve öğrenciler için bilgilendirme.</a:t>
            </a:r>
            <a:endParaRPr lang="en-US" sz="2400" dirty="0">
              <a:latin typeface="Amasis MT Pro" panose="02040504050005020304" pitchFamily="18" charset="-94"/>
            </a:endParaRPr>
          </a:p>
        </p:txBody>
      </p:sp>
      <p:sp>
        <p:nvSpPr>
          <p:cNvPr id="14" name="Text 11"/>
          <p:cNvSpPr/>
          <p:nvPr/>
        </p:nvSpPr>
        <p:spPr>
          <a:xfrm>
            <a:off x="6739004" y="3906274"/>
            <a:ext cx="4593460" cy="1109163"/>
          </a:xfrm>
          <a:prstGeom prst="rect">
            <a:avLst/>
          </a:prstGeom>
          <a:solidFill>
            <a:schemeClr val="accent3">
              <a:lumMod val="20000"/>
              <a:lumOff val="80000"/>
            </a:schemeClr>
          </a:solidFill>
          <a:ln w="13970">
            <a:solidFill>
              <a:srgbClr val="D8E1E8"/>
            </a:solidFill>
          </a:ln>
        </p:spPr>
        <p:txBody>
          <a:bodyPr wrap="square" lIns="2032" tIns="2032" rIns="2032" bIns="2032" rtlCol="0" anchor="t">
            <a:noAutofit/>
          </a:bodyPr>
          <a:lstStyle/>
          <a:p>
            <a:pPr marL="0" indent="0">
              <a:buNone/>
            </a:pPr>
            <a:r>
              <a:rPr lang="en-US" sz="2400" b="1" dirty="0">
                <a:solidFill>
                  <a:srgbClr val="1F2933"/>
                </a:solidFill>
                <a:latin typeface="Amasis MT Pro" panose="02040504050005020304" pitchFamily="18" charset="-94"/>
              </a:rPr>
              <a:t>4. EFQM hazırlığı</a:t>
            </a:r>
            <a:endParaRPr lang="en-US" sz="2400" b="1" dirty="0">
              <a:latin typeface="Amasis MT Pro" panose="02040504050005020304" pitchFamily="18" charset="-94"/>
            </a:endParaRPr>
          </a:p>
          <a:p>
            <a:pPr marL="0" indent="0">
              <a:buNone/>
            </a:pPr>
            <a:r>
              <a:rPr lang="en-US" sz="2400" dirty="0">
                <a:solidFill>
                  <a:srgbClr val="1F2933"/>
                </a:solidFill>
                <a:latin typeface="Amasis MT Pro" panose="02040504050005020304" pitchFamily="18" charset="-94"/>
              </a:rPr>
              <a:t>Saha ziyareti öncesi öğrenci farkındalığı.</a:t>
            </a:r>
            <a:endParaRPr lang="en-US" sz="2400" dirty="0">
              <a:latin typeface="Amasis MT Pro" panose="02040504050005020304" pitchFamily="18" charset="-94"/>
            </a:endParaRPr>
          </a:p>
        </p:txBody>
      </p:sp>
      <p:sp>
        <p:nvSpPr>
          <p:cNvPr id="15" name="Text 12"/>
          <p:cNvSpPr/>
          <p:nvPr/>
        </p:nvSpPr>
        <p:spPr>
          <a:xfrm>
            <a:off x="639926" y="5522696"/>
            <a:ext cx="10728960" cy="637226"/>
          </a:xfrm>
          <a:prstGeom prst="rect">
            <a:avLst/>
          </a:prstGeom>
          <a:noFill/>
          <a:ln/>
        </p:spPr>
        <p:txBody>
          <a:bodyPr wrap="square" lIns="635" tIns="635" rIns="635" bIns="635" rtlCol="0" anchor="ctr">
            <a:noAutofit/>
          </a:bodyPr>
          <a:lstStyle/>
          <a:p>
            <a:pPr marL="0" indent="0" algn="l">
              <a:buNone/>
            </a:pPr>
            <a:r>
              <a:rPr lang="en-US" sz="2400" b="1" dirty="0">
                <a:solidFill>
                  <a:srgbClr val="5C6670"/>
                </a:solidFill>
                <a:latin typeface="Amasis MT Pro" panose="02040504050005020304" pitchFamily="18" charset="-94"/>
              </a:rPr>
              <a:t>Beklenen çıktı: </a:t>
            </a:r>
            <a:r>
              <a:rPr lang="en-US" sz="2400" dirty="0">
                <a:solidFill>
                  <a:srgbClr val="5C6670"/>
                </a:solidFill>
                <a:latin typeface="Amasis MT Pro" panose="02040504050005020304" pitchFamily="18" charset="-94"/>
              </a:rPr>
              <a:t>Her birimde sorumlu akademik personel, kurulmuş meclisler, belirlenmiş temsilciler ve kayıt altına alınmış ilk toplantılar.</a:t>
            </a:r>
            <a:endParaRPr lang="en-US" sz="2400" dirty="0">
              <a:latin typeface="Amasis MT Pro" panose="02040504050005020304" pitchFamily="18" charset="-9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502920" y="349389"/>
            <a:ext cx="9052560" cy="411480"/>
          </a:xfrm>
          <a:prstGeom prst="rect">
            <a:avLst/>
          </a:prstGeom>
          <a:noFill/>
          <a:ln/>
        </p:spPr>
        <p:txBody>
          <a:bodyPr wrap="square" lIns="0" tIns="0" rIns="0" bIns="0" rtlCol="0" anchor="ctr">
            <a:normAutofit lnSpcReduction="10000"/>
          </a:bodyPr>
          <a:lstStyle/>
          <a:p>
            <a:pPr marL="0" indent="0">
              <a:buNone/>
            </a:pPr>
            <a:r>
              <a:rPr lang="tr-TR" sz="2800" b="1" noProof="0">
                <a:solidFill>
                  <a:srgbClr val="092A3A"/>
                </a:solidFill>
                <a:latin typeface="Amasis MT Pro" panose="02040504050005020304" pitchFamily="18" charset="-94"/>
              </a:rPr>
              <a:t>Neden Yeni Yönerge?</a:t>
            </a:r>
            <a:endParaRPr lang="tr-TR" sz="2800" noProof="0">
              <a:latin typeface="Amasis MT Pro" panose="02040504050005020304" pitchFamily="18" charset="-94"/>
            </a:endParaRPr>
          </a:p>
        </p:txBody>
      </p:sp>
      <p:sp>
        <p:nvSpPr>
          <p:cNvPr id="5" name="Shape 3"/>
          <p:cNvSpPr/>
          <p:nvPr/>
        </p:nvSpPr>
        <p:spPr>
          <a:xfrm>
            <a:off x="502920" y="1133856"/>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03</a:t>
            </a:r>
            <a:endParaRPr lang="en-US" sz="2400" dirty="0">
              <a:latin typeface="Amasis MT Pro" panose="02040504050005020304" pitchFamily="18" charset="-94"/>
            </a:endParaRPr>
          </a:p>
        </p:txBody>
      </p:sp>
      <p:sp>
        <p:nvSpPr>
          <p:cNvPr id="8" name="Text 6"/>
          <p:cNvSpPr/>
          <p:nvPr/>
        </p:nvSpPr>
        <p:spPr>
          <a:xfrm>
            <a:off x="487680" y="1077052"/>
            <a:ext cx="10789920" cy="594360"/>
          </a:xfrm>
          <a:prstGeom prst="rect">
            <a:avLst/>
          </a:prstGeom>
          <a:noFill/>
          <a:ln/>
        </p:spPr>
        <p:txBody>
          <a:bodyPr wrap="square" lIns="635" tIns="635" rIns="635" bIns="635" rtlCol="0" anchor="ctr">
            <a:noAutofit/>
          </a:bodyPr>
          <a:lstStyle/>
          <a:p>
            <a:pPr marL="0" indent="0" algn="ctr">
              <a:buNone/>
            </a:pPr>
            <a:r>
              <a:rPr lang="en-US" sz="2400" b="1" dirty="0">
                <a:solidFill>
                  <a:srgbClr val="092A3A"/>
                </a:solidFill>
                <a:latin typeface="Amasis MT Pro" panose="02040504050005020304" pitchFamily="18" charset="-94"/>
              </a:rPr>
              <a:t>Yönerge; öğrenci katılımını, temsilini, aidiyetini, sorumluluk bilincini ve kalite kültürünü güçlendirmek üzere hazırlanmıştır.</a:t>
            </a:r>
            <a:endParaRPr lang="en-US" sz="2400" dirty="0">
              <a:latin typeface="Amasis MT Pro" panose="02040504050005020304" pitchFamily="18" charset="-94"/>
            </a:endParaRPr>
          </a:p>
        </p:txBody>
      </p:sp>
      <p:sp>
        <p:nvSpPr>
          <p:cNvPr id="9" name="Text 7"/>
          <p:cNvSpPr/>
          <p:nvPr/>
        </p:nvSpPr>
        <p:spPr>
          <a:xfrm>
            <a:off x="777240" y="2157984"/>
            <a:ext cx="2423160" cy="2637353"/>
          </a:xfrm>
          <a:prstGeom prst="rect">
            <a:avLst/>
          </a:prstGeom>
          <a:solidFill>
            <a:srgbClr val="EAF4FA"/>
          </a:solidFill>
          <a:ln>
            <a:solidFill>
              <a:srgbClr val="D8E1E8"/>
            </a:solidFill>
          </a:ln>
        </p:spPr>
        <p:txBody>
          <a:bodyPr wrap="square" lIns="2032" tIns="2032" rIns="2032" bIns="2032" rtlCol="0" anchor="ctr">
            <a:noAutofit/>
          </a:bodyPr>
          <a:lstStyle/>
          <a:p>
            <a:pPr marL="0" indent="0" algn="ctr">
              <a:buNone/>
            </a:pPr>
            <a:r>
              <a:rPr lang="en-US" sz="2400" b="1" dirty="0">
                <a:solidFill>
                  <a:srgbClr val="1F2933"/>
                </a:solidFill>
                <a:latin typeface="Amasis MT Pro" panose="02040504050005020304" pitchFamily="18" charset="-94"/>
              </a:rPr>
              <a:t>Katılım</a:t>
            </a:r>
            <a:endParaRPr lang="en-US" sz="2400" b="1" dirty="0">
              <a:latin typeface="Amasis MT Pro" panose="02040504050005020304" pitchFamily="18" charset="-94"/>
            </a:endParaRPr>
          </a:p>
          <a:p>
            <a:pPr marL="0" indent="0" algn="ctr">
              <a:buNone/>
            </a:pPr>
            <a:r>
              <a:rPr lang="en-US" sz="2400" dirty="0">
                <a:solidFill>
                  <a:srgbClr val="1F2933"/>
                </a:solidFill>
                <a:latin typeface="Amasis MT Pro" panose="02040504050005020304" pitchFamily="18" charset="-94"/>
              </a:rPr>
              <a:t>Karar alma, geri bildirim ve iyileştirme süreçlerine düzenli öğrenci katkısı</a:t>
            </a:r>
            <a:endParaRPr lang="en-US" sz="2400" dirty="0">
              <a:latin typeface="Amasis MT Pro" panose="02040504050005020304" pitchFamily="18" charset="-94"/>
            </a:endParaRPr>
          </a:p>
        </p:txBody>
      </p:sp>
      <p:sp>
        <p:nvSpPr>
          <p:cNvPr id="10" name="Text 8"/>
          <p:cNvSpPr/>
          <p:nvPr/>
        </p:nvSpPr>
        <p:spPr>
          <a:xfrm>
            <a:off x="3611880" y="2208967"/>
            <a:ext cx="2423160" cy="2637353"/>
          </a:xfrm>
          <a:prstGeom prst="rect">
            <a:avLst/>
          </a:prstGeom>
          <a:solidFill>
            <a:srgbClr val="EAF5EC"/>
          </a:solidFill>
          <a:ln>
            <a:solidFill>
              <a:srgbClr val="D8E1E8"/>
            </a:solidFill>
          </a:ln>
        </p:spPr>
        <p:txBody>
          <a:bodyPr wrap="square" lIns="2032" tIns="2032" rIns="2032" bIns="2032" rtlCol="0" anchor="ctr">
            <a:noAutofit/>
          </a:bodyPr>
          <a:lstStyle/>
          <a:p>
            <a:pPr marL="0" indent="0" algn="ctr">
              <a:buNone/>
            </a:pPr>
            <a:r>
              <a:rPr lang="en-US" sz="2400" b="1" dirty="0">
                <a:solidFill>
                  <a:srgbClr val="1F2933"/>
                </a:solidFill>
                <a:latin typeface="Amasis MT Pro" panose="02040504050005020304" pitchFamily="18" charset="-94"/>
              </a:rPr>
              <a:t>Temsil</a:t>
            </a:r>
            <a:endParaRPr lang="en-US" sz="2400" b="1" dirty="0">
              <a:latin typeface="Amasis MT Pro" panose="02040504050005020304" pitchFamily="18" charset="-94"/>
            </a:endParaRPr>
          </a:p>
          <a:p>
            <a:pPr marL="0" indent="0" algn="ctr">
              <a:buNone/>
            </a:pPr>
            <a:r>
              <a:rPr lang="tr-TR" sz="2400" noProof="0" dirty="0">
                <a:solidFill>
                  <a:srgbClr val="1F2933"/>
                </a:solidFill>
                <a:latin typeface="Amasis MT Pro" panose="02040504050005020304" pitchFamily="18" charset="-94"/>
              </a:rPr>
              <a:t>Bölüm, birim ve üniversite düzeyinde demokratik temsil yapısı</a:t>
            </a:r>
            <a:endParaRPr lang="tr-TR" sz="2400" dirty="0">
              <a:solidFill>
                <a:srgbClr val="1F2933"/>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p:txBody>
      </p:sp>
      <p:sp>
        <p:nvSpPr>
          <p:cNvPr id="11" name="Text 9"/>
          <p:cNvSpPr/>
          <p:nvPr/>
        </p:nvSpPr>
        <p:spPr>
          <a:xfrm>
            <a:off x="6446520" y="2208967"/>
            <a:ext cx="2423160" cy="2637353"/>
          </a:xfrm>
          <a:prstGeom prst="rect">
            <a:avLst/>
          </a:prstGeom>
          <a:solidFill>
            <a:srgbClr val="EAF4FA"/>
          </a:solidFill>
          <a:ln>
            <a:solidFill>
              <a:srgbClr val="D8E1E8"/>
            </a:solidFill>
          </a:ln>
        </p:spPr>
        <p:txBody>
          <a:bodyPr wrap="square" lIns="2032" tIns="2032" rIns="2032" bIns="2032" rtlCol="0" anchor="ctr">
            <a:noAutofit/>
          </a:bodyPr>
          <a:lstStyle/>
          <a:p>
            <a:pPr marL="0" indent="0" algn="ctr">
              <a:buNone/>
            </a:pPr>
            <a:r>
              <a:rPr lang="en-US" sz="2400" b="1" dirty="0">
                <a:solidFill>
                  <a:srgbClr val="1F2933"/>
                </a:solidFill>
                <a:latin typeface="Amasis MT Pro" panose="02040504050005020304" pitchFamily="18" charset="-94"/>
              </a:rPr>
              <a:t>Aidiyet</a:t>
            </a:r>
            <a:endParaRPr lang="en-US" sz="2400" b="1" dirty="0">
              <a:latin typeface="Amasis MT Pro" panose="02040504050005020304" pitchFamily="18" charset="-94"/>
            </a:endParaRPr>
          </a:p>
          <a:p>
            <a:pPr marL="0" indent="0" algn="ctr">
              <a:buNone/>
            </a:pPr>
            <a:r>
              <a:rPr lang="en-US" sz="2400" dirty="0">
                <a:solidFill>
                  <a:srgbClr val="1F2933"/>
                </a:solidFill>
                <a:latin typeface="Amasis MT Pro" panose="02040504050005020304" pitchFamily="18" charset="-94"/>
              </a:rPr>
              <a:t>Öğrencilerin akademik, sosyal ve </a:t>
            </a:r>
            <a:r>
              <a:rPr lang="tr-TR" sz="2400" noProof="0" dirty="0">
                <a:solidFill>
                  <a:srgbClr val="1F2933"/>
                </a:solidFill>
                <a:latin typeface="Amasis MT Pro" panose="02040504050005020304" pitchFamily="18" charset="-94"/>
              </a:rPr>
              <a:t>idari süreçlere sahiplik duyması</a:t>
            </a:r>
            <a:endParaRPr lang="tr-TR" sz="2400" dirty="0">
              <a:solidFill>
                <a:srgbClr val="1F2933"/>
              </a:solidFill>
              <a:latin typeface="Amasis MT Pro" panose="02040504050005020304" pitchFamily="18" charset="-94"/>
            </a:endParaRPr>
          </a:p>
          <a:p>
            <a:pPr marL="0" indent="0" algn="ctr">
              <a:buNone/>
            </a:pPr>
            <a:endParaRPr lang="tr-TR" sz="2400" dirty="0">
              <a:solidFill>
                <a:srgbClr val="1F2933"/>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p:txBody>
      </p:sp>
      <p:sp>
        <p:nvSpPr>
          <p:cNvPr id="12" name="Text 10"/>
          <p:cNvSpPr/>
          <p:nvPr/>
        </p:nvSpPr>
        <p:spPr>
          <a:xfrm>
            <a:off x="9281160" y="2208967"/>
            <a:ext cx="2423160" cy="2637353"/>
          </a:xfrm>
          <a:prstGeom prst="rect">
            <a:avLst/>
          </a:prstGeom>
          <a:solidFill>
            <a:srgbClr val="EAF5EC"/>
          </a:solidFill>
          <a:ln>
            <a:solidFill>
              <a:srgbClr val="D8E1E8"/>
            </a:solidFill>
          </a:ln>
        </p:spPr>
        <p:txBody>
          <a:bodyPr wrap="square" lIns="2032" tIns="2032" rIns="2032" bIns="2032" rtlCol="0" anchor="ctr">
            <a:noAutofit/>
          </a:bodyPr>
          <a:lstStyle/>
          <a:p>
            <a:pPr marL="0" indent="0" algn="ctr">
              <a:buNone/>
            </a:pPr>
            <a:r>
              <a:rPr lang="tr-TR" sz="2400" b="1" noProof="0" dirty="0">
                <a:solidFill>
                  <a:srgbClr val="1F2933"/>
                </a:solidFill>
                <a:latin typeface="Amasis MT Pro" panose="02040504050005020304" pitchFamily="18" charset="-94"/>
              </a:rPr>
              <a:t>Kalite Kültürü</a:t>
            </a:r>
            <a:endParaRPr lang="tr-TR" sz="2400" b="1" noProof="0" dirty="0">
              <a:latin typeface="Amasis MT Pro" panose="02040504050005020304" pitchFamily="18" charset="-94"/>
            </a:endParaRPr>
          </a:p>
          <a:p>
            <a:pPr marL="0" indent="0" algn="ctr">
              <a:buNone/>
            </a:pPr>
            <a:r>
              <a:rPr lang="tr-TR" sz="2400" noProof="0" dirty="0">
                <a:solidFill>
                  <a:srgbClr val="1F2933"/>
                </a:solidFill>
                <a:latin typeface="Amasis MT Pro" panose="02040504050005020304" pitchFamily="18" charset="-94"/>
              </a:rPr>
              <a:t>Kalite güvencesi dilinin öğrenciler arasında yaygınlaşması</a:t>
            </a:r>
            <a:endParaRPr lang="tr-TR" sz="2400" dirty="0">
              <a:solidFill>
                <a:srgbClr val="1F2933"/>
              </a:solidFill>
              <a:latin typeface="Amasis MT Pro" panose="02040504050005020304" pitchFamily="18" charset="-94"/>
            </a:endParaRPr>
          </a:p>
          <a:p>
            <a:pPr marL="0" indent="0" algn="ctr">
              <a:buNone/>
            </a:pPr>
            <a:endParaRPr lang="tr-TR" sz="2400" dirty="0">
              <a:solidFill>
                <a:srgbClr val="1F2933"/>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p:txBody>
      </p:sp>
      <p:sp>
        <p:nvSpPr>
          <p:cNvPr id="13" name="Text 11"/>
          <p:cNvSpPr/>
          <p:nvPr/>
        </p:nvSpPr>
        <p:spPr>
          <a:xfrm>
            <a:off x="66368" y="5168326"/>
            <a:ext cx="11632544" cy="777240"/>
          </a:xfrm>
          <a:prstGeom prst="rect">
            <a:avLst/>
          </a:prstGeom>
          <a:noFill/>
          <a:ln/>
        </p:spPr>
        <p:txBody>
          <a:bodyPr wrap="square" lIns="635" tIns="635" rIns="635" bIns="635" rtlCol="0" anchor="ctr">
            <a:normAutofit/>
          </a:bodyPr>
          <a:lstStyle/>
          <a:p>
            <a:pPr marL="0" indent="0" algn="ctr">
              <a:buNone/>
            </a:pPr>
            <a:r>
              <a:rPr lang="en-US" sz="2400" b="1" dirty="0">
                <a:solidFill>
                  <a:srgbClr val="092A3A"/>
                </a:solidFill>
                <a:latin typeface="Amasis MT Pro" panose="02040504050005020304" pitchFamily="18" charset="-94"/>
              </a:rPr>
              <a:t>Ana fikir: </a:t>
            </a:r>
            <a:r>
              <a:rPr lang="tr-TR" sz="2400" noProof="0" dirty="0">
                <a:solidFill>
                  <a:srgbClr val="092A3A"/>
                </a:solidFill>
                <a:latin typeface="Amasis MT Pro" panose="02040504050005020304" pitchFamily="18" charset="-94"/>
              </a:rPr>
              <a:t>Öğrenci dönüşleri münferit geri bildirim olmaktan çıkar; seçilmiş, kayıtlı ve izlenebilir bir kalite paydaşlığına dönüşür.</a:t>
            </a:r>
            <a:endParaRPr lang="en-US" sz="2400" dirty="0">
              <a:latin typeface="Amasis MT Pro" panose="02040504050005020304" pitchFamily="18" charset="-9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502920" y="621792"/>
            <a:ext cx="9052560" cy="411480"/>
          </a:xfrm>
          <a:prstGeom prst="rect">
            <a:avLst/>
          </a:prstGeom>
          <a:noFill/>
          <a:ln/>
        </p:spPr>
        <p:txBody>
          <a:bodyPr wrap="square" lIns="0" tIns="0" rIns="0" bIns="0" rtlCol="0" anchor="ctr">
            <a:normAutofit/>
          </a:bodyPr>
          <a:lstStyle/>
          <a:p>
            <a:pPr marL="0" indent="0">
              <a:buNone/>
            </a:pPr>
            <a:r>
              <a:rPr lang="tr-TR" sz="2400" b="1" noProof="0" dirty="0">
                <a:solidFill>
                  <a:srgbClr val="092A3A"/>
                </a:solidFill>
                <a:latin typeface="Amasis MT Pro" panose="02040504050005020304" pitchFamily="18" charset="-94"/>
              </a:rPr>
              <a:t>Yönergenin İki Ana Ayağı</a:t>
            </a:r>
            <a:endParaRPr lang="tr-TR" sz="2400" noProof="0" dirty="0">
              <a:latin typeface="Amasis MT Pro" panose="02040504050005020304" pitchFamily="18" charset="-94"/>
            </a:endParaRPr>
          </a:p>
        </p:txBody>
      </p:sp>
      <p:sp>
        <p:nvSpPr>
          <p:cNvPr id="5" name="Shape 3"/>
          <p:cNvSpPr/>
          <p:nvPr/>
        </p:nvSpPr>
        <p:spPr>
          <a:xfrm>
            <a:off x="502920" y="1133856"/>
            <a:ext cx="11201400" cy="0"/>
          </a:xfrm>
          <a:prstGeom prst="line">
            <a:avLst/>
          </a:prstGeom>
          <a:noFill/>
          <a:ln w="12700">
            <a:solidFill>
              <a:srgbClr val="D8E1E8"/>
            </a:solidFill>
            <a:prstDash val="solid"/>
          </a:ln>
        </p:spPr>
        <p:txBody>
          <a:bodyPr/>
          <a:lstStyle/>
          <a:p>
            <a:endParaRPr lang="tr-T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850" b="1" dirty="0">
                <a:solidFill>
                  <a:srgbClr val="0E5A7A"/>
                </a:solidFill>
              </a:rPr>
              <a:t>04</a:t>
            </a:r>
            <a:endParaRPr lang="en-US" sz="850" dirty="0"/>
          </a:p>
        </p:txBody>
      </p:sp>
      <p:sp>
        <p:nvSpPr>
          <p:cNvPr id="8" name="Text 6"/>
          <p:cNvSpPr/>
          <p:nvPr/>
        </p:nvSpPr>
        <p:spPr>
          <a:xfrm>
            <a:off x="685800" y="1325880"/>
            <a:ext cx="10789920" cy="457200"/>
          </a:xfrm>
          <a:prstGeom prst="rect">
            <a:avLst/>
          </a:prstGeom>
          <a:noFill/>
          <a:ln/>
        </p:spPr>
        <p:txBody>
          <a:bodyPr wrap="square" lIns="635" tIns="635" rIns="635" bIns="635" rtlCol="0" anchor="ctr">
            <a:normAutofit/>
          </a:bodyPr>
          <a:lstStyle/>
          <a:p>
            <a:pPr marL="0" indent="0" algn="ctr">
              <a:buNone/>
            </a:pPr>
            <a:r>
              <a:rPr lang="en-US" sz="2400" dirty="0">
                <a:solidFill>
                  <a:srgbClr val="5C6670"/>
                </a:solidFill>
                <a:latin typeface="Amasis MT Pro" panose="02040504050005020304" pitchFamily="18" charset="-94"/>
              </a:rPr>
              <a:t>YÖ-140, öğrenci temsil yapısını ve kalite elçiliği mekanizmasını birlikte ele alır.</a:t>
            </a:r>
            <a:endParaRPr lang="en-US" sz="2400" dirty="0">
              <a:latin typeface="Amasis MT Pro" panose="02040504050005020304" pitchFamily="18" charset="-94"/>
            </a:endParaRPr>
          </a:p>
        </p:txBody>
      </p:sp>
      <p:sp>
        <p:nvSpPr>
          <p:cNvPr id="9" name="Text 7"/>
          <p:cNvSpPr/>
          <p:nvPr/>
        </p:nvSpPr>
        <p:spPr>
          <a:xfrm>
            <a:off x="868680" y="2057399"/>
            <a:ext cx="4846320" cy="2377439"/>
          </a:xfrm>
          <a:prstGeom prst="rect">
            <a:avLst/>
          </a:prstGeom>
          <a:solidFill>
            <a:srgbClr val="EAF4FA"/>
          </a:solidFill>
          <a:ln w="15240">
            <a:solidFill>
              <a:srgbClr val="B7D9EA"/>
            </a:solidFill>
          </a:ln>
        </p:spPr>
        <p:txBody>
          <a:bodyPr wrap="square" lIns="2794" tIns="2794" rIns="2794" bIns="2794" rtlCol="0" anchor="ctr">
            <a:noAutofit/>
          </a:bodyPr>
          <a:lstStyle/>
          <a:p>
            <a:pPr marL="0" indent="0" algn="ctr">
              <a:buNone/>
            </a:pPr>
            <a:r>
              <a:rPr lang="en-US" sz="2400" b="1" dirty="0">
                <a:solidFill>
                  <a:srgbClr val="C00000"/>
                </a:solidFill>
                <a:latin typeface="Amasis MT Pro" panose="02040504050005020304" pitchFamily="18" charset="-94"/>
              </a:rPr>
              <a:t>Öğrenci Meclisleri</a:t>
            </a:r>
            <a:endParaRPr lang="en-US" sz="2400" dirty="0">
              <a:solidFill>
                <a:srgbClr val="C00000"/>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a:p>
            <a:pPr marL="0" indent="0" algn="ctr">
              <a:buNone/>
            </a:pPr>
            <a:r>
              <a:rPr lang="en-US" sz="2400" b="1" dirty="0">
                <a:solidFill>
                  <a:srgbClr val="092A3A"/>
                </a:solidFill>
                <a:latin typeface="Amasis MT Pro" panose="02040504050005020304" pitchFamily="18" charset="-94"/>
              </a:rPr>
              <a:t>Bölüm, birim ve üniversite düzeyinde öğrenci görüş, öneri ve taleplerinin yönetime taşındığı temsil yapısı.</a:t>
            </a:r>
            <a:endParaRPr lang="en-US" sz="2400" dirty="0">
              <a:latin typeface="Amasis MT Pro" panose="02040504050005020304" pitchFamily="18" charset="-94"/>
            </a:endParaRPr>
          </a:p>
        </p:txBody>
      </p:sp>
      <p:sp>
        <p:nvSpPr>
          <p:cNvPr id="10" name="Text 8"/>
          <p:cNvSpPr/>
          <p:nvPr/>
        </p:nvSpPr>
        <p:spPr>
          <a:xfrm>
            <a:off x="6492240" y="2057399"/>
            <a:ext cx="4846320" cy="2377439"/>
          </a:xfrm>
          <a:prstGeom prst="rect">
            <a:avLst/>
          </a:prstGeom>
          <a:solidFill>
            <a:srgbClr val="EAF5EC"/>
          </a:solidFill>
          <a:ln w="15240">
            <a:solidFill>
              <a:srgbClr val="B8DDBB"/>
            </a:solidFill>
          </a:ln>
        </p:spPr>
        <p:txBody>
          <a:bodyPr wrap="square" lIns="2794" tIns="2794" rIns="2794" bIns="2794" rtlCol="0" anchor="ctr">
            <a:normAutofit/>
          </a:bodyPr>
          <a:lstStyle/>
          <a:p>
            <a:pPr marL="0" indent="0" algn="ctr">
              <a:buNone/>
            </a:pPr>
            <a:r>
              <a:rPr lang="en-US" sz="2400" b="1" dirty="0">
                <a:solidFill>
                  <a:srgbClr val="C00000"/>
                </a:solidFill>
                <a:latin typeface="Amasis MT Pro" panose="02040504050005020304" pitchFamily="18" charset="-94"/>
              </a:rPr>
              <a:t>Öğrenci Kalite Elçileri Programı</a:t>
            </a:r>
            <a:endParaRPr lang="en-US" sz="2400" dirty="0">
              <a:solidFill>
                <a:srgbClr val="C00000"/>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a:p>
            <a:pPr marL="0" indent="0" algn="ctr">
              <a:buNone/>
            </a:pPr>
            <a:r>
              <a:rPr lang="en-US" sz="2400" b="1" dirty="0">
                <a:solidFill>
                  <a:srgbClr val="092A3A"/>
                </a:solidFill>
                <a:latin typeface="Amasis MT Pro" panose="02040504050005020304" pitchFamily="18" charset="-94"/>
              </a:rPr>
              <a:t>Kalite kültürünün öğrencilere yayılımı, eğitimler, geri bildirim ve kalite faaliyetlerine katılım mekanizması.</a:t>
            </a:r>
            <a:endParaRPr lang="en-US" sz="2400" dirty="0">
              <a:latin typeface="Amasis MT Pro" panose="02040504050005020304" pitchFamily="18" charset="-94"/>
            </a:endParaRPr>
          </a:p>
        </p:txBody>
      </p:sp>
      <p:sp>
        <p:nvSpPr>
          <p:cNvPr id="11" name="Shape 9"/>
          <p:cNvSpPr/>
          <p:nvPr/>
        </p:nvSpPr>
        <p:spPr>
          <a:xfrm>
            <a:off x="5815584" y="3090672"/>
            <a:ext cx="603504" cy="0"/>
          </a:xfrm>
          <a:prstGeom prst="line">
            <a:avLst/>
          </a:prstGeom>
          <a:noFill/>
          <a:ln w="17780">
            <a:solidFill>
              <a:srgbClr val="F28C28"/>
            </a:solidFill>
            <a:prstDash val="solid"/>
            <a:headEnd type="none"/>
            <a:tailEnd type="triangle"/>
          </a:ln>
        </p:spPr>
        <p:txBody>
          <a:bodyPr/>
          <a:lstStyle/>
          <a:p>
            <a:endParaRPr lang="tr-TR"/>
          </a:p>
        </p:txBody>
      </p:sp>
      <p:sp>
        <p:nvSpPr>
          <p:cNvPr id="12" name="Text 10"/>
          <p:cNvSpPr/>
          <p:nvPr/>
        </p:nvSpPr>
        <p:spPr>
          <a:xfrm>
            <a:off x="3497580" y="5174668"/>
            <a:ext cx="5166360" cy="502920"/>
          </a:xfrm>
          <a:prstGeom prst="rect">
            <a:avLst/>
          </a:prstGeom>
          <a:solidFill>
            <a:srgbClr val="F28C28"/>
          </a:solidFill>
          <a:ln>
            <a:solidFill>
              <a:srgbClr val="F28C28"/>
            </a:solidFill>
          </a:ln>
        </p:spPr>
        <p:txBody>
          <a:bodyPr wrap="square" lIns="635" tIns="635" rIns="635" bIns="635" rtlCol="0" anchor="ctr">
            <a:normAutofit/>
          </a:bodyPr>
          <a:lstStyle/>
          <a:p>
            <a:pPr marL="0" indent="0" algn="ctr">
              <a:buNone/>
            </a:pPr>
            <a:r>
              <a:rPr lang="en-US" sz="2000" b="1" dirty="0">
                <a:solidFill>
                  <a:srgbClr val="FFFFFF"/>
                </a:solidFill>
                <a:latin typeface="Amasis MT Pro" panose="02040504050005020304" pitchFamily="18" charset="-94"/>
              </a:rPr>
              <a:t>Ortak çıktı: Öğrencinin kalite paydaşlığı</a:t>
            </a:r>
            <a:endParaRPr lang="en-US" sz="2000" dirty="0">
              <a:latin typeface="Amasis MT Pro" panose="02040504050005020304" pitchFamily="18" charset="-9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502920" y="340613"/>
            <a:ext cx="9052560" cy="411480"/>
          </a:xfrm>
          <a:prstGeom prst="rect">
            <a:avLst/>
          </a:prstGeom>
          <a:noFill/>
          <a:ln/>
        </p:spPr>
        <p:txBody>
          <a:bodyPr wrap="square" lIns="0" tIns="0" rIns="0" bIns="0" rtlCol="0" anchor="ctr">
            <a:normAutofit/>
          </a:bodyPr>
          <a:lstStyle/>
          <a:p>
            <a:pPr marL="0" indent="0">
              <a:buNone/>
            </a:pPr>
            <a:r>
              <a:rPr lang="en-US" sz="2400" b="1" dirty="0" err="1">
                <a:solidFill>
                  <a:srgbClr val="092A3A"/>
                </a:solidFill>
                <a:latin typeface="Amasis MT Pro" panose="02040504050005020304" pitchFamily="18" charset="-94"/>
              </a:rPr>
              <a:t>Temsil</a:t>
            </a:r>
            <a:r>
              <a:rPr lang="en-US" sz="2400" b="1" dirty="0">
                <a:solidFill>
                  <a:srgbClr val="092A3A"/>
                </a:solidFill>
                <a:latin typeface="Amasis MT Pro" panose="02040504050005020304" pitchFamily="18" charset="-94"/>
              </a:rPr>
              <a:t> </a:t>
            </a:r>
            <a:r>
              <a:rPr lang="en-US" sz="2400" b="1" dirty="0" err="1">
                <a:solidFill>
                  <a:srgbClr val="092A3A"/>
                </a:solidFill>
                <a:latin typeface="Amasis MT Pro" panose="02040504050005020304" pitchFamily="18" charset="-94"/>
              </a:rPr>
              <a:t>Yapısı</a:t>
            </a:r>
            <a:r>
              <a:rPr lang="en-US" sz="2400" b="1" dirty="0">
                <a:solidFill>
                  <a:srgbClr val="092A3A"/>
                </a:solidFill>
                <a:latin typeface="Amasis MT Pro" panose="02040504050005020304" pitchFamily="18" charset="-94"/>
              </a:rPr>
              <a:t>: </a:t>
            </a:r>
            <a:r>
              <a:rPr lang="en-US" sz="2400" b="1" dirty="0" err="1">
                <a:solidFill>
                  <a:srgbClr val="092A3A"/>
                </a:solidFill>
                <a:latin typeface="Amasis MT Pro" panose="02040504050005020304" pitchFamily="18" charset="-94"/>
              </a:rPr>
              <a:t>Bölümden</a:t>
            </a:r>
            <a:r>
              <a:rPr lang="en-US" sz="2400" b="1" dirty="0">
                <a:solidFill>
                  <a:srgbClr val="092A3A"/>
                </a:solidFill>
                <a:latin typeface="Amasis MT Pro" panose="02040504050005020304" pitchFamily="18" charset="-94"/>
              </a:rPr>
              <a:t> </a:t>
            </a:r>
            <a:r>
              <a:rPr lang="en-US" sz="2400" b="1" dirty="0" err="1">
                <a:solidFill>
                  <a:srgbClr val="092A3A"/>
                </a:solidFill>
                <a:latin typeface="Amasis MT Pro" panose="02040504050005020304" pitchFamily="18" charset="-94"/>
              </a:rPr>
              <a:t>Üniversiteye</a:t>
            </a:r>
            <a:endParaRPr lang="en-US" sz="2400" dirty="0">
              <a:latin typeface="Amasis MT Pro" panose="02040504050005020304" pitchFamily="18" charset="-94"/>
            </a:endParaRPr>
          </a:p>
        </p:txBody>
      </p:sp>
      <p:sp>
        <p:nvSpPr>
          <p:cNvPr id="5" name="Shape 3"/>
          <p:cNvSpPr/>
          <p:nvPr/>
        </p:nvSpPr>
        <p:spPr>
          <a:xfrm>
            <a:off x="502920" y="1133856"/>
            <a:ext cx="11201400" cy="0"/>
          </a:xfrm>
          <a:prstGeom prst="line">
            <a:avLst/>
          </a:prstGeom>
          <a:noFill/>
          <a:ln w="12700">
            <a:solidFill>
              <a:srgbClr val="D8E1E8"/>
            </a:solidFill>
            <a:prstDash val="solid"/>
          </a:ln>
        </p:spPr>
        <p:txBody>
          <a:bodyPr/>
          <a:lstStyle/>
          <a:p>
            <a:endParaRPr lang="tr-TR" sz="20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000" b="1" dirty="0">
                <a:solidFill>
                  <a:srgbClr val="0E5A7A"/>
                </a:solidFill>
                <a:latin typeface="Amasis MT Pro" panose="02040504050005020304" pitchFamily="18" charset="-94"/>
              </a:rPr>
              <a:t>05</a:t>
            </a:r>
            <a:endParaRPr lang="en-US" sz="2000" dirty="0">
              <a:latin typeface="Amasis MT Pro" panose="02040504050005020304" pitchFamily="18" charset="-94"/>
            </a:endParaRPr>
          </a:p>
        </p:txBody>
      </p:sp>
      <p:sp>
        <p:nvSpPr>
          <p:cNvPr id="8" name="Text 6"/>
          <p:cNvSpPr/>
          <p:nvPr/>
        </p:nvSpPr>
        <p:spPr>
          <a:xfrm>
            <a:off x="640080" y="1325880"/>
            <a:ext cx="10881360" cy="384048"/>
          </a:xfrm>
          <a:prstGeom prst="rect">
            <a:avLst/>
          </a:prstGeom>
          <a:noFill/>
          <a:ln/>
        </p:spPr>
        <p:txBody>
          <a:bodyPr wrap="square" lIns="635" tIns="635" rIns="635" bIns="635" rtlCol="0" anchor="ctr">
            <a:normAutofit/>
          </a:bodyPr>
          <a:lstStyle/>
          <a:p>
            <a:pPr marL="0" indent="0" algn="ctr">
              <a:buNone/>
            </a:pPr>
            <a:r>
              <a:rPr lang="en-US" sz="2400" dirty="0">
                <a:solidFill>
                  <a:srgbClr val="5C6670"/>
                </a:solidFill>
                <a:latin typeface="Amasis MT Pro" panose="02040504050005020304" pitchFamily="18" charset="-94"/>
              </a:rPr>
              <a:t>Her düzeyde temsil seçime, tutanağa ve kayıt altına alma ilkesine dayanır.</a:t>
            </a:r>
            <a:endParaRPr lang="en-US" sz="2400" dirty="0">
              <a:latin typeface="Amasis MT Pro" panose="02040504050005020304" pitchFamily="18" charset="-94"/>
            </a:endParaRPr>
          </a:p>
        </p:txBody>
      </p:sp>
      <p:sp>
        <p:nvSpPr>
          <p:cNvPr id="9" name="Shape 7"/>
          <p:cNvSpPr/>
          <p:nvPr/>
        </p:nvSpPr>
        <p:spPr>
          <a:xfrm>
            <a:off x="2834640" y="3127248"/>
            <a:ext cx="347472" cy="0"/>
          </a:xfrm>
          <a:prstGeom prst="line">
            <a:avLst/>
          </a:prstGeom>
          <a:noFill/>
          <a:ln w="17780">
            <a:solidFill>
              <a:srgbClr val="0E5A7A"/>
            </a:solidFill>
            <a:prstDash val="solid"/>
            <a:headEnd type="none"/>
            <a:tailEnd type="triangle"/>
          </a:ln>
        </p:spPr>
        <p:txBody>
          <a:bodyPr/>
          <a:lstStyle/>
          <a:p>
            <a:endParaRPr lang="tr-TR" sz="2000">
              <a:latin typeface="Amasis MT Pro" panose="02040504050005020304" pitchFamily="18" charset="-94"/>
            </a:endParaRPr>
          </a:p>
        </p:txBody>
      </p:sp>
      <p:sp>
        <p:nvSpPr>
          <p:cNvPr id="10" name="Shape 8"/>
          <p:cNvSpPr/>
          <p:nvPr/>
        </p:nvSpPr>
        <p:spPr>
          <a:xfrm>
            <a:off x="5669280" y="3127248"/>
            <a:ext cx="347472" cy="0"/>
          </a:xfrm>
          <a:prstGeom prst="line">
            <a:avLst/>
          </a:prstGeom>
          <a:noFill/>
          <a:ln w="17780">
            <a:solidFill>
              <a:srgbClr val="0E5A7A"/>
            </a:solidFill>
            <a:prstDash val="solid"/>
            <a:headEnd type="none"/>
            <a:tailEnd type="triangle"/>
          </a:ln>
        </p:spPr>
        <p:txBody>
          <a:bodyPr/>
          <a:lstStyle/>
          <a:p>
            <a:endParaRPr lang="tr-TR" sz="2000">
              <a:latin typeface="Amasis MT Pro" panose="02040504050005020304" pitchFamily="18" charset="-94"/>
            </a:endParaRPr>
          </a:p>
        </p:txBody>
      </p:sp>
      <p:sp>
        <p:nvSpPr>
          <p:cNvPr id="11" name="Shape 9"/>
          <p:cNvSpPr/>
          <p:nvPr/>
        </p:nvSpPr>
        <p:spPr>
          <a:xfrm>
            <a:off x="8503920" y="3127248"/>
            <a:ext cx="347472" cy="0"/>
          </a:xfrm>
          <a:prstGeom prst="line">
            <a:avLst/>
          </a:prstGeom>
          <a:noFill/>
          <a:ln w="17780">
            <a:solidFill>
              <a:srgbClr val="0E5A7A"/>
            </a:solidFill>
            <a:prstDash val="solid"/>
            <a:headEnd type="none"/>
            <a:tailEnd type="triangle"/>
          </a:ln>
        </p:spPr>
        <p:txBody>
          <a:bodyPr/>
          <a:lstStyle/>
          <a:p>
            <a:endParaRPr lang="tr-TR" sz="2000">
              <a:latin typeface="Amasis MT Pro" panose="02040504050005020304" pitchFamily="18" charset="-94"/>
            </a:endParaRPr>
          </a:p>
        </p:txBody>
      </p:sp>
      <p:sp>
        <p:nvSpPr>
          <p:cNvPr id="12" name="Text 10"/>
          <p:cNvSpPr/>
          <p:nvPr/>
        </p:nvSpPr>
        <p:spPr>
          <a:xfrm>
            <a:off x="685800" y="2103119"/>
            <a:ext cx="2148840" cy="2395725"/>
          </a:xfrm>
          <a:prstGeom prst="rect">
            <a:avLst/>
          </a:prstGeom>
          <a:solidFill>
            <a:srgbClr val="EAF4FA"/>
          </a:solidFill>
          <a:ln w="15240">
            <a:solidFill>
              <a:srgbClr val="D8E1E8"/>
            </a:solidFill>
          </a:ln>
        </p:spPr>
        <p:txBody>
          <a:bodyPr wrap="square" lIns="2032" tIns="2032" rIns="2032" bIns="2032" rtlCol="0" anchor="ctr">
            <a:noAutofit/>
          </a:bodyPr>
          <a:lstStyle/>
          <a:p>
            <a:pPr marL="0" indent="0" algn="ctr">
              <a:buNone/>
            </a:pPr>
            <a:r>
              <a:rPr lang="en-US" sz="2400" b="1" dirty="0">
                <a:solidFill>
                  <a:srgbClr val="C00000"/>
                </a:solidFill>
                <a:latin typeface="Amasis MT Pro" panose="02040504050005020304" pitchFamily="18" charset="-94"/>
              </a:rPr>
              <a:t>Sınıf temsilcileri</a:t>
            </a:r>
            <a:endParaRPr lang="en-US" sz="2400" dirty="0">
              <a:solidFill>
                <a:srgbClr val="C00000"/>
              </a:solidFill>
              <a:latin typeface="Amasis MT Pro" panose="02040504050005020304" pitchFamily="18" charset="-94"/>
            </a:endParaRPr>
          </a:p>
          <a:p>
            <a:pPr marL="0" indent="0" algn="ctr">
              <a:buNone/>
            </a:pPr>
            <a:r>
              <a:rPr lang="en-US" sz="2400" b="1" dirty="0">
                <a:solidFill>
                  <a:srgbClr val="092A3A"/>
                </a:solidFill>
                <a:latin typeface="Amasis MT Pro" panose="02040504050005020304" pitchFamily="18" charset="-94"/>
              </a:rPr>
              <a:t>Her sınıf düzeyinde seçilen öğrenciler</a:t>
            </a:r>
            <a:endParaRPr lang="en-US" sz="2400" dirty="0">
              <a:latin typeface="Amasis MT Pro" panose="02040504050005020304" pitchFamily="18" charset="-94"/>
            </a:endParaRPr>
          </a:p>
        </p:txBody>
      </p:sp>
      <p:sp>
        <p:nvSpPr>
          <p:cNvPr id="13" name="Text 11"/>
          <p:cNvSpPr/>
          <p:nvPr/>
        </p:nvSpPr>
        <p:spPr>
          <a:xfrm>
            <a:off x="3246120" y="2103119"/>
            <a:ext cx="2423160" cy="2395725"/>
          </a:xfrm>
          <a:prstGeom prst="rect">
            <a:avLst/>
          </a:prstGeom>
          <a:solidFill>
            <a:srgbClr val="FFFFFF"/>
          </a:solidFill>
          <a:ln w="15240">
            <a:solidFill>
              <a:srgbClr val="D8E1E8"/>
            </a:solidFill>
          </a:ln>
        </p:spPr>
        <p:txBody>
          <a:bodyPr wrap="square" lIns="2032" tIns="2032" rIns="2032" bIns="2032" rtlCol="0" anchor="ctr">
            <a:noAutofit/>
          </a:bodyPr>
          <a:lstStyle/>
          <a:p>
            <a:pPr marL="0" indent="0" algn="ctr">
              <a:buNone/>
            </a:pPr>
            <a:r>
              <a:rPr lang="en-US" sz="2400" b="1" dirty="0">
                <a:solidFill>
                  <a:srgbClr val="C00000"/>
                </a:solidFill>
                <a:latin typeface="Amasis MT Pro" panose="02040504050005020304" pitchFamily="18" charset="-94"/>
              </a:rPr>
              <a:t>Bölüm Öğrenci Meclisi</a:t>
            </a:r>
            <a:endParaRPr lang="en-US" sz="2400" dirty="0">
              <a:solidFill>
                <a:srgbClr val="C00000"/>
              </a:solidFill>
              <a:latin typeface="Amasis MT Pro" panose="02040504050005020304" pitchFamily="18" charset="-94"/>
            </a:endParaRPr>
          </a:p>
          <a:p>
            <a:pPr marL="0" indent="0" algn="ctr">
              <a:buNone/>
            </a:pPr>
            <a:r>
              <a:rPr lang="en-US" sz="2400" b="1" dirty="0">
                <a:solidFill>
                  <a:srgbClr val="092A3A"/>
                </a:solidFill>
                <a:latin typeface="Amasis MT Pro" panose="02040504050005020304" pitchFamily="18" charset="-94"/>
              </a:rPr>
              <a:t>Sınıf temsilcilerinden oluşur; bölüm temsilcisi seçilir.</a:t>
            </a:r>
            <a:endParaRPr lang="en-US" sz="2400" dirty="0">
              <a:latin typeface="Amasis MT Pro" panose="02040504050005020304" pitchFamily="18" charset="-94"/>
            </a:endParaRPr>
          </a:p>
        </p:txBody>
      </p:sp>
      <p:sp>
        <p:nvSpPr>
          <p:cNvPr id="14" name="Text 12"/>
          <p:cNvSpPr/>
          <p:nvPr/>
        </p:nvSpPr>
        <p:spPr>
          <a:xfrm>
            <a:off x="6080760" y="2103119"/>
            <a:ext cx="2423160" cy="2395725"/>
          </a:xfrm>
          <a:prstGeom prst="rect">
            <a:avLst/>
          </a:prstGeom>
          <a:solidFill>
            <a:srgbClr val="EAF5EC"/>
          </a:solidFill>
          <a:ln w="15240">
            <a:solidFill>
              <a:srgbClr val="D8E1E8"/>
            </a:solidFill>
          </a:ln>
        </p:spPr>
        <p:txBody>
          <a:bodyPr wrap="square" lIns="2032" tIns="2032" rIns="2032" bIns="2032" rtlCol="0" anchor="ctr">
            <a:noAutofit/>
          </a:bodyPr>
          <a:lstStyle/>
          <a:p>
            <a:pPr marL="0" indent="0" algn="ctr">
              <a:buNone/>
            </a:pPr>
            <a:r>
              <a:rPr lang="en-US" sz="2400" b="1" dirty="0">
                <a:solidFill>
                  <a:srgbClr val="C00000"/>
                </a:solidFill>
                <a:latin typeface="Amasis MT Pro" panose="02040504050005020304" pitchFamily="18" charset="-94"/>
              </a:rPr>
              <a:t>Birim Öğrenci Meclisi</a:t>
            </a:r>
            <a:endParaRPr lang="en-US" sz="2400" dirty="0">
              <a:solidFill>
                <a:srgbClr val="C00000"/>
              </a:solidFill>
              <a:latin typeface="Amasis MT Pro" panose="02040504050005020304" pitchFamily="18" charset="-94"/>
            </a:endParaRPr>
          </a:p>
          <a:p>
            <a:pPr marL="0" indent="0" algn="ctr">
              <a:buNone/>
            </a:pPr>
            <a:r>
              <a:rPr lang="en-US" sz="2400" b="1" dirty="0">
                <a:solidFill>
                  <a:srgbClr val="092A3A"/>
                </a:solidFill>
                <a:latin typeface="Amasis MT Pro" panose="02040504050005020304" pitchFamily="18" charset="-94"/>
              </a:rPr>
              <a:t>Bölüm temsilcilerinden oluşur; birim temsilcisi seçilir.</a:t>
            </a:r>
            <a:endParaRPr lang="en-US" sz="2400" dirty="0">
              <a:latin typeface="Amasis MT Pro" panose="02040504050005020304" pitchFamily="18" charset="-94"/>
            </a:endParaRPr>
          </a:p>
        </p:txBody>
      </p:sp>
      <p:sp>
        <p:nvSpPr>
          <p:cNvPr id="15" name="Text 13"/>
          <p:cNvSpPr/>
          <p:nvPr/>
        </p:nvSpPr>
        <p:spPr>
          <a:xfrm>
            <a:off x="8915400" y="2103119"/>
            <a:ext cx="2514600" cy="2395725"/>
          </a:xfrm>
          <a:prstGeom prst="rect">
            <a:avLst/>
          </a:prstGeom>
          <a:solidFill>
            <a:srgbClr val="FFF3E0"/>
          </a:solidFill>
          <a:ln w="15240">
            <a:solidFill>
              <a:srgbClr val="D8E1E8"/>
            </a:solidFill>
          </a:ln>
        </p:spPr>
        <p:txBody>
          <a:bodyPr wrap="square" lIns="2032" tIns="2032" rIns="2032" bIns="2032" rtlCol="0" anchor="ctr">
            <a:normAutofit/>
          </a:bodyPr>
          <a:lstStyle/>
          <a:p>
            <a:pPr marL="0" indent="0" algn="ctr">
              <a:buNone/>
            </a:pPr>
            <a:r>
              <a:rPr lang="en-US" sz="2400" b="1" dirty="0">
                <a:solidFill>
                  <a:srgbClr val="C00000"/>
                </a:solidFill>
                <a:latin typeface="Amasis MT Pro" panose="02040504050005020304" pitchFamily="18" charset="-94"/>
              </a:rPr>
              <a:t>Üniversite Öğrenci Meclisi</a:t>
            </a:r>
            <a:endParaRPr lang="en-US" sz="2400" dirty="0">
              <a:solidFill>
                <a:srgbClr val="C00000"/>
              </a:solidFill>
              <a:latin typeface="Amasis MT Pro" panose="02040504050005020304" pitchFamily="18" charset="-94"/>
            </a:endParaRPr>
          </a:p>
          <a:p>
            <a:pPr marL="0" indent="0" algn="ctr">
              <a:buNone/>
            </a:pPr>
            <a:r>
              <a:rPr lang="en-US" sz="2400" b="1" dirty="0">
                <a:solidFill>
                  <a:srgbClr val="092A3A"/>
                </a:solidFill>
                <a:latin typeface="Amasis MT Pro" panose="02040504050005020304" pitchFamily="18" charset="-94"/>
              </a:rPr>
              <a:t>Birim temsilcileri doğal üyedir; üniversite temsilcisi seçilir.</a:t>
            </a:r>
            <a:endParaRPr lang="en-US" sz="2400" dirty="0">
              <a:latin typeface="Amasis MT Pro" panose="02040504050005020304" pitchFamily="18" charset="-94"/>
            </a:endParaRPr>
          </a:p>
        </p:txBody>
      </p:sp>
      <p:sp>
        <p:nvSpPr>
          <p:cNvPr id="16" name="Text 14"/>
          <p:cNvSpPr/>
          <p:nvPr/>
        </p:nvSpPr>
        <p:spPr>
          <a:xfrm>
            <a:off x="685800" y="4823459"/>
            <a:ext cx="10744200" cy="708659"/>
          </a:xfrm>
          <a:prstGeom prst="rect">
            <a:avLst/>
          </a:prstGeom>
          <a:solidFill>
            <a:srgbClr val="2E7D32"/>
          </a:solidFill>
          <a:ln>
            <a:solidFill>
              <a:srgbClr val="2E7D32"/>
            </a:solidFill>
          </a:ln>
        </p:spPr>
        <p:txBody>
          <a:bodyPr wrap="square" lIns="635" tIns="635" rIns="635" bIns="635" rtlCol="0" anchor="ctr">
            <a:noAutofit/>
          </a:bodyPr>
          <a:lstStyle/>
          <a:p>
            <a:pPr marL="0" indent="0" algn="ctr">
              <a:buNone/>
            </a:pPr>
            <a:r>
              <a:rPr lang="tr-TR" sz="2400" b="1" noProof="0">
                <a:solidFill>
                  <a:srgbClr val="FFFFFF"/>
                </a:solidFill>
                <a:latin typeface="Amasis MT Pro" panose="02040504050005020304" pitchFamily="18" charset="-94"/>
              </a:rPr>
              <a:t>Not: Bölüm ve birim öğrenci temsilcileri aynı zamanda Öğrenci Kalite Elçisi rolünü yürütür.</a:t>
            </a:r>
            <a:endParaRPr lang="tr-TR" sz="2400" noProof="0">
              <a:latin typeface="Amasis MT Pro" panose="02040504050005020304" pitchFamily="18" charset="-94"/>
            </a:endParaRPr>
          </a:p>
        </p:txBody>
      </p:sp>
      <p:sp>
        <p:nvSpPr>
          <p:cNvPr id="17" name="Text 15"/>
          <p:cNvSpPr/>
          <p:nvPr/>
        </p:nvSpPr>
        <p:spPr>
          <a:xfrm>
            <a:off x="757084" y="5847583"/>
            <a:ext cx="10764356" cy="502920"/>
          </a:xfrm>
          <a:prstGeom prst="rect">
            <a:avLst/>
          </a:prstGeom>
          <a:noFill/>
          <a:ln/>
        </p:spPr>
        <p:txBody>
          <a:bodyPr wrap="square" lIns="635" tIns="635" rIns="635" bIns="635" rtlCol="0" anchor="ctr">
            <a:noAutofit/>
          </a:bodyPr>
          <a:lstStyle/>
          <a:p>
            <a:pPr marL="0" indent="0" algn="ctr">
              <a:buNone/>
            </a:pPr>
            <a:r>
              <a:rPr lang="en-US" sz="2400" dirty="0">
                <a:solidFill>
                  <a:srgbClr val="5C6670"/>
                </a:solidFill>
                <a:latin typeface="Amasis MT Pro" panose="02040504050005020304" pitchFamily="18" charset="-94"/>
              </a:rPr>
              <a:t>Tek programlı akademik birimlerde bölüm meclisi oluşturulmaz; öğrencisi bulunan programların sınıf temsilcileri doğrudan Birim Öğrenci Meclisini oluşturur. </a:t>
            </a:r>
            <a:endParaRPr lang="tr-TR" sz="2400" dirty="0">
              <a:solidFill>
                <a:srgbClr val="5C6670"/>
              </a:solidFill>
              <a:latin typeface="Amasis MT Pro" panose="02040504050005020304" pitchFamily="18" charset="-94"/>
            </a:endParaRPr>
          </a:p>
          <a:p>
            <a:pPr marL="0" indent="0" algn="ctr">
              <a:buNone/>
            </a:pPr>
            <a:r>
              <a:rPr lang="en-US" sz="2400" dirty="0">
                <a:solidFill>
                  <a:srgbClr val="5C6670"/>
                </a:solidFill>
                <a:latin typeface="Amasis MT Pro" panose="02040504050005020304" pitchFamily="18" charset="-94"/>
              </a:rPr>
              <a:t>Tıp Fakültesinde TEÖK, Birim Öğrenci Meclisi olarak kabul edilir.</a:t>
            </a:r>
            <a:endParaRPr lang="en-US" sz="2400" dirty="0">
              <a:latin typeface="Amasis MT Pro" panose="02040504050005020304" pitchFamily="18" charset="-9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502920" y="361189"/>
            <a:ext cx="9052560" cy="411480"/>
          </a:xfrm>
          <a:prstGeom prst="rect">
            <a:avLst/>
          </a:prstGeom>
          <a:noFill/>
          <a:ln/>
        </p:spPr>
        <p:txBody>
          <a:bodyPr wrap="square" lIns="0" tIns="0" rIns="0" bIns="0" rtlCol="0" anchor="ctr">
            <a:normAutofit/>
          </a:bodyPr>
          <a:lstStyle/>
          <a:p>
            <a:pPr marL="0" indent="0">
              <a:buNone/>
            </a:pPr>
            <a:r>
              <a:rPr lang="tr-TR" sz="2400" b="1" noProof="0" dirty="0">
                <a:solidFill>
                  <a:srgbClr val="092A3A"/>
                </a:solidFill>
                <a:latin typeface="Amasis MT Pro" panose="02040504050005020304" pitchFamily="18" charset="-94"/>
              </a:rPr>
              <a:t>Bölüm Öğrenci Meclisi: Uygulama Çerçevesi</a:t>
            </a:r>
            <a:endParaRPr lang="tr-TR" sz="2400" noProof="0" dirty="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06</a:t>
            </a:r>
            <a:endParaRPr lang="en-US" sz="2400" dirty="0">
              <a:latin typeface="Amasis MT Pro" panose="02040504050005020304" pitchFamily="18" charset="-94"/>
            </a:endParaRPr>
          </a:p>
        </p:txBody>
      </p:sp>
      <p:pic>
        <p:nvPicPr>
          <p:cNvPr id="8" name="Image 0" descr="/mnt/data/a_wide_bright_indoor_meeting_classroom_scene_a_m.png"/>
          <p:cNvPicPr>
            <a:picLocks noChangeAspect="1"/>
          </p:cNvPicPr>
          <p:nvPr/>
        </p:nvPicPr>
        <p:blipFill>
          <a:blip r:embed="rId3"/>
          <a:srcRect l="6000" t="3000" r="46747" b="3000"/>
          <a:stretch/>
        </p:blipFill>
        <p:spPr>
          <a:xfrm>
            <a:off x="594360" y="1325880"/>
            <a:ext cx="4206240" cy="4709160"/>
          </a:xfrm>
          <a:prstGeom prst="rect">
            <a:avLst/>
          </a:prstGeom>
        </p:spPr>
      </p:pic>
      <p:sp>
        <p:nvSpPr>
          <p:cNvPr id="9" name="Text 6"/>
          <p:cNvSpPr/>
          <p:nvPr/>
        </p:nvSpPr>
        <p:spPr>
          <a:xfrm>
            <a:off x="4998567" y="1024130"/>
            <a:ext cx="2194560" cy="256032"/>
          </a:xfrm>
          <a:prstGeom prst="rect">
            <a:avLst/>
          </a:prstGeom>
          <a:noFill/>
          <a:ln/>
        </p:spPr>
        <p:txBody>
          <a:bodyPr wrap="square" lIns="0" tIns="0" rIns="0" bIns="0" rtlCol="0" anchor="ctr"/>
          <a:lstStyle/>
          <a:p>
            <a:pPr marL="0" indent="0">
              <a:buNone/>
            </a:pPr>
            <a:r>
              <a:rPr lang="en-US" sz="2400" b="1" dirty="0">
                <a:solidFill>
                  <a:srgbClr val="2E7D32"/>
                </a:solidFill>
                <a:latin typeface="Amasis MT Pro" panose="02040504050005020304" pitchFamily="18" charset="-94"/>
              </a:rPr>
              <a:t>Oluşum</a:t>
            </a:r>
            <a:endParaRPr lang="en-US" sz="2400" dirty="0">
              <a:latin typeface="Amasis MT Pro" panose="02040504050005020304" pitchFamily="18" charset="-94"/>
            </a:endParaRPr>
          </a:p>
        </p:txBody>
      </p:sp>
      <p:sp>
        <p:nvSpPr>
          <p:cNvPr id="10" name="Text 7"/>
          <p:cNvSpPr/>
          <p:nvPr/>
        </p:nvSpPr>
        <p:spPr>
          <a:xfrm>
            <a:off x="5029199" y="1306339"/>
            <a:ext cx="6975987" cy="1280160"/>
          </a:xfrm>
          <a:prstGeom prst="rect">
            <a:avLst/>
          </a:prstGeom>
          <a:noFill/>
          <a:ln/>
        </p:spPr>
        <p:txBody>
          <a:bodyPr wrap="square" lIns="762" tIns="762" rIns="762" bIns="762" rtlCol="0" anchor="t">
            <a:noAutofit/>
          </a:bodyPr>
          <a:lstStyle/>
          <a:p>
            <a:r>
              <a:rPr lang="tr-TR" sz="2400" noProof="0" dirty="0">
                <a:solidFill>
                  <a:srgbClr val="1F2933"/>
                </a:solidFill>
                <a:latin typeface="Amasis MT Pro" panose="02040504050005020304" pitchFamily="18" charset="-94"/>
              </a:rPr>
              <a:t>Her sınıf düzeyinde bir öğrenci seçilir.
Bölüm meclisi üyeleri arasından Bölüm Öğrenci Temsilcisi seçilir.
Seçimler bölüm başkanı tarafından yürütülür; tutanak kayıt altına alınır.</a:t>
            </a:r>
            <a:endParaRPr lang="tr-TR" sz="2400" noProof="0" dirty="0">
              <a:latin typeface="Amasis MT Pro" panose="02040504050005020304" pitchFamily="18" charset="-94"/>
            </a:endParaRPr>
          </a:p>
        </p:txBody>
      </p:sp>
      <p:sp>
        <p:nvSpPr>
          <p:cNvPr id="11" name="Text 8"/>
          <p:cNvSpPr/>
          <p:nvPr/>
        </p:nvSpPr>
        <p:spPr>
          <a:xfrm>
            <a:off x="5029200" y="3193812"/>
            <a:ext cx="3770671" cy="235188"/>
          </a:xfrm>
          <a:prstGeom prst="rect">
            <a:avLst/>
          </a:prstGeom>
          <a:noFill/>
          <a:ln/>
        </p:spPr>
        <p:txBody>
          <a:bodyPr wrap="square" lIns="0" tIns="0" rIns="0" bIns="0" rtlCol="0" anchor="ctr"/>
          <a:lstStyle/>
          <a:p>
            <a:pPr marL="0" indent="0">
              <a:buNone/>
            </a:pPr>
            <a:r>
              <a:rPr lang="en-US" sz="2400" b="1" dirty="0">
                <a:solidFill>
                  <a:srgbClr val="0E5A7A"/>
                </a:solidFill>
                <a:latin typeface="Amasis MT Pro" panose="02040504050005020304" pitchFamily="18" charset="-94"/>
              </a:rPr>
              <a:t>Temel </a:t>
            </a:r>
            <a:r>
              <a:rPr lang="tr-TR" sz="2400" b="1" noProof="0" dirty="0">
                <a:solidFill>
                  <a:srgbClr val="0E5A7A"/>
                </a:solidFill>
                <a:latin typeface="Amasis MT Pro" panose="02040504050005020304" pitchFamily="18" charset="-94"/>
              </a:rPr>
              <a:t>Görev Alanları</a:t>
            </a:r>
            <a:endParaRPr lang="en-US" sz="2400" dirty="0">
              <a:latin typeface="Amasis MT Pro" panose="02040504050005020304" pitchFamily="18" charset="-94"/>
            </a:endParaRPr>
          </a:p>
        </p:txBody>
      </p:sp>
      <p:sp>
        <p:nvSpPr>
          <p:cNvPr id="12" name="Text 9"/>
          <p:cNvSpPr/>
          <p:nvPr/>
        </p:nvSpPr>
        <p:spPr>
          <a:xfrm>
            <a:off x="4983480" y="3511296"/>
            <a:ext cx="7021706" cy="1920240"/>
          </a:xfrm>
          <a:prstGeom prst="rect">
            <a:avLst/>
          </a:prstGeom>
          <a:noFill/>
          <a:ln/>
        </p:spPr>
        <p:txBody>
          <a:bodyPr wrap="square" lIns="762" tIns="762" rIns="762" bIns="762" rtlCol="0" anchor="t">
            <a:noAutofit/>
          </a:bodyPr>
          <a:lstStyle/>
          <a:p>
            <a:r>
              <a:rPr lang="tr-TR" sz="2400" noProof="0" dirty="0">
                <a:solidFill>
                  <a:srgbClr val="1F2933"/>
                </a:solidFill>
                <a:latin typeface="Amasis MT Pro" panose="02040504050005020304" pitchFamily="18" charset="-94"/>
              </a:rPr>
              <a:t>Müfredat, ders/sınav programları ve ölçme-değerlendirme uygulamalarına öneri sunmak.
Staj ve mesleki uygulamalara ilişkin iyileştirme önerileri geliştirmek.
Bölüm öğrencileri ile bölüm yönetimi arasında iletişimi güçlendirmek.
Öğrenci görüş, talep ve önerilerini ilgili yönetime iletmek</a:t>
            </a:r>
            <a:r>
              <a:rPr lang="en-US" sz="2400" dirty="0">
                <a:solidFill>
                  <a:srgbClr val="1F2933"/>
                </a:solidFill>
                <a:latin typeface="Amasis MT Pro" panose="02040504050005020304" pitchFamily="18" charset="-94"/>
              </a:rPr>
              <a:t>.</a:t>
            </a:r>
            <a:endParaRPr lang="en-US" sz="2400" dirty="0">
              <a:latin typeface="Amasis MT Pro" panose="02040504050005020304" pitchFamily="18" charset="-94"/>
            </a:endParaRPr>
          </a:p>
        </p:txBody>
      </p:sp>
      <p:sp>
        <p:nvSpPr>
          <p:cNvPr id="13" name="Text 10"/>
          <p:cNvSpPr/>
          <p:nvPr/>
        </p:nvSpPr>
        <p:spPr>
          <a:xfrm>
            <a:off x="594360" y="6433097"/>
            <a:ext cx="10605073" cy="411480"/>
          </a:xfrm>
          <a:prstGeom prst="rect">
            <a:avLst/>
          </a:prstGeom>
          <a:solidFill>
            <a:srgbClr val="F28C28"/>
          </a:solidFill>
          <a:ln>
            <a:solidFill>
              <a:srgbClr val="F28C28"/>
            </a:solidFill>
          </a:ln>
        </p:spPr>
        <p:txBody>
          <a:bodyPr wrap="square" lIns="635" tIns="635" rIns="635" bIns="635" rtlCol="0" anchor="ctr">
            <a:noAutofit/>
          </a:bodyPr>
          <a:lstStyle/>
          <a:p>
            <a:pPr marL="0" indent="0" algn="ctr">
              <a:buNone/>
            </a:pPr>
            <a:r>
              <a:rPr lang="en-US" sz="2400" b="1" dirty="0">
                <a:solidFill>
                  <a:srgbClr val="FFFFFF"/>
                </a:solidFill>
                <a:latin typeface="Amasis MT Pro" panose="02040504050005020304" pitchFamily="18" charset="-94"/>
              </a:rPr>
              <a:t>Bölüm Temsilcisi = Bölüm Öğrenci Kalite Elçisi</a:t>
            </a:r>
            <a:endParaRPr lang="en-US" sz="2400" dirty="0">
              <a:latin typeface="Amasis MT Pro" panose="02040504050005020304" pitchFamily="18" charset="-9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E7D32"/>
          </a:solidFill>
          <a:ln w="12700">
            <a:solidFill>
              <a:srgbClr val="2E7D32">
                <a:alpha val="0"/>
              </a:srgbClr>
            </a:solidFill>
            <a:prstDash val="solid"/>
          </a:ln>
        </p:spPr>
        <p:txBody>
          <a:bodyPr/>
          <a:lstStyle/>
          <a:p>
            <a:endParaRPr lang="tr-TR" sz="2400">
              <a:latin typeface="Amasis MT Pro" panose="02040504050005020304" pitchFamily="18" charset="-94"/>
            </a:endParaRPr>
          </a:p>
        </p:txBody>
      </p:sp>
      <p:sp>
        <p:nvSpPr>
          <p:cNvPr id="4" name="Text 2"/>
          <p:cNvSpPr/>
          <p:nvPr/>
        </p:nvSpPr>
        <p:spPr>
          <a:xfrm>
            <a:off x="601242" y="320041"/>
            <a:ext cx="9052560" cy="411480"/>
          </a:xfrm>
          <a:prstGeom prst="rect">
            <a:avLst/>
          </a:prstGeom>
          <a:noFill/>
          <a:ln/>
        </p:spPr>
        <p:txBody>
          <a:bodyPr wrap="square" lIns="0" tIns="0" rIns="0" bIns="0" rtlCol="0" anchor="ctr">
            <a:noAutofit/>
          </a:bodyPr>
          <a:lstStyle/>
          <a:p>
            <a:pPr marL="0" indent="0">
              <a:buNone/>
            </a:pPr>
            <a:r>
              <a:rPr lang="en-US" sz="2400" b="1" dirty="0">
                <a:solidFill>
                  <a:srgbClr val="C00000"/>
                </a:solidFill>
                <a:latin typeface="Amasis MT Pro" panose="02040504050005020304" pitchFamily="18" charset="-94"/>
              </a:rPr>
              <a:t>Birim Öğrenci Meclisi: </a:t>
            </a:r>
            <a:r>
              <a:rPr lang="tr-TR" sz="2400" b="1" noProof="0" dirty="0">
                <a:solidFill>
                  <a:srgbClr val="C00000"/>
                </a:solidFill>
                <a:latin typeface="Amasis MT Pro" panose="02040504050005020304" pitchFamily="18" charset="-94"/>
              </a:rPr>
              <a:t>Bölüm Temsilcilerinin Koordinasyonu</a:t>
            </a:r>
            <a:endParaRPr lang="en-US" sz="2400" dirty="0">
              <a:solidFill>
                <a:srgbClr val="C00000"/>
              </a:solidFill>
              <a:latin typeface="Amasis MT Pro" panose="02040504050005020304" pitchFamily="18" charset="-94"/>
            </a:endParaRPr>
          </a:p>
        </p:txBody>
      </p:sp>
      <p:sp>
        <p:nvSpPr>
          <p:cNvPr id="5" name="Shape 3"/>
          <p:cNvSpPr/>
          <p:nvPr/>
        </p:nvSpPr>
        <p:spPr>
          <a:xfrm>
            <a:off x="548640" y="868385"/>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07</a:t>
            </a:r>
            <a:endParaRPr lang="en-US" sz="2400" dirty="0">
              <a:latin typeface="Amasis MT Pro" panose="02040504050005020304" pitchFamily="18" charset="-94"/>
            </a:endParaRPr>
          </a:p>
        </p:txBody>
      </p:sp>
      <p:sp>
        <p:nvSpPr>
          <p:cNvPr id="8" name="Text 6"/>
          <p:cNvSpPr/>
          <p:nvPr/>
        </p:nvSpPr>
        <p:spPr>
          <a:xfrm>
            <a:off x="601242" y="960023"/>
            <a:ext cx="10607040" cy="836769"/>
          </a:xfrm>
          <a:prstGeom prst="rect">
            <a:avLst/>
          </a:prstGeom>
          <a:solidFill>
            <a:schemeClr val="bg2"/>
          </a:solidFill>
          <a:ln/>
        </p:spPr>
        <p:txBody>
          <a:bodyPr wrap="square" lIns="635" tIns="635" rIns="635" bIns="635" rtlCol="0" anchor="ctr">
            <a:noAutofit/>
          </a:bodyPr>
          <a:lstStyle/>
          <a:p>
            <a:pPr marL="0" indent="0">
              <a:buNone/>
            </a:pPr>
            <a:r>
              <a:rPr lang="en-US" sz="2400" b="1" dirty="0">
                <a:solidFill>
                  <a:srgbClr val="092A3A"/>
                </a:solidFill>
                <a:latin typeface="Amasis MT Pro" panose="02040504050005020304" pitchFamily="18" charset="-94"/>
              </a:rPr>
              <a:t>Birim düzeyi, öğrenci temsilinin fakülte/enstitü/yüksekokul/meslek yüksekokulu yönetimiyle buluştuğu ana koordinasyon düzeyidir.</a:t>
            </a:r>
            <a:endParaRPr lang="en-US" sz="2400" dirty="0">
              <a:latin typeface="Amasis MT Pro" panose="02040504050005020304" pitchFamily="18" charset="-94"/>
            </a:endParaRPr>
          </a:p>
        </p:txBody>
      </p:sp>
      <p:sp>
        <p:nvSpPr>
          <p:cNvPr id="9" name="Text 7"/>
          <p:cNvSpPr/>
          <p:nvPr/>
        </p:nvSpPr>
        <p:spPr>
          <a:xfrm>
            <a:off x="548640" y="1947675"/>
            <a:ext cx="4983480" cy="1344172"/>
          </a:xfrm>
          <a:prstGeom prst="rect">
            <a:avLst/>
          </a:prstGeom>
          <a:solidFill>
            <a:srgbClr val="EAF4FA"/>
          </a:solidFill>
          <a:ln>
            <a:solidFill>
              <a:srgbClr val="D8E1E8"/>
            </a:solidFill>
          </a:ln>
        </p:spPr>
        <p:txBody>
          <a:bodyPr wrap="square" lIns="2032" tIns="2032" rIns="2032" bIns="2032" rtlCol="0" anchor="ctr">
            <a:normAutofit/>
          </a:bodyPr>
          <a:lstStyle/>
          <a:p>
            <a:pPr marL="0" indent="0">
              <a:buNone/>
            </a:pPr>
            <a:r>
              <a:rPr lang="tr-TR" sz="2400" b="1" noProof="0" dirty="0">
                <a:solidFill>
                  <a:srgbClr val="C00000"/>
                </a:solidFill>
                <a:latin typeface="Amasis MT Pro" panose="02040504050005020304" pitchFamily="18" charset="-94"/>
              </a:rPr>
              <a:t>Kimlerden oluşur</a:t>
            </a:r>
            <a:r>
              <a:rPr lang="en-US" sz="2400" b="1" dirty="0">
                <a:solidFill>
                  <a:srgbClr val="C00000"/>
                </a:solidFill>
                <a:latin typeface="Amasis MT Pro" panose="02040504050005020304" pitchFamily="18" charset="-94"/>
              </a:rPr>
              <a:t>?</a:t>
            </a:r>
            <a:endParaRPr lang="tr-TR" sz="2400" b="1" dirty="0">
              <a:solidFill>
                <a:srgbClr val="C00000"/>
              </a:solidFill>
              <a:latin typeface="Amasis MT Pro" panose="02040504050005020304" pitchFamily="18" charset="-94"/>
            </a:endParaRPr>
          </a:p>
          <a:p>
            <a:pPr marL="0" indent="0">
              <a:buNone/>
            </a:pPr>
            <a:r>
              <a:rPr lang="tr-TR" sz="2400" b="1" noProof="0" dirty="0">
                <a:solidFill>
                  <a:srgbClr val="1F2933"/>
                </a:solidFill>
                <a:latin typeface="Amasis MT Pro" panose="02040504050005020304" pitchFamily="18" charset="-94"/>
              </a:rPr>
              <a:t>İlgili birime bağlı bölüm öğrenci temsilcilerinden oluşur.</a:t>
            </a:r>
            <a:endParaRPr lang="tr-TR" sz="2400" noProof="0" dirty="0">
              <a:latin typeface="Amasis MT Pro" panose="02040504050005020304" pitchFamily="18" charset="-94"/>
            </a:endParaRPr>
          </a:p>
        </p:txBody>
      </p:sp>
      <p:sp>
        <p:nvSpPr>
          <p:cNvPr id="10" name="Text 8"/>
          <p:cNvSpPr/>
          <p:nvPr/>
        </p:nvSpPr>
        <p:spPr>
          <a:xfrm>
            <a:off x="6149340" y="1902783"/>
            <a:ext cx="4983480" cy="1389064"/>
          </a:xfrm>
          <a:prstGeom prst="rect">
            <a:avLst/>
          </a:prstGeom>
          <a:solidFill>
            <a:srgbClr val="EAF5EC"/>
          </a:solidFill>
          <a:ln>
            <a:solidFill>
              <a:srgbClr val="D8E1E8"/>
            </a:solidFill>
          </a:ln>
        </p:spPr>
        <p:txBody>
          <a:bodyPr wrap="square" lIns="2032" tIns="2032" rIns="2032" bIns="2032" rtlCol="0" anchor="ctr">
            <a:noAutofit/>
          </a:bodyPr>
          <a:lstStyle/>
          <a:p>
            <a:pPr marL="0" indent="0">
              <a:buNone/>
            </a:pPr>
            <a:r>
              <a:rPr lang="en-US" sz="2400" b="1" dirty="0">
                <a:solidFill>
                  <a:srgbClr val="C00000"/>
                </a:solidFill>
                <a:latin typeface="Amasis MT Pro" panose="02040504050005020304" pitchFamily="18" charset="-94"/>
              </a:rPr>
              <a:t>Kim </a:t>
            </a:r>
            <a:r>
              <a:rPr lang="tr-TR" sz="2400" b="1" noProof="0" dirty="0">
                <a:solidFill>
                  <a:srgbClr val="C00000"/>
                </a:solidFill>
                <a:latin typeface="Amasis MT Pro" panose="02040504050005020304" pitchFamily="18" charset="-94"/>
              </a:rPr>
              <a:t>seçilir?</a:t>
            </a:r>
            <a:endParaRPr lang="tr-TR" sz="2400" b="1" dirty="0">
              <a:solidFill>
                <a:srgbClr val="C00000"/>
              </a:solidFill>
              <a:latin typeface="Amasis MT Pro" panose="02040504050005020304" pitchFamily="18" charset="-94"/>
            </a:endParaRPr>
          </a:p>
          <a:p>
            <a:pPr marL="0" indent="0">
              <a:buNone/>
            </a:pPr>
            <a:r>
              <a:rPr lang="tr-TR" sz="2400" b="1" noProof="0" dirty="0">
                <a:solidFill>
                  <a:srgbClr val="1F2933"/>
                </a:solidFill>
                <a:latin typeface="Amasis MT Pro" panose="02040504050005020304" pitchFamily="18" charset="-94"/>
              </a:rPr>
              <a:t>Üyeler arasından katılanların oy çokluğu ile Birim Öğrenci Temsilcisi seçilir.</a:t>
            </a:r>
            <a:endParaRPr lang="en-US" sz="2400" dirty="0">
              <a:latin typeface="Amasis MT Pro" panose="02040504050005020304" pitchFamily="18" charset="-94"/>
            </a:endParaRPr>
          </a:p>
        </p:txBody>
      </p:sp>
      <p:sp>
        <p:nvSpPr>
          <p:cNvPr id="11" name="Text 9"/>
          <p:cNvSpPr/>
          <p:nvPr/>
        </p:nvSpPr>
        <p:spPr>
          <a:xfrm>
            <a:off x="548640" y="3506433"/>
            <a:ext cx="4983480" cy="1458759"/>
          </a:xfrm>
          <a:prstGeom prst="rect">
            <a:avLst/>
          </a:prstGeom>
          <a:solidFill>
            <a:srgbClr val="EAF4FA"/>
          </a:solidFill>
          <a:ln>
            <a:solidFill>
              <a:srgbClr val="D8E1E8"/>
            </a:solidFill>
          </a:ln>
        </p:spPr>
        <p:txBody>
          <a:bodyPr wrap="square" lIns="2032" tIns="2032" rIns="2032" bIns="2032" rtlCol="0" anchor="ctr">
            <a:noAutofit/>
          </a:bodyPr>
          <a:lstStyle/>
          <a:p>
            <a:pPr marL="0" indent="0">
              <a:buNone/>
            </a:pPr>
            <a:r>
              <a:rPr lang="en-US" sz="2400" b="1" dirty="0">
                <a:solidFill>
                  <a:srgbClr val="C00000"/>
                </a:solidFill>
                <a:latin typeface="Amasis MT Pro" panose="02040504050005020304" pitchFamily="18" charset="-94"/>
              </a:rPr>
              <a:t>Kim yürütür?</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Meclis üyeleri ve temsilci seçimi ilgili birim yöneticisi tarafından yürütülür.</a:t>
            </a:r>
            <a:endParaRPr lang="en-US" sz="2400" dirty="0">
              <a:latin typeface="Amasis MT Pro" panose="02040504050005020304" pitchFamily="18" charset="-94"/>
            </a:endParaRPr>
          </a:p>
        </p:txBody>
      </p:sp>
      <p:sp>
        <p:nvSpPr>
          <p:cNvPr id="12" name="Text 10"/>
          <p:cNvSpPr/>
          <p:nvPr/>
        </p:nvSpPr>
        <p:spPr>
          <a:xfrm>
            <a:off x="6095847" y="3520732"/>
            <a:ext cx="4983480" cy="1485607"/>
          </a:xfrm>
          <a:prstGeom prst="rect">
            <a:avLst/>
          </a:prstGeom>
          <a:solidFill>
            <a:srgbClr val="EAF5EC"/>
          </a:solidFill>
          <a:ln>
            <a:solidFill>
              <a:srgbClr val="D8E1E8"/>
            </a:solidFill>
          </a:ln>
        </p:spPr>
        <p:txBody>
          <a:bodyPr wrap="square" lIns="2032" tIns="2032" rIns="2032" bIns="2032" rtlCol="0" anchor="ctr">
            <a:noAutofit/>
          </a:bodyPr>
          <a:lstStyle/>
          <a:p>
            <a:pPr marL="0" indent="0">
              <a:buNone/>
            </a:pPr>
            <a:r>
              <a:rPr lang="en-US" sz="2400" b="1" dirty="0">
                <a:solidFill>
                  <a:srgbClr val="C00000"/>
                </a:solidFill>
                <a:latin typeface="Amasis MT Pro" panose="02040504050005020304" pitchFamily="18" charset="-94"/>
              </a:rPr>
              <a:t>Nasıl kayıtlanır?</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Adaylar, seçim takvimi, seçim sonucu ve tutanaklar kayıt altına alınır.</a:t>
            </a:r>
            <a:endParaRPr lang="en-US" sz="2400" dirty="0">
              <a:latin typeface="Amasis MT Pro" panose="02040504050005020304" pitchFamily="18" charset="-94"/>
            </a:endParaRPr>
          </a:p>
        </p:txBody>
      </p:sp>
      <p:sp>
        <p:nvSpPr>
          <p:cNvPr id="13" name="Text 11"/>
          <p:cNvSpPr/>
          <p:nvPr/>
        </p:nvSpPr>
        <p:spPr>
          <a:xfrm>
            <a:off x="548640" y="5006340"/>
            <a:ext cx="7044223" cy="374904"/>
          </a:xfrm>
          <a:prstGeom prst="rect">
            <a:avLst/>
          </a:prstGeom>
          <a:noFill/>
          <a:ln/>
        </p:spPr>
        <p:txBody>
          <a:bodyPr wrap="square" lIns="0" tIns="0" rIns="0" bIns="0" rtlCol="0" anchor="ctr"/>
          <a:lstStyle/>
          <a:p>
            <a:pPr marL="0" indent="0">
              <a:buNone/>
            </a:pPr>
            <a:r>
              <a:rPr lang="en-US" sz="2400" b="1" dirty="0">
                <a:solidFill>
                  <a:srgbClr val="2E7D32"/>
                </a:solidFill>
                <a:latin typeface="Amasis MT Pro" panose="02040504050005020304" pitchFamily="18" charset="-94"/>
              </a:rPr>
              <a:t>Birim meclisinin öncelikli sorumlulukları</a:t>
            </a:r>
            <a:endParaRPr lang="en-US" sz="2400" dirty="0">
              <a:latin typeface="Amasis MT Pro" panose="02040504050005020304" pitchFamily="18" charset="-94"/>
            </a:endParaRPr>
          </a:p>
        </p:txBody>
      </p:sp>
      <p:sp>
        <p:nvSpPr>
          <p:cNvPr id="14" name="Text 12"/>
          <p:cNvSpPr/>
          <p:nvPr/>
        </p:nvSpPr>
        <p:spPr>
          <a:xfrm>
            <a:off x="601242" y="5422391"/>
            <a:ext cx="10920198" cy="685800"/>
          </a:xfrm>
          <a:prstGeom prst="rect">
            <a:avLst/>
          </a:prstGeom>
          <a:noFill/>
          <a:ln/>
        </p:spPr>
        <p:txBody>
          <a:bodyPr wrap="square" lIns="762" tIns="762" rIns="762" bIns="762" rtlCol="0" anchor="t">
            <a:noAutofit/>
          </a:bodyPr>
          <a:lstStyle/>
          <a:p>
            <a:r>
              <a:rPr lang="tr-TR" sz="2400" noProof="0" dirty="0">
                <a:solidFill>
                  <a:srgbClr val="1F2933"/>
                </a:solidFill>
                <a:latin typeface="Amasis MT Pro" panose="02040504050005020304" pitchFamily="18" charset="-94"/>
              </a:rPr>
              <a:t>Öğrencilerin eğitim-öğretim süreçlerine ilişkin sorunlarının çözümüne katkı sağlamak.
Birim düzeyindeki öğrenci etkinliklerine katkı vermek ve katılımı teşvik etmek.
Bölüm Öğrenci Meclisleriyle koordinasyon içinde çalışmak.</a:t>
            </a:r>
            <a:endParaRPr lang="tr-TR" sz="2400" noProof="0" dirty="0">
              <a:latin typeface="Amasis MT Pro" panose="02040504050005020304" pitchFamily="18" charset="-9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416052" y="210311"/>
            <a:ext cx="9052560" cy="411480"/>
          </a:xfrm>
          <a:prstGeom prst="rect">
            <a:avLst/>
          </a:prstGeom>
          <a:noFill/>
          <a:ln/>
        </p:spPr>
        <p:txBody>
          <a:bodyPr wrap="square" lIns="0" tIns="0" rIns="0" bIns="0" rtlCol="0" anchor="ctr">
            <a:normAutofit/>
          </a:bodyPr>
          <a:lstStyle/>
          <a:p>
            <a:pPr marL="0" indent="0">
              <a:buNone/>
            </a:pPr>
            <a:r>
              <a:rPr lang="en-US" sz="2400" b="1" dirty="0">
                <a:solidFill>
                  <a:srgbClr val="C00000"/>
                </a:solidFill>
                <a:latin typeface="Amasis MT Pro" panose="02040504050005020304" pitchFamily="18" charset="-94"/>
              </a:rPr>
              <a:t>Öğrenci kalite elçiliği: temsilin kalite güvencesine bağlanması</a:t>
            </a:r>
            <a:endParaRPr lang="en-US" sz="2400" dirty="0">
              <a:solidFill>
                <a:srgbClr val="C00000"/>
              </a:solidFill>
              <a:latin typeface="Amasis MT Pro" panose="02040504050005020304" pitchFamily="18" charset="-94"/>
            </a:endParaRPr>
          </a:p>
        </p:txBody>
      </p:sp>
      <p:sp>
        <p:nvSpPr>
          <p:cNvPr id="5" name="Shape 3"/>
          <p:cNvSpPr/>
          <p:nvPr/>
        </p:nvSpPr>
        <p:spPr>
          <a:xfrm>
            <a:off x="416052" y="722375"/>
            <a:ext cx="11201400" cy="0"/>
          </a:xfrm>
          <a:prstGeom prst="line">
            <a:avLst/>
          </a:prstGeom>
          <a:noFill/>
          <a:ln w="12700">
            <a:solidFill>
              <a:srgbClr val="D8E1E8"/>
            </a:solidFill>
            <a:prstDash val="solid"/>
          </a:ln>
        </p:spPr>
        <p:txBody>
          <a:bodyPr/>
          <a:lstStyle/>
          <a:p>
            <a:endParaRPr lang="tr-TR" sz="2400">
              <a:solidFill>
                <a:srgbClr val="C00000"/>
              </a:solidFill>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08</a:t>
            </a:r>
            <a:endParaRPr lang="en-US" sz="2400" dirty="0">
              <a:latin typeface="Amasis MT Pro" panose="02040504050005020304" pitchFamily="18" charset="-94"/>
            </a:endParaRPr>
          </a:p>
        </p:txBody>
      </p:sp>
      <p:pic>
        <p:nvPicPr>
          <p:cNvPr id="8" name="Image 0" descr="/mnt/data/a_bright_clean_high_resolution_illustration_phot_batch_2.png"/>
          <p:cNvPicPr>
            <a:picLocks noChangeAspect="1"/>
          </p:cNvPicPr>
          <p:nvPr/>
        </p:nvPicPr>
        <p:blipFill>
          <a:blip r:embed="rId3"/>
          <a:srcRect l="5000" t="4000" r="38361" b="10000"/>
          <a:stretch/>
        </p:blipFill>
        <p:spPr>
          <a:xfrm>
            <a:off x="6537960" y="1325880"/>
            <a:ext cx="5029200" cy="4297680"/>
          </a:xfrm>
          <a:prstGeom prst="rect">
            <a:avLst/>
          </a:prstGeom>
        </p:spPr>
      </p:pic>
      <p:sp>
        <p:nvSpPr>
          <p:cNvPr id="9" name="Text 6"/>
          <p:cNvSpPr/>
          <p:nvPr/>
        </p:nvSpPr>
        <p:spPr>
          <a:xfrm>
            <a:off x="461772" y="874382"/>
            <a:ext cx="5113118" cy="256032"/>
          </a:xfrm>
          <a:prstGeom prst="rect">
            <a:avLst/>
          </a:prstGeom>
          <a:noFill/>
          <a:ln/>
        </p:spPr>
        <p:txBody>
          <a:bodyPr wrap="square" lIns="0" tIns="0" rIns="0" bIns="0" rtlCol="0" anchor="ctr"/>
          <a:lstStyle/>
          <a:p>
            <a:pPr marL="0" indent="0">
              <a:buNone/>
            </a:pPr>
            <a:r>
              <a:rPr lang="en-US" sz="2400" b="1" dirty="0">
                <a:solidFill>
                  <a:srgbClr val="2E7D32"/>
                </a:solidFill>
                <a:latin typeface="Amasis MT Pro" panose="02040504050005020304" pitchFamily="18" charset="-94"/>
              </a:rPr>
              <a:t>Kalite elçisi ne yapar?</a:t>
            </a:r>
            <a:endParaRPr lang="en-US" sz="2400" dirty="0">
              <a:latin typeface="Amasis MT Pro" panose="02040504050005020304" pitchFamily="18" charset="-94"/>
            </a:endParaRPr>
          </a:p>
        </p:txBody>
      </p:sp>
      <p:sp>
        <p:nvSpPr>
          <p:cNvPr id="10" name="Text 7"/>
          <p:cNvSpPr/>
          <p:nvPr/>
        </p:nvSpPr>
        <p:spPr>
          <a:xfrm>
            <a:off x="624840" y="1234438"/>
            <a:ext cx="5913120" cy="2331720"/>
          </a:xfrm>
          <a:prstGeom prst="rect">
            <a:avLst/>
          </a:prstGeom>
          <a:noFill/>
          <a:ln/>
        </p:spPr>
        <p:txBody>
          <a:bodyPr wrap="square" lIns="762" tIns="762" rIns="762" bIns="762" rtlCol="0" anchor="t">
            <a:noAutofit/>
          </a:bodyPr>
          <a:lstStyle/>
          <a:p>
            <a:pPr marL="342900" indent="-342900">
              <a:buFont typeface="Arial" panose="020B0604020202020204" pitchFamily="34" charset="0"/>
              <a:buChar char="•"/>
            </a:pPr>
            <a:r>
              <a:rPr lang="tr-TR" sz="2400" noProof="0" dirty="0">
                <a:solidFill>
                  <a:srgbClr val="1F2933"/>
                </a:solidFill>
                <a:latin typeface="Amasis MT Pro" panose="02040504050005020304" pitchFamily="18" charset="-94"/>
              </a:rPr>
              <a:t>Kalite kültürünü öğrencilere tanıtır; farkındalık etkinlikleri düzenler.
Anketler, geri bildirim mekanizmaları ve öğrenci temsilcileriyle görüşleri toplar.
Akademik yıl kalite faaliyetlerini planlar, takvimlendirir ve komisyona sunar.
Kalite Yönetim Koordinatörlüğü bilgisi dâhilinde kalite çalışmalarına katılım sağlar.</a:t>
            </a:r>
            <a:endParaRPr lang="tr-TR" sz="2400" noProof="0" dirty="0">
              <a:latin typeface="Amasis MT Pro" panose="02040504050005020304" pitchFamily="18" charset="-94"/>
            </a:endParaRPr>
          </a:p>
        </p:txBody>
      </p:sp>
      <p:sp>
        <p:nvSpPr>
          <p:cNvPr id="11" name="Shape 8"/>
          <p:cNvSpPr/>
          <p:nvPr/>
        </p:nvSpPr>
        <p:spPr>
          <a:xfrm>
            <a:off x="713232" y="4343400"/>
            <a:ext cx="530352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12" name="Text 9"/>
          <p:cNvSpPr/>
          <p:nvPr/>
        </p:nvSpPr>
        <p:spPr>
          <a:xfrm>
            <a:off x="461772" y="4425107"/>
            <a:ext cx="5606845" cy="588953"/>
          </a:xfrm>
          <a:prstGeom prst="rect">
            <a:avLst/>
          </a:prstGeom>
          <a:noFill/>
          <a:ln/>
        </p:spPr>
        <p:txBody>
          <a:bodyPr wrap="square" lIns="0" tIns="0" rIns="0" bIns="0" rtlCol="0" anchor="ctr"/>
          <a:lstStyle/>
          <a:p>
            <a:pPr marL="0" indent="0">
              <a:buNone/>
            </a:pPr>
            <a:r>
              <a:rPr lang="tr-TR" sz="2400" b="1" noProof="0" dirty="0">
                <a:solidFill>
                  <a:srgbClr val="0E5A7A"/>
                </a:solidFill>
                <a:latin typeface="Amasis MT Pro" panose="02040504050005020304" pitchFamily="18" charset="-94"/>
              </a:rPr>
              <a:t>Kurumsal Bağlantı</a:t>
            </a:r>
            <a:endParaRPr lang="tr-TR" sz="2400" noProof="0" dirty="0">
              <a:latin typeface="Amasis MT Pro" panose="02040504050005020304" pitchFamily="18" charset="-94"/>
            </a:endParaRPr>
          </a:p>
        </p:txBody>
      </p:sp>
      <p:sp>
        <p:nvSpPr>
          <p:cNvPr id="13" name="Text 10"/>
          <p:cNvSpPr/>
          <p:nvPr/>
        </p:nvSpPr>
        <p:spPr>
          <a:xfrm>
            <a:off x="954049" y="5266945"/>
            <a:ext cx="5349240" cy="868680"/>
          </a:xfrm>
          <a:prstGeom prst="rect">
            <a:avLst/>
          </a:prstGeom>
          <a:noFill/>
          <a:ln/>
        </p:spPr>
        <p:txBody>
          <a:bodyPr wrap="square" lIns="635" tIns="635" rIns="635" bIns="635" rtlCol="0" anchor="ctr">
            <a:noAutofit/>
          </a:bodyPr>
          <a:lstStyle/>
          <a:p>
            <a:pPr marL="0" indent="0" algn="l">
              <a:buNone/>
            </a:pPr>
            <a:r>
              <a:rPr lang="en-US" sz="2400" dirty="0">
                <a:solidFill>
                  <a:srgbClr val="092A3A"/>
                </a:solidFill>
                <a:latin typeface="Amasis MT Pro" panose="02040504050005020304" pitchFamily="18" charset="-94"/>
              </a:rPr>
              <a:t>Kalite elçiliği, öğrenci temsilini sadece “talep iletme” düzeyinde bırakmaz; kalite güvencesi, iyileştirme, yayılım ve kanıt üretimiyle ilişkilendirir.</a:t>
            </a:r>
            <a:endParaRPr lang="en-US" sz="2400" dirty="0">
              <a:latin typeface="Amasis MT Pro" panose="02040504050005020304" pitchFamily="18" charset="-94"/>
            </a:endParaRPr>
          </a:p>
        </p:txBody>
      </p:sp>
      <p:sp>
        <p:nvSpPr>
          <p:cNvPr id="14" name="Text 11"/>
          <p:cNvSpPr/>
          <p:nvPr/>
        </p:nvSpPr>
        <p:spPr>
          <a:xfrm>
            <a:off x="4277032" y="6355080"/>
            <a:ext cx="6845710" cy="411480"/>
          </a:xfrm>
          <a:prstGeom prst="rect">
            <a:avLst/>
          </a:prstGeom>
          <a:solidFill>
            <a:srgbClr val="F28C28"/>
          </a:solidFill>
          <a:ln>
            <a:solidFill>
              <a:srgbClr val="F28C28"/>
            </a:solidFill>
          </a:ln>
        </p:spPr>
        <p:txBody>
          <a:bodyPr wrap="square" lIns="635" tIns="635" rIns="635" bIns="635" rtlCol="0" anchor="ctr">
            <a:noAutofit/>
          </a:bodyPr>
          <a:lstStyle/>
          <a:p>
            <a:pPr marL="0" indent="0" algn="ctr">
              <a:buNone/>
            </a:pPr>
            <a:r>
              <a:rPr lang="en-US" sz="2400" b="1" dirty="0">
                <a:solidFill>
                  <a:srgbClr val="FFFFFF"/>
                </a:solidFill>
                <a:latin typeface="Amasis MT Pro" panose="02040504050005020304" pitchFamily="18" charset="-94"/>
              </a:rPr>
              <a:t>Temsilci → Elçi → Değerlendirici Havuzu</a:t>
            </a:r>
            <a:endParaRPr lang="en-US" sz="2400" dirty="0">
              <a:latin typeface="Amasis MT Pro" panose="02040504050005020304" pitchFamily="18" charset="-9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411480" y="104813"/>
            <a:ext cx="9052560" cy="411480"/>
          </a:xfrm>
          <a:prstGeom prst="rect">
            <a:avLst/>
          </a:prstGeom>
          <a:noFill/>
          <a:ln/>
        </p:spPr>
        <p:txBody>
          <a:bodyPr wrap="square" lIns="0" tIns="0" rIns="0" bIns="0" rtlCol="0" anchor="ctr">
            <a:normAutofit/>
          </a:bodyPr>
          <a:lstStyle/>
          <a:p>
            <a:pPr marL="0" indent="0">
              <a:buNone/>
            </a:pPr>
            <a:r>
              <a:rPr lang="en-US" sz="2400" b="1" dirty="0">
                <a:solidFill>
                  <a:srgbClr val="C00000"/>
                </a:solidFill>
                <a:latin typeface="Amasis MT Pro" panose="02040504050005020304" pitchFamily="18" charset="-94"/>
              </a:rPr>
              <a:t>Birim Öğrenci Kalite Elçileri Program Sorumlusu</a:t>
            </a:r>
            <a:endParaRPr lang="en-US" sz="2400" dirty="0">
              <a:solidFill>
                <a:srgbClr val="C00000"/>
              </a:solidFill>
              <a:latin typeface="Amasis MT Pro" panose="02040504050005020304" pitchFamily="18" charset="-94"/>
            </a:endParaRPr>
          </a:p>
        </p:txBody>
      </p:sp>
      <p:sp>
        <p:nvSpPr>
          <p:cNvPr id="5" name="Shape 3"/>
          <p:cNvSpPr/>
          <p:nvPr/>
        </p:nvSpPr>
        <p:spPr>
          <a:xfrm>
            <a:off x="502920" y="822223"/>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09</a:t>
            </a:r>
            <a:endParaRPr lang="en-US" sz="2400" dirty="0">
              <a:latin typeface="Amasis MT Pro" panose="02040504050005020304" pitchFamily="18" charset="-94"/>
            </a:endParaRPr>
          </a:p>
        </p:txBody>
      </p:sp>
      <p:sp>
        <p:nvSpPr>
          <p:cNvPr id="8" name="Text 6"/>
          <p:cNvSpPr/>
          <p:nvPr/>
        </p:nvSpPr>
        <p:spPr>
          <a:xfrm>
            <a:off x="411480" y="659889"/>
            <a:ext cx="10453165" cy="548640"/>
          </a:xfrm>
          <a:prstGeom prst="rect">
            <a:avLst/>
          </a:prstGeom>
          <a:noFill/>
          <a:ln/>
        </p:spPr>
        <p:txBody>
          <a:bodyPr wrap="square" lIns="635" tIns="635" rIns="635" bIns="635" rtlCol="0" anchor="ctr">
            <a:noAutofit/>
          </a:bodyPr>
          <a:lstStyle/>
          <a:p>
            <a:pPr marL="0" indent="0">
              <a:buNone/>
            </a:pPr>
            <a:r>
              <a:rPr lang="en-US" sz="2400" b="1" dirty="0">
                <a:solidFill>
                  <a:srgbClr val="092A3A"/>
                </a:solidFill>
                <a:latin typeface="Amasis MT Pro" panose="02040504050005020304" pitchFamily="18" charset="-94"/>
              </a:rPr>
              <a:t>Her akademik birimde bir akademik personel, programın birim düzeyinde uygulanmasını koordine eder.</a:t>
            </a:r>
            <a:endParaRPr lang="en-US" sz="2400" dirty="0">
              <a:latin typeface="Amasis MT Pro" panose="02040504050005020304" pitchFamily="18" charset="-94"/>
            </a:endParaRPr>
          </a:p>
        </p:txBody>
      </p:sp>
      <p:sp>
        <p:nvSpPr>
          <p:cNvPr id="9" name="Text 7"/>
          <p:cNvSpPr/>
          <p:nvPr/>
        </p:nvSpPr>
        <p:spPr>
          <a:xfrm>
            <a:off x="411480" y="1534719"/>
            <a:ext cx="5684520" cy="1691050"/>
          </a:xfrm>
          <a:prstGeom prst="rect">
            <a:avLst/>
          </a:prstGeom>
          <a:solidFill>
            <a:srgbClr val="EAF4FA"/>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Koordinasyon</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Bölüm başkanlıkları, birim yönetimi, öğrenci temsilcileri ve Kalite Yönetim Koordinatörlüğü arasında eşgüdüm sağlar.</a:t>
            </a:r>
            <a:endParaRPr lang="en-US" sz="2400" dirty="0">
              <a:latin typeface="Amasis MT Pro" panose="02040504050005020304" pitchFamily="18" charset="-94"/>
            </a:endParaRPr>
          </a:p>
        </p:txBody>
      </p:sp>
      <p:sp>
        <p:nvSpPr>
          <p:cNvPr id="10" name="Text 8"/>
          <p:cNvSpPr/>
          <p:nvPr/>
        </p:nvSpPr>
        <p:spPr>
          <a:xfrm>
            <a:off x="6217920" y="1514953"/>
            <a:ext cx="5486400" cy="1389888"/>
          </a:xfrm>
          <a:prstGeom prst="rect">
            <a:avLst/>
          </a:prstGeom>
          <a:solidFill>
            <a:srgbClr val="EAF5EC"/>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Yayılım</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Yönerge ve kalite güvencesi bilgisinin öğretim elemanlarına ve öğrencilere aktarılmasını takip eder.</a:t>
            </a:r>
            <a:endParaRPr lang="en-US" sz="2400" dirty="0">
              <a:latin typeface="Amasis MT Pro" panose="02040504050005020304" pitchFamily="18" charset="-94"/>
            </a:endParaRPr>
          </a:p>
        </p:txBody>
      </p:sp>
      <p:sp>
        <p:nvSpPr>
          <p:cNvPr id="11" name="Text 9"/>
          <p:cNvSpPr/>
          <p:nvPr/>
        </p:nvSpPr>
        <p:spPr>
          <a:xfrm>
            <a:off x="411480" y="3377972"/>
            <a:ext cx="5684520" cy="1389888"/>
          </a:xfrm>
          <a:prstGeom prst="rect">
            <a:avLst/>
          </a:prstGeom>
          <a:solidFill>
            <a:srgbClr val="EAF4FA"/>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Takvim yönetimi</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Seçim, temsilci bildirimi ve ilk toplantı takviminin zamanında tamamlanmasını izler.</a:t>
            </a:r>
            <a:endParaRPr lang="en-US" sz="2400" dirty="0">
              <a:latin typeface="Amasis MT Pro" panose="02040504050005020304" pitchFamily="18" charset="-94"/>
            </a:endParaRPr>
          </a:p>
        </p:txBody>
      </p:sp>
      <p:sp>
        <p:nvSpPr>
          <p:cNvPr id="12" name="Text 10"/>
          <p:cNvSpPr/>
          <p:nvPr/>
        </p:nvSpPr>
        <p:spPr>
          <a:xfrm>
            <a:off x="6210147" y="3377280"/>
            <a:ext cx="5486400" cy="1389888"/>
          </a:xfrm>
          <a:prstGeom prst="rect">
            <a:avLst/>
          </a:prstGeom>
          <a:solidFill>
            <a:srgbClr val="EAF5EC"/>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Kayıt ve kanıt</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Duyurular, tutanaklar, katılım listeleri ve faaliyet kayıtlarının düzenli tutulmasını sağlar.</a:t>
            </a:r>
            <a:endParaRPr lang="en-US" sz="2400" dirty="0">
              <a:latin typeface="Amasis MT Pro" panose="02040504050005020304" pitchFamily="18" charset="-94"/>
            </a:endParaRPr>
          </a:p>
        </p:txBody>
      </p:sp>
      <p:sp>
        <p:nvSpPr>
          <p:cNvPr id="13" name="Text 11"/>
          <p:cNvSpPr/>
          <p:nvPr/>
        </p:nvSpPr>
        <p:spPr>
          <a:xfrm>
            <a:off x="495147" y="5021137"/>
            <a:ext cx="11201400" cy="914400"/>
          </a:xfrm>
          <a:prstGeom prst="rect">
            <a:avLst/>
          </a:prstGeom>
          <a:solidFill>
            <a:srgbClr val="EAF4FA"/>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EFQM hazırlığı</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Saha ziyareti öncesi meclisler ve kalite elçilerine yönelik bilgilendirmeyi koordine eder.</a:t>
            </a:r>
            <a:endParaRPr lang="en-US" sz="2400" dirty="0">
              <a:latin typeface="Amasis MT Pro" panose="02040504050005020304" pitchFamily="18" charset="-94"/>
            </a:endParaRPr>
          </a:p>
        </p:txBody>
      </p:sp>
      <p:sp>
        <p:nvSpPr>
          <p:cNvPr id="14" name="Text 12"/>
          <p:cNvSpPr/>
          <p:nvPr/>
        </p:nvSpPr>
        <p:spPr>
          <a:xfrm>
            <a:off x="502920" y="5976340"/>
            <a:ext cx="11201400" cy="457200"/>
          </a:xfrm>
          <a:prstGeom prst="rect">
            <a:avLst/>
          </a:prstGeom>
          <a:solidFill>
            <a:srgbClr val="2E7D32"/>
          </a:solidFill>
          <a:ln>
            <a:solidFill>
              <a:srgbClr val="2E7D32"/>
            </a:solidFill>
          </a:ln>
        </p:spPr>
        <p:txBody>
          <a:bodyPr wrap="square" lIns="635" tIns="635" rIns="635" bIns="635" rtlCol="0" anchor="ctr">
            <a:noAutofit/>
          </a:bodyPr>
          <a:lstStyle/>
          <a:p>
            <a:pPr marL="0" indent="0" algn="ctr">
              <a:buNone/>
            </a:pPr>
            <a:r>
              <a:rPr lang="en-US" sz="2400" b="1" dirty="0">
                <a:solidFill>
                  <a:srgbClr val="FFFFFF"/>
                </a:solidFill>
                <a:latin typeface="Amasis MT Pro" panose="02040504050005020304" pitchFamily="18" charset="-94"/>
              </a:rPr>
              <a:t>16 Eylül 2026 </a:t>
            </a:r>
            <a:r>
              <a:rPr lang="tr-TR" sz="2400" b="1" noProof="0" dirty="0">
                <a:solidFill>
                  <a:srgbClr val="FFFFFF"/>
                </a:solidFill>
                <a:latin typeface="Amasis MT Pro" panose="02040504050005020304" pitchFamily="18" charset="-94"/>
              </a:rPr>
              <a:t>Toplantısı</a:t>
            </a:r>
            <a:r>
              <a:rPr lang="en-US" sz="2400" b="1" dirty="0">
                <a:solidFill>
                  <a:srgbClr val="FFFFFF"/>
                </a:solidFill>
                <a:latin typeface="Amasis MT Pro" panose="02040504050005020304" pitchFamily="18" charset="-94"/>
              </a:rPr>
              <a:t>: </a:t>
            </a:r>
            <a:r>
              <a:rPr lang="tr-TR" sz="2400" b="1" noProof="0" dirty="0">
                <a:solidFill>
                  <a:srgbClr val="FFFFFF"/>
                </a:solidFill>
                <a:latin typeface="Amasis MT Pro" panose="02040504050005020304" pitchFamily="18" charset="-94"/>
              </a:rPr>
              <a:t>Uygulama</a:t>
            </a:r>
            <a:r>
              <a:rPr lang="en-US" sz="2400" b="1" dirty="0">
                <a:solidFill>
                  <a:srgbClr val="FFFFFF"/>
                </a:solidFill>
                <a:latin typeface="Amasis MT Pro" panose="02040504050005020304" pitchFamily="18" charset="-94"/>
              </a:rPr>
              <a:t>, Yayilim Ve Saha </a:t>
            </a:r>
            <a:r>
              <a:rPr lang="en-US" sz="2400" b="1" dirty="0" err="1">
                <a:solidFill>
                  <a:srgbClr val="FFFFFF"/>
                </a:solidFill>
                <a:latin typeface="Amasis MT Pro" panose="02040504050005020304" pitchFamily="18" charset="-94"/>
              </a:rPr>
              <a:t>Ziyareti</a:t>
            </a:r>
            <a:r>
              <a:rPr lang="en-US" sz="2400" b="1" dirty="0">
                <a:solidFill>
                  <a:srgbClr val="FFFFFF"/>
                </a:solidFill>
                <a:latin typeface="Amasis MT Pro" panose="02040504050005020304" pitchFamily="18" charset="-94"/>
              </a:rPr>
              <a:t> </a:t>
            </a:r>
            <a:r>
              <a:rPr lang="en-US" sz="2400" b="1" dirty="0" err="1">
                <a:solidFill>
                  <a:srgbClr val="FFFFFF"/>
                </a:solidFill>
                <a:latin typeface="Amasis MT Pro" panose="02040504050005020304" pitchFamily="18" charset="-94"/>
              </a:rPr>
              <a:t>Koordinasyonu</a:t>
            </a:r>
            <a:endParaRPr lang="en-US" sz="2400" dirty="0">
              <a:latin typeface="Amasis MT Pro" panose="02040504050005020304" pitchFamily="18" charset="-9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502920" y="300130"/>
            <a:ext cx="9052560" cy="411480"/>
          </a:xfrm>
          <a:prstGeom prst="rect">
            <a:avLst/>
          </a:prstGeom>
          <a:noFill/>
          <a:ln/>
        </p:spPr>
        <p:txBody>
          <a:bodyPr wrap="square" lIns="0" tIns="0" rIns="0" bIns="0" rtlCol="0" anchor="ctr">
            <a:normAutofit/>
          </a:bodyPr>
          <a:lstStyle/>
          <a:p>
            <a:pPr marL="0" indent="0">
              <a:buNone/>
            </a:pPr>
            <a:r>
              <a:rPr lang="en-US" sz="2400" b="1" dirty="0">
                <a:solidFill>
                  <a:srgbClr val="C00000"/>
                </a:solidFill>
                <a:latin typeface="Amasis MT Pro" panose="02040504050005020304" pitchFamily="18" charset="-94"/>
              </a:rPr>
              <a:t>Uygulama takvimi: 16 Eylül – 16 Ekim</a:t>
            </a:r>
            <a:endParaRPr lang="en-US" sz="2400" dirty="0">
              <a:solidFill>
                <a:srgbClr val="C00000"/>
              </a:solidFill>
              <a:latin typeface="Amasis MT Pro" panose="02040504050005020304" pitchFamily="18" charset="-94"/>
            </a:endParaRPr>
          </a:p>
        </p:txBody>
      </p:sp>
      <p:sp>
        <p:nvSpPr>
          <p:cNvPr id="5" name="Shape 3"/>
          <p:cNvSpPr/>
          <p:nvPr/>
        </p:nvSpPr>
        <p:spPr>
          <a:xfrm>
            <a:off x="480060" y="809391"/>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10</a:t>
            </a:r>
            <a:endParaRPr lang="en-US" sz="2400" dirty="0">
              <a:latin typeface="Amasis MT Pro" panose="02040504050005020304" pitchFamily="18" charset="-94"/>
            </a:endParaRPr>
          </a:p>
        </p:txBody>
      </p:sp>
      <p:sp>
        <p:nvSpPr>
          <p:cNvPr id="8" name="Text 6"/>
          <p:cNvSpPr/>
          <p:nvPr/>
        </p:nvSpPr>
        <p:spPr>
          <a:xfrm>
            <a:off x="393782" y="992272"/>
            <a:ext cx="10561320" cy="594360"/>
          </a:xfrm>
          <a:prstGeom prst="rect">
            <a:avLst/>
          </a:prstGeom>
          <a:noFill/>
          <a:ln/>
        </p:spPr>
        <p:txBody>
          <a:bodyPr wrap="square" lIns="635" tIns="635" rIns="635" bIns="635" rtlCol="0" anchor="ctr">
            <a:noAutofit/>
          </a:bodyPr>
          <a:lstStyle/>
          <a:p>
            <a:pPr marL="0" indent="0" algn="ctr">
              <a:buNone/>
            </a:pPr>
            <a:r>
              <a:rPr lang="en-US" sz="2400" b="1" dirty="0">
                <a:solidFill>
                  <a:srgbClr val="092A3A"/>
                </a:solidFill>
                <a:latin typeface="Amasis MT Pro" panose="02040504050005020304" pitchFamily="18" charset="-94"/>
              </a:rPr>
              <a:t>Üç tarih birim uygulamasının tamamlanması için kritik eşiklerdir; 12–16 Ekim saha ziyareti öncesi meclisler işler ve görünür olmalıdır.</a:t>
            </a:r>
            <a:endParaRPr lang="en-US" sz="2400" dirty="0">
              <a:latin typeface="Amasis MT Pro" panose="02040504050005020304" pitchFamily="18" charset="-94"/>
            </a:endParaRPr>
          </a:p>
        </p:txBody>
      </p:sp>
      <p:sp>
        <p:nvSpPr>
          <p:cNvPr id="9" name="Shape 7"/>
          <p:cNvSpPr/>
          <p:nvPr/>
        </p:nvSpPr>
        <p:spPr>
          <a:xfrm>
            <a:off x="2743200" y="3657600"/>
            <a:ext cx="731520" cy="0"/>
          </a:xfrm>
          <a:prstGeom prst="line">
            <a:avLst/>
          </a:prstGeom>
          <a:noFill/>
          <a:ln w="17780">
            <a:solidFill>
              <a:srgbClr val="0E5A7A"/>
            </a:solidFill>
            <a:prstDash val="solid"/>
            <a:headEnd type="none"/>
            <a:tailEnd type="triangle"/>
          </a:ln>
        </p:spPr>
        <p:txBody>
          <a:bodyPr/>
          <a:lstStyle/>
          <a:p>
            <a:endParaRPr lang="tr-TR" sz="2400">
              <a:latin typeface="Amasis MT Pro" panose="02040504050005020304" pitchFamily="18" charset="-94"/>
            </a:endParaRPr>
          </a:p>
        </p:txBody>
      </p:sp>
      <p:sp>
        <p:nvSpPr>
          <p:cNvPr id="10" name="Shape 8"/>
          <p:cNvSpPr/>
          <p:nvPr/>
        </p:nvSpPr>
        <p:spPr>
          <a:xfrm>
            <a:off x="5715488" y="3657600"/>
            <a:ext cx="731520" cy="0"/>
          </a:xfrm>
          <a:prstGeom prst="line">
            <a:avLst/>
          </a:prstGeom>
          <a:noFill/>
          <a:ln w="17780">
            <a:solidFill>
              <a:srgbClr val="0E5A7A"/>
            </a:solidFill>
            <a:prstDash val="solid"/>
            <a:headEnd type="none"/>
            <a:tailEnd type="triangle"/>
          </a:ln>
        </p:spPr>
        <p:txBody>
          <a:bodyPr/>
          <a:lstStyle/>
          <a:p>
            <a:endParaRPr lang="tr-TR" sz="2400">
              <a:latin typeface="Amasis MT Pro" panose="02040504050005020304" pitchFamily="18" charset="-94"/>
            </a:endParaRPr>
          </a:p>
        </p:txBody>
      </p:sp>
      <p:sp>
        <p:nvSpPr>
          <p:cNvPr id="11" name="Shape 9"/>
          <p:cNvSpPr/>
          <p:nvPr/>
        </p:nvSpPr>
        <p:spPr>
          <a:xfrm>
            <a:off x="8530467" y="3657600"/>
            <a:ext cx="685800" cy="0"/>
          </a:xfrm>
          <a:prstGeom prst="line">
            <a:avLst/>
          </a:prstGeom>
          <a:noFill/>
          <a:ln w="17780">
            <a:solidFill>
              <a:srgbClr val="0E5A7A"/>
            </a:solidFill>
            <a:prstDash val="solid"/>
            <a:headEnd type="none"/>
            <a:tailEnd type="triangle"/>
          </a:ln>
        </p:spPr>
        <p:txBody>
          <a:bodyPr/>
          <a:lstStyle/>
          <a:p>
            <a:endParaRPr lang="tr-TR" sz="2400">
              <a:latin typeface="Amasis MT Pro" panose="02040504050005020304" pitchFamily="18" charset="-94"/>
            </a:endParaRPr>
          </a:p>
        </p:txBody>
      </p:sp>
      <p:sp>
        <p:nvSpPr>
          <p:cNvPr id="12" name="Text 10"/>
          <p:cNvSpPr/>
          <p:nvPr/>
        </p:nvSpPr>
        <p:spPr>
          <a:xfrm>
            <a:off x="502920" y="1755647"/>
            <a:ext cx="2420210" cy="3441289"/>
          </a:xfrm>
          <a:prstGeom prst="rect">
            <a:avLst/>
          </a:prstGeom>
          <a:solidFill>
            <a:srgbClr val="FFF3E0"/>
          </a:solidFill>
          <a:ln>
            <a:solidFill>
              <a:srgbClr val="D8E1E8"/>
            </a:solidFill>
          </a:ln>
        </p:spPr>
        <p:txBody>
          <a:bodyPr wrap="square" lIns="1524" tIns="1524" rIns="1524" bIns="1524" rtlCol="0" anchor="ctr">
            <a:noAutofit/>
          </a:bodyPr>
          <a:lstStyle/>
          <a:p>
            <a:pPr marL="0" indent="0" algn="ctr">
              <a:buNone/>
            </a:pPr>
            <a:r>
              <a:rPr lang="en-US" sz="2400" b="1" dirty="0">
                <a:solidFill>
                  <a:srgbClr val="C00000"/>
                </a:solidFill>
                <a:latin typeface="Amasis MT Pro" panose="02040504050005020304" pitchFamily="18" charset="-94"/>
              </a:rPr>
              <a:t>16 Eylül</a:t>
            </a:r>
            <a:endParaRPr lang="tr-TR" sz="2400" b="1" dirty="0">
              <a:solidFill>
                <a:srgbClr val="C00000"/>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Program sorumluları toplantısı</a:t>
            </a:r>
            <a:endParaRPr lang="en-US" sz="2400" dirty="0">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Yönerge, yayılım ve uygulama koordinasyonu</a:t>
            </a:r>
            <a:endParaRPr lang="en-US" sz="2400" dirty="0">
              <a:latin typeface="Amasis MT Pro" panose="02040504050005020304" pitchFamily="18" charset="-94"/>
            </a:endParaRPr>
          </a:p>
        </p:txBody>
      </p:sp>
      <p:sp>
        <p:nvSpPr>
          <p:cNvPr id="13" name="Text 11"/>
          <p:cNvSpPr/>
          <p:nvPr/>
        </p:nvSpPr>
        <p:spPr>
          <a:xfrm>
            <a:off x="3525602" y="1755646"/>
            <a:ext cx="2148840" cy="3441289"/>
          </a:xfrm>
          <a:prstGeom prst="rect">
            <a:avLst/>
          </a:prstGeom>
          <a:solidFill>
            <a:srgbClr val="EAF4FA"/>
          </a:solidFill>
          <a:ln>
            <a:solidFill>
              <a:srgbClr val="D8E1E8"/>
            </a:solidFill>
          </a:ln>
        </p:spPr>
        <p:txBody>
          <a:bodyPr wrap="square" lIns="1524" tIns="1524" rIns="1524" bIns="1524" rtlCol="0" anchor="ctr">
            <a:noAutofit/>
          </a:bodyPr>
          <a:lstStyle/>
          <a:p>
            <a:pPr marL="0" indent="0" algn="ctr">
              <a:buNone/>
            </a:pPr>
            <a:r>
              <a:rPr lang="en-US" sz="2400" b="1" dirty="0">
                <a:solidFill>
                  <a:srgbClr val="C00000"/>
                </a:solidFill>
                <a:latin typeface="Amasis MT Pro" panose="02040504050005020304" pitchFamily="18" charset="-94"/>
              </a:rPr>
              <a:t>2 Ekim</a:t>
            </a:r>
            <a:endParaRPr lang="tr-TR" sz="2400" b="1" dirty="0">
              <a:solidFill>
                <a:srgbClr val="C00000"/>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Temsilci bildirimi</a:t>
            </a:r>
            <a:endParaRPr lang="en-US" sz="2400" dirty="0">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Bölüm ve birim öğrenci temsilcileri Koordinatörlüğe bildirilir</a:t>
            </a:r>
            <a:endParaRPr lang="en-US" sz="2400" dirty="0">
              <a:latin typeface="Amasis MT Pro" panose="02040504050005020304" pitchFamily="18" charset="-94"/>
            </a:endParaRPr>
          </a:p>
        </p:txBody>
      </p:sp>
      <p:sp>
        <p:nvSpPr>
          <p:cNvPr id="14" name="Text 12"/>
          <p:cNvSpPr/>
          <p:nvPr/>
        </p:nvSpPr>
        <p:spPr>
          <a:xfrm>
            <a:off x="6492240" y="1755646"/>
            <a:ext cx="2148840" cy="3441290"/>
          </a:xfrm>
          <a:prstGeom prst="rect">
            <a:avLst/>
          </a:prstGeom>
          <a:solidFill>
            <a:srgbClr val="EAF5EC"/>
          </a:solidFill>
          <a:ln>
            <a:solidFill>
              <a:srgbClr val="D8E1E8"/>
            </a:solidFill>
          </a:ln>
        </p:spPr>
        <p:txBody>
          <a:bodyPr wrap="square" lIns="1524" tIns="1524" rIns="1524" bIns="1524" rtlCol="0" anchor="ctr">
            <a:noAutofit/>
          </a:bodyPr>
          <a:lstStyle/>
          <a:p>
            <a:pPr marL="0" indent="0" algn="ctr">
              <a:buNone/>
            </a:pPr>
            <a:endParaRPr lang="tr-TR" sz="2400" b="1" dirty="0">
              <a:solidFill>
                <a:srgbClr val="C00000"/>
              </a:solidFill>
              <a:latin typeface="Amasis MT Pro" panose="02040504050005020304" pitchFamily="18" charset="-94"/>
            </a:endParaRPr>
          </a:p>
          <a:p>
            <a:pPr marL="0" indent="0" algn="ctr">
              <a:buNone/>
            </a:pPr>
            <a:r>
              <a:rPr lang="en-US" sz="2400" b="1" dirty="0">
                <a:solidFill>
                  <a:srgbClr val="C00000"/>
                </a:solidFill>
                <a:latin typeface="Amasis MT Pro" panose="02040504050005020304" pitchFamily="18" charset="-94"/>
              </a:rPr>
              <a:t>9 Ekim</a:t>
            </a:r>
            <a:endParaRPr lang="tr-TR" sz="2400" b="1" dirty="0">
              <a:solidFill>
                <a:srgbClr val="C00000"/>
              </a:solidFill>
              <a:latin typeface="Amasis MT Pro" panose="02040504050005020304" pitchFamily="18" charset="-94"/>
            </a:endParaRPr>
          </a:p>
          <a:p>
            <a:pPr marL="0" indent="0" algn="ctr">
              <a:buNone/>
            </a:pPr>
            <a:endParaRPr lang="en-US" sz="2400" dirty="0">
              <a:solidFill>
                <a:srgbClr val="C00000"/>
              </a:solidFill>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İlk toplantılar</a:t>
            </a:r>
            <a:endParaRPr lang="en-US" sz="2400" dirty="0">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Meclislerin ilk toplantıları yapılır ve kayıt </a:t>
            </a:r>
            <a:r>
              <a:rPr lang="en-US" sz="2400" b="1" dirty="0" err="1">
                <a:solidFill>
                  <a:srgbClr val="1F2933"/>
                </a:solidFill>
                <a:latin typeface="Amasis MT Pro" panose="02040504050005020304" pitchFamily="18" charset="-94"/>
              </a:rPr>
              <a:t>altına</a:t>
            </a:r>
            <a:r>
              <a:rPr lang="en-US" sz="2400" b="1" dirty="0">
                <a:solidFill>
                  <a:srgbClr val="1F2933"/>
                </a:solidFill>
                <a:latin typeface="Amasis MT Pro" panose="02040504050005020304" pitchFamily="18" charset="-94"/>
              </a:rPr>
              <a:t> </a:t>
            </a:r>
            <a:r>
              <a:rPr lang="en-US" sz="2400" b="1" dirty="0" err="1">
                <a:solidFill>
                  <a:srgbClr val="1F2933"/>
                </a:solidFill>
                <a:latin typeface="Amasis MT Pro" panose="02040504050005020304" pitchFamily="18" charset="-94"/>
              </a:rPr>
              <a:t>alınır</a:t>
            </a:r>
            <a:endParaRPr lang="tr-TR" sz="2400" b="1" dirty="0">
              <a:solidFill>
                <a:srgbClr val="1F2933"/>
              </a:solidFill>
              <a:latin typeface="Amasis MT Pro" panose="02040504050005020304" pitchFamily="18" charset="-94"/>
            </a:endParaRPr>
          </a:p>
          <a:p>
            <a:pPr marL="0" indent="0" algn="ctr">
              <a:buNone/>
            </a:pPr>
            <a:endParaRPr lang="tr-TR" sz="2400" b="1" dirty="0">
              <a:solidFill>
                <a:srgbClr val="1F2933"/>
              </a:solidFill>
              <a:latin typeface="Amasis MT Pro" panose="02040504050005020304" pitchFamily="18" charset="-94"/>
            </a:endParaRPr>
          </a:p>
          <a:p>
            <a:pPr marL="0" indent="0" algn="ctr">
              <a:buNone/>
            </a:pPr>
            <a:endParaRPr lang="en-US" sz="2400" dirty="0">
              <a:latin typeface="Amasis MT Pro" panose="02040504050005020304" pitchFamily="18" charset="-94"/>
            </a:endParaRPr>
          </a:p>
        </p:txBody>
      </p:sp>
      <p:sp>
        <p:nvSpPr>
          <p:cNvPr id="15" name="Text 13"/>
          <p:cNvSpPr/>
          <p:nvPr/>
        </p:nvSpPr>
        <p:spPr>
          <a:xfrm>
            <a:off x="9281160" y="1755645"/>
            <a:ext cx="2148840" cy="3441289"/>
          </a:xfrm>
          <a:prstGeom prst="rect">
            <a:avLst/>
          </a:prstGeom>
          <a:solidFill>
            <a:schemeClr val="accent3">
              <a:lumMod val="20000"/>
              <a:lumOff val="80000"/>
            </a:schemeClr>
          </a:solidFill>
          <a:ln>
            <a:solidFill>
              <a:srgbClr val="D8E1E8"/>
            </a:solidFill>
          </a:ln>
        </p:spPr>
        <p:txBody>
          <a:bodyPr wrap="square" lIns="1524" tIns="1524" rIns="1524" bIns="1524" rtlCol="0" anchor="ctr">
            <a:noAutofit/>
          </a:bodyPr>
          <a:lstStyle/>
          <a:p>
            <a:pPr marL="0" indent="0" algn="ctr">
              <a:buNone/>
            </a:pPr>
            <a:r>
              <a:rPr lang="en-US" sz="2400" b="1" dirty="0">
                <a:solidFill>
                  <a:srgbClr val="C00000"/>
                </a:solidFill>
                <a:latin typeface="Amasis MT Pro" panose="02040504050005020304" pitchFamily="18" charset="-94"/>
              </a:rPr>
              <a:t>12–16 Ekim</a:t>
            </a:r>
            <a:endParaRPr lang="tr-TR" sz="2400" b="1" dirty="0">
              <a:solidFill>
                <a:srgbClr val="C00000"/>
              </a:solidFill>
              <a:latin typeface="Amasis MT Pro" panose="02040504050005020304" pitchFamily="18" charset="-94"/>
            </a:endParaRPr>
          </a:p>
          <a:p>
            <a:pPr marL="0" indent="0" algn="ctr">
              <a:buNone/>
            </a:pPr>
            <a:endParaRPr lang="en-US" sz="2400" dirty="0">
              <a:solidFill>
                <a:srgbClr val="C00000"/>
              </a:solidFill>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EFQM saha ziyareti</a:t>
            </a:r>
            <a:endParaRPr lang="en-US" sz="2400" dirty="0">
              <a:latin typeface="Amasis MT Pro" panose="02040504050005020304" pitchFamily="18" charset="-94"/>
            </a:endParaRPr>
          </a:p>
          <a:p>
            <a:pPr marL="0" indent="0" algn="ctr">
              <a:buNone/>
            </a:pPr>
            <a:r>
              <a:rPr lang="en-US" sz="2400" b="1" dirty="0">
                <a:solidFill>
                  <a:srgbClr val="1F2933"/>
                </a:solidFill>
                <a:latin typeface="Amasis MT Pro" panose="02040504050005020304" pitchFamily="18" charset="-94"/>
              </a:rPr>
              <a:t>Meclisler ve kalite elçileri öğrenci yayılımında aktif rol alır</a:t>
            </a:r>
            <a:endParaRPr lang="en-US" sz="2400" dirty="0">
              <a:latin typeface="Amasis MT Pro" panose="02040504050005020304" pitchFamily="18" charset="-94"/>
            </a:endParaRPr>
          </a:p>
        </p:txBody>
      </p:sp>
      <p:sp>
        <p:nvSpPr>
          <p:cNvPr id="16" name="Text 14"/>
          <p:cNvSpPr/>
          <p:nvPr/>
        </p:nvSpPr>
        <p:spPr>
          <a:xfrm>
            <a:off x="914400" y="5751428"/>
            <a:ext cx="10332720" cy="891537"/>
          </a:xfrm>
          <a:prstGeom prst="rect">
            <a:avLst/>
          </a:prstGeom>
          <a:noFill/>
          <a:ln/>
        </p:spPr>
        <p:txBody>
          <a:bodyPr wrap="square" lIns="635" tIns="635" rIns="635" bIns="635" rtlCol="0" anchor="ctr">
            <a:noAutofit/>
          </a:bodyPr>
          <a:lstStyle/>
          <a:p>
            <a:pPr marL="0" indent="0" algn="ctr">
              <a:buNone/>
            </a:pPr>
            <a:r>
              <a:rPr lang="en-US" sz="2400" b="1" dirty="0">
                <a:solidFill>
                  <a:srgbClr val="092A3A"/>
                </a:solidFill>
                <a:latin typeface="Amasis MT Pro" panose="02040504050005020304" pitchFamily="18" charset="-94"/>
              </a:rPr>
              <a:t>Takvimdeki üç kritik kanıt: görevlendirme yazısı, temsilci bildirim listesi, ilk toplantı tutanağı/katılım listesi.</a:t>
            </a:r>
            <a:endParaRPr lang="en-US" sz="2400" dirty="0">
              <a:latin typeface="Amasis MT Pro" panose="02040504050005020304" pitchFamily="18" charset="-9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502920" y="322498"/>
            <a:ext cx="9052560" cy="411480"/>
          </a:xfrm>
          <a:prstGeom prst="rect">
            <a:avLst/>
          </a:prstGeom>
          <a:noFill/>
          <a:ln/>
        </p:spPr>
        <p:txBody>
          <a:bodyPr wrap="square" lIns="0" tIns="0" rIns="0" bIns="0" rtlCol="0" anchor="ctr">
            <a:normAutofit/>
          </a:bodyPr>
          <a:lstStyle/>
          <a:p>
            <a:pPr marL="0" indent="0">
              <a:buNone/>
            </a:pPr>
            <a:r>
              <a:rPr lang="en-US" sz="2400" b="1" dirty="0">
                <a:solidFill>
                  <a:srgbClr val="C00000"/>
                </a:solidFill>
                <a:latin typeface="Amasis MT Pro" panose="02040504050005020304" pitchFamily="18" charset="-94"/>
              </a:rPr>
              <a:t>İlk toplantı gündemi: meclisleri işler hâle getirmek</a:t>
            </a:r>
            <a:endParaRPr lang="en-US" sz="2400" dirty="0">
              <a:solidFill>
                <a:srgbClr val="C00000"/>
              </a:solidFill>
              <a:latin typeface="Amasis MT Pro" panose="02040504050005020304" pitchFamily="18" charset="-94"/>
            </a:endParaRPr>
          </a:p>
        </p:txBody>
      </p:sp>
      <p:sp>
        <p:nvSpPr>
          <p:cNvPr id="5" name="Shape 3"/>
          <p:cNvSpPr/>
          <p:nvPr/>
        </p:nvSpPr>
        <p:spPr>
          <a:xfrm>
            <a:off x="502920" y="834562"/>
            <a:ext cx="11201400" cy="0"/>
          </a:xfrm>
          <a:prstGeom prst="line">
            <a:avLst/>
          </a:prstGeom>
          <a:noFill/>
          <a:ln w="12700">
            <a:solidFill>
              <a:srgbClr val="D8E1E8"/>
            </a:solidFill>
            <a:prstDash val="solid"/>
          </a:ln>
        </p:spPr>
        <p:txBody>
          <a:bodyPr/>
          <a:lstStyle/>
          <a:p>
            <a:endParaRPr lang="tr-TR" sz="2400">
              <a:solidFill>
                <a:srgbClr val="C00000"/>
              </a:solidFill>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11</a:t>
            </a:r>
            <a:endParaRPr lang="en-US" sz="2400" dirty="0">
              <a:latin typeface="Amasis MT Pro" panose="02040504050005020304" pitchFamily="18" charset="-94"/>
            </a:endParaRPr>
          </a:p>
        </p:txBody>
      </p:sp>
      <p:sp>
        <p:nvSpPr>
          <p:cNvPr id="8" name="Text 6"/>
          <p:cNvSpPr/>
          <p:nvPr/>
        </p:nvSpPr>
        <p:spPr>
          <a:xfrm>
            <a:off x="171081" y="1049101"/>
            <a:ext cx="10698480" cy="566928"/>
          </a:xfrm>
          <a:prstGeom prst="rect">
            <a:avLst/>
          </a:prstGeom>
          <a:noFill/>
          <a:ln/>
        </p:spPr>
        <p:txBody>
          <a:bodyPr wrap="square" lIns="635" tIns="635" rIns="635" bIns="635" rtlCol="0" anchor="ctr">
            <a:noAutofit/>
          </a:bodyPr>
          <a:lstStyle/>
          <a:p>
            <a:pPr marL="0" indent="0" algn="ctr">
              <a:buNone/>
            </a:pPr>
            <a:r>
              <a:rPr lang="en-US" sz="2400" b="1" dirty="0">
                <a:solidFill>
                  <a:srgbClr val="092A3A"/>
                </a:solidFill>
                <a:latin typeface="Amasis MT Pro" panose="02040504050005020304" pitchFamily="18" charset="-94"/>
              </a:rPr>
              <a:t>Bölüm ve Birim Öğrenci Meclislerinin ilk toplantıları sadece tanışma toplantısı değil; kalite katılımının başlangıç toplantısıdır.</a:t>
            </a:r>
            <a:endParaRPr lang="en-US" sz="2400" dirty="0">
              <a:latin typeface="Amasis MT Pro" panose="02040504050005020304" pitchFamily="18" charset="-94"/>
            </a:endParaRPr>
          </a:p>
        </p:txBody>
      </p:sp>
      <p:sp>
        <p:nvSpPr>
          <p:cNvPr id="9" name="Text 7"/>
          <p:cNvSpPr/>
          <p:nvPr/>
        </p:nvSpPr>
        <p:spPr>
          <a:xfrm>
            <a:off x="868680" y="1886811"/>
            <a:ext cx="411480" cy="411480"/>
          </a:xfrm>
          <a:prstGeom prst="rect">
            <a:avLst/>
          </a:prstGeom>
          <a:solidFill>
            <a:srgbClr val="2E7D32"/>
          </a:solidFill>
          <a:ln>
            <a:solidFill>
              <a:srgbClr val="2E7D32"/>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1</a:t>
            </a:r>
            <a:endParaRPr lang="en-US" sz="2400" dirty="0">
              <a:latin typeface="Amasis MT Pro" panose="02040504050005020304" pitchFamily="18" charset="-94"/>
            </a:endParaRPr>
          </a:p>
        </p:txBody>
      </p:sp>
      <p:sp>
        <p:nvSpPr>
          <p:cNvPr id="10" name="Text 8"/>
          <p:cNvSpPr/>
          <p:nvPr/>
        </p:nvSpPr>
        <p:spPr>
          <a:xfrm>
            <a:off x="1417320" y="1841091"/>
            <a:ext cx="9921240" cy="530352"/>
          </a:xfrm>
          <a:prstGeom prst="rect">
            <a:avLst/>
          </a:prstGeom>
          <a:solidFill>
            <a:srgbClr val="EAF5EC"/>
          </a:solidFill>
          <a:ln>
            <a:solidFill>
              <a:srgbClr val="D8E1E8"/>
            </a:solidFill>
          </a:ln>
        </p:spPr>
        <p:txBody>
          <a:bodyPr wrap="square" lIns="635" tIns="635" rIns="635" bIns="635" rtlCol="0" anchor="ctr">
            <a:noAutofit/>
          </a:bodyPr>
          <a:lstStyle/>
          <a:p>
            <a:pPr marL="0" indent="0">
              <a:buNone/>
            </a:pPr>
            <a:r>
              <a:rPr lang="en-US" sz="2400" b="1" dirty="0">
                <a:solidFill>
                  <a:srgbClr val="1F2933"/>
                </a:solidFill>
                <a:latin typeface="Amasis MT Pro" panose="02040504050005020304" pitchFamily="18" charset="-94"/>
              </a:rPr>
              <a:t>Yönerge bilgilendirmesi</a:t>
            </a:r>
            <a:endParaRPr lang="en-US" sz="2400" dirty="0">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Görev, yetki, sorumluluk ve temsil yapısı</a:t>
            </a:r>
            <a:endParaRPr lang="en-US" sz="2400" dirty="0">
              <a:latin typeface="Amasis MT Pro" panose="02040504050005020304" pitchFamily="18" charset="-94"/>
            </a:endParaRPr>
          </a:p>
        </p:txBody>
      </p:sp>
      <p:sp>
        <p:nvSpPr>
          <p:cNvPr id="11" name="Text 9"/>
          <p:cNvSpPr/>
          <p:nvPr/>
        </p:nvSpPr>
        <p:spPr>
          <a:xfrm>
            <a:off x="868680" y="2683764"/>
            <a:ext cx="411480" cy="411480"/>
          </a:xfrm>
          <a:prstGeom prst="rect">
            <a:avLst/>
          </a:prstGeom>
          <a:solidFill>
            <a:srgbClr val="0E5A7A"/>
          </a:solidFill>
          <a:ln>
            <a:solidFill>
              <a:srgbClr val="0E5A7A"/>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2</a:t>
            </a:r>
            <a:endParaRPr lang="en-US" sz="2400" dirty="0">
              <a:latin typeface="Amasis MT Pro" panose="02040504050005020304" pitchFamily="18" charset="-94"/>
            </a:endParaRPr>
          </a:p>
        </p:txBody>
      </p:sp>
      <p:sp>
        <p:nvSpPr>
          <p:cNvPr id="12" name="Text 10"/>
          <p:cNvSpPr/>
          <p:nvPr/>
        </p:nvSpPr>
        <p:spPr>
          <a:xfrm>
            <a:off x="1417320" y="2638044"/>
            <a:ext cx="9921240" cy="530352"/>
          </a:xfrm>
          <a:prstGeom prst="rect">
            <a:avLst/>
          </a:prstGeom>
          <a:solidFill>
            <a:srgbClr val="EAF4FA"/>
          </a:solidFill>
          <a:ln>
            <a:solidFill>
              <a:srgbClr val="D8E1E8"/>
            </a:solidFill>
          </a:ln>
        </p:spPr>
        <p:txBody>
          <a:bodyPr wrap="square" lIns="635" tIns="635" rIns="635" bIns="635" rtlCol="0" anchor="ctr">
            <a:noAutofit/>
          </a:bodyPr>
          <a:lstStyle/>
          <a:p>
            <a:pPr marL="0" indent="0">
              <a:buNone/>
            </a:pPr>
            <a:r>
              <a:rPr lang="en-US" sz="2400" b="1" dirty="0">
                <a:solidFill>
                  <a:srgbClr val="1F2933"/>
                </a:solidFill>
                <a:latin typeface="Amasis MT Pro" panose="02040504050005020304" pitchFamily="18" charset="-94"/>
              </a:rPr>
              <a:t>Kalite güvencesi sistemi</a:t>
            </a:r>
            <a:endParaRPr lang="en-US" sz="2400" dirty="0">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Anket, geri bildirim, iyileştirme ve öğrenci katılımı</a:t>
            </a:r>
            <a:endParaRPr lang="en-US" sz="2400" dirty="0">
              <a:latin typeface="Amasis MT Pro" panose="02040504050005020304" pitchFamily="18" charset="-94"/>
            </a:endParaRPr>
          </a:p>
        </p:txBody>
      </p:sp>
      <p:sp>
        <p:nvSpPr>
          <p:cNvPr id="13" name="Text 11"/>
          <p:cNvSpPr/>
          <p:nvPr/>
        </p:nvSpPr>
        <p:spPr>
          <a:xfrm>
            <a:off x="868680" y="3474720"/>
            <a:ext cx="411480" cy="411480"/>
          </a:xfrm>
          <a:prstGeom prst="rect">
            <a:avLst/>
          </a:prstGeom>
          <a:solidFill>
            <a:srgbClr val="2E7D32"/>
          </a:solidFill>
          <a:ln>
            <a:solidFill>
              <a:srgbClr val="2E7D32"/>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3</a:t>
            </a:r>
            <a:endParaRPr lang="en-US" sz="2400" dirty="0">
              <a:latin typeface="Amasis MT Pro" panose="02040504050005020304" pitchFamily="18" charset="-94"/>
            </a:endParaRPr>
          </a:p>
        </p:txBody>
      </p:sp>
      <p:sp>
        <p:nvSpPr>
          <p:cNvPr id="14" name="Text 12"/>
          <p:cNvSpPr/>
          <p:nvPr/>
        </p:nvSpPr>
        <p:spPr>
          <a:xfrm>
            <a:off x="1417320" y="3429000"/>
            <a:ext cx="9921240" cy="530352"/>
          </a:xfrm>
          <a:prstGeom prst="rect">
            <a:avLst/>
          </a:prstGeom>
          <a:solidFill>
            <a:srgbClr val="EAF5EC"/>
          </a:solidFill>
          <a:ln>
            <a:solidFill>
              <a:srgbClr val="D8E1E8"/>
            </a:solidFill>
          </a:ln>
        </p:spPr>
        <p:txBody>
          <a:bodyPr wrap="square" lIns="635" tIns="635" rIns="635" bIns="635" rtlCol="0" anchor="ctr">
            <a:noAutofit/>
          </a:bodyPr>
          <a:lstStyle/>
          <a:p>
            <a:pPr marL="0" indent="0">
              <a:buNone/>
            </a:pPr>
            <a:r>
              <a:rPr lang="en-US" sz="2400" b="1" dirty="0">
                <a:solidFill>
                  <a:srgbClr val="1F2933"/>
                </a:solidFill>
                <a:latin typeface="Amasis MT Pro" panose="02040504050005020304" pitchFamily="18" charset="-94"/>
              </a:rPr>
              <a:t>EFQM modeli</a:t>
            </a:r>
            <a:endParaRPr lang="en-US" sz="2400" dirty="0">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Üniversitenin saha ziyareti hazırlıkları ve öğrenci rolü</a:t>
            </a:r>
            <a:endParaRPr lang="en-US" sz="2400" dirty="0">
              <a:latin typeface="Amasis MT Pro" panose="02040504050005020304" pitchFamily="18" charset="-94"/>
            </a:endParaRPr>
          </a:p>
        </p:txBody>
      </p:sp>
      <p:sp>
        <p:nvSpPr>
          <p:cNvPr id="15" name="Text 13"/>
          <p:cNvSpPr/>
          <p:nvPr/>
        </p:nvSpPr>
        <p:spPr>
          <a:xfrm>
            <a:off x="868680" y="4232590"/>
            <a:ext cx="411480" cy="411480"/>
          </a:xfrm>
          <a:prstGeom prst="rect">
            <a:avLst/>
          </a:prstGeom>
          <a:solidFill>
            <a:srgbClr val="0E5A7A"/>
          </a:solidFill>
          <a:ln>
            <a:solidFill>
              <a:srgbClr val="0E5A7A"/>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4</a:t>
            </a:r>
            <a:endParaRPr lang="en-US" sz="2400" dirty="0">
              <a:latin typeface="Amasis MT Pro" panose="02040504050005020304" pitchFamily="18" charset="-94"/>
            </a:endParaRPr>
          </a:p>
        </p:txBody>
      </p:sp>
      <p:sp>
        <p:nvSpPr>
          <p:cNvPr id="16" name="Text 14"/>
          <p:cNvSpPr/>
          <p:nvPr/>
        </p:nvSpPr>
        <p:spPr>
          <a:xfrm>
            <a:off x="1417320" y="4186870"/>
            <a:ext cx="9921240" cy="530352"/>
          </a:xfrm>
          <a:prstGeom prst="rect">
            <a:avLst/>
          </a:prstGeom>
          <a:solidFill>
            <a:srgbClr val="EAF4FA"/>
          </a:solidFill>
          <a:ln>
            <a:solidFill>
              <a:srgbClr val="D8E1E8"/>
            </a:solidFill>
          </a:ln>
        </p:spPr>
        <p:txBody>
          <a:bodyPr wrap="square" lIns="635" tIns="635" rIns="635" bIns="635" rtlCol="0" anchor="ctr">
            <a:noAutofit/>
          </a:bodyPr>
          <a:lstStyle/>
          <a:p>
            <a:pPr marL="0" indent="0">
              <a:buNone/>
            </a:pPr>
            <a:r>
              <a:rPr lang="en-US" sz="2400" b="1" dirty="0">
                <a:solidFill>
                  <a:srgbClr val="1F2933"/>
                </a:solidFill>
                <a:latin typeface="Amasis MT Pro" panose="02040504050005020304" pitchFamily="18" charset="-94"/>
              </a:rPr>
              <a:t>Birim gündemi</a:t>
            </a:r>
            <a:endParaRPr lang="en-US" sz="2400" dirty="0">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Eğitim-öğretim, sosyal ve idari konularda öğrenci görüşleri</a:t>
            </a:r>
            <a:endParaRPr lang="en-US" sz="2400" dirty="0">
              <a:latin typeface="Amasis MT Pro" panose="02040504050005020304" pitchFamily="18" charset="-94"/>
            </a:endParaRPr>
          </a:p>
        </p:txBody>
      </p:sp>
      <p:sp>
        <p:nvSpPr>
          <p:cNvPr id="17" name="Text 15"/>
          <p:cNvSpPr/>
          <p:nvPr/>
        </p:nvSpPr>
        <p:spPr>
          <a:xfrm>
            <a:off x="868680" y="5102352"/>
            <a:ext cx="411480" cy="411480"/>
          </a:xfrm>
          <a:prstGeom prst="rect">
            <a:avLst/>
          </a:prstGeom>
          <a:solidFill>
            <a:srgbClr val="2E7D32"/>
          </a:solidFill>
          <a:ln>
            <a:solidFill>
              <a:srgbClr val="2E7D32"/>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5</a:t>
            </a:r>
            <a:endParaRPr lang="en-US" sz="2400" dirty="0">
              <a:latin typeface="Amasis MT Pro" panose="02040504050005020304" pitchFamily="18" charset="-94"/>
            </a:endParaRPr>
          </a:p>
        </p:txBody>
      </p:sp>
      <p:sp>
        <p:nvSpPr>
          <p:cNvPr id="18" name="Text 16"/>
          <p:cNvSpPr/>
          <p:nvPr/>
        </p:nvSpPr>
        <p:spPr>
          <a:xfrm>
            <a:off x="1417320" y="5056632"/>
            <a:ext cx="9921240" cy="530352"/>
          </a:xfrm>
          <a:prstGeom prst="rect">
            <a:avLst/>
          </a:prstGeom>
          <a:solidFill>
            <a:srgbClr val="EAF5EC"/>
          </a:solidFill>
          <a:ln>
            <a:solidFill>
              <a:srgbClr val="D8E1E8"/>
            </a:solidFill>
          </a:ln>
        </p:spPr>
        <p:txBody>
          <a:bodyPr wrap="square" lIns="635" tIns="635" rIns="635" bIns="635" rtlCol="0" anchor="ctr">
            <a:noAutofit/>
          </a:bodyPr>
          <a:lstStyle/>
          <a:p>
            <a:pPr marL="0" indent="0">
              <a:buNone/>
            </a:pPr>
            <a:r>
              <a:rPr lang="en-US" sz="2400" b="1" dirty="0">
                <a:solidFill>
                  <a:srgbClr val="1F2933"/>
                </a:solidFill>
                <a:latin typeface="Amasis MT Pro" panose="02040504050005020304" pitchFamily="18" charset="-94"/>
              </a:rPr>
              <a:t>Kayıt ve takip</a:t>
            </a:r>
            <a:endParaRPr lang="en-US" sz="2400" dirty="0">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Tutanak, katılım listesi, karar/öneri takibi</a:t>
            </a:r>
            <a:endParaRPr lang="en-US" sz="2400" dirty="0">
              <a:latin typeface="Amasis MT Pro" panose="02040504050005020304" pitchFamily="18" charset="-94"/>
            </a:endParaRPr>
          </a:p>
        </p:txBody>
      </p:sp>
      <p:sp>
        <p:nvSpPr>
          <p:cNvPr id="19" name="Text 17"/>
          <p:cNvSpPr/>
          <p:nvPr/>
        </p:nvSpPr>
        <p:spPr>
          <a:xfrm>
            <a:off x="868680" y="6044183"/>
            <a:ext cx="10340094" cy="710577"/>
          </a:xfrm>
          <a:prstGeom prst="rect">
            <a:avLst/>
          </a:prstGeom>
          <a:solidFill>
            <a:srgbClr val="F28C28"/>
          </a:solidFill>
          <a:ln>
            <a:solidFill>
              <a:srgbClr val="F28C28"/>
            </a:solidFill>
          </a:ln>
        </p:spPr>
        <p:txBody>
          <a:bodyPr wrap="square" lIns="635" tIns="635" rIns="635" bIns="635" rtlCol="0" anchor="ctr">
            <a:noAutofit/>
          </a:bodyPr>
          <a:lstStyle/>
          <a:p>
            <a:pPr marL="0" indent="0" algn="ctr">
              <a:buNone/>
            </a:pPr>
            <a:r>
              <a:rPr lang="en-US" sz="2400" b="1" dirty="0">
                <a:solidFill>
                  <a:srgbClr val="FFFFFF"/>
                </a:solidFill>
                <a:latin typeface="Amasis MT Pro" panose="02040504050005020304" pitchFamily="18" charset="-94"/>
              </a:rPr>
              <a:t>Toplantı sonucu: birim öğrenci katılımı için somut, kayıtlı ve izlenebilir başlangıç</a:t>
            </a:r>
            <a:endParaRPr lang="en-US" sz="2400" dirty="0">
              <a:latin typeface="Amasis MT Pro" panose="02040504050005020304" pitchFamily="18" charset="-9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365760" y="310896"/>
            <a:ext cx="9052560" cy="411480"/>
          </a:xfrm>
          <a:prstGeom prst="rect">
            <a:avLst/>
          </a:prstGeom>
          <a:noFill/>
          <a:ln/>
        </p:spPr>
        <p:txBody>
          <a:bodyPr wrap="square" lIns="0" tIns="0" rIns="0" bIns="0" rtlCol="0" anchor="ctr">
            <a:normAutofit/>
          </a:bodyPr>
          <a:lstStyle/>
          <a:p>
            <a:pPr marL="0" indent="0">
              <a:buNone/>
            </a:pPr>
            <a:r>
              <a:rPr lang="en-US" sz="2400" b="1" dirty="0">
                <a:solidFill>
                  <a:srgbClr val="092A3A"/>
                </a:solidFill>
                <a:latin typeface="Amasis MT Pro" panose="02040504050005020304" pitchFamily="18" charset="-94"/>
              </a:rPr>
              <a:t>Yayılım planı: öğretim elemanları ve öğrenciler</a:t>
            </a:r>
            <a:endParaRPr lang="en-US" sz="2400" dirty="0">
              <a:latin typeface="Amasis MT Pro" panose="02040504050005020304" pitchFamily="18" charset="-94"/>
            </a:endParaRPr>
          </a:p>
        </p:txBody>
      </p:sp>
      <p:sp>
        <p:nvSpPr>
          <p:cNvPr id="5" name="Shape 3"/>
          <p:cNvSpPr/>
          <p:nvPr/>
        </p:nvSpPr>
        <p:spPr>
          <a:xfrm>
            <a:off x="365760" y="680097"/>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12</a:t>
            </a:r>
            <a:endParaRPr lang="en-US" sz="2400" dirty="0">
              <a:latin typeface="Amasis MT Pro" panose="02040504050005020304" pitchFamily="18" charset="-94"/>
            </a:endParaRPr>
          </a:p>
        </p:txBody>
      </p:sp>
      <p:sp>
        <p:nvSpPr>
          <p:cNvPr id="8" name="Text 6"/>
          <p:cNvSpPr/>
          <p:nvPr/>
        </p:nvSpPr>
        <p:spPr>
          <a:xfrm>
            <a:off x="365760" y="989470"/>
            <a:ext cx="10698480" cy="502920"/>
          </a:xfrm>
          <a:prstGeom prst="rect">
            <a:avLst/>
          </a:prstGeom>
          <a:noFill/>
          <a:ln/>
        </p:spPr>
        <p:txBody>
          <a:bodyPr wrap="square" lIns="635" tIns="635" rIns="635" bIns="635" rtlCol="0" anchor="ctr">
            <a:noAutofit/>
          </a:bodyPr>
          <a:lstStyle/>
          <a:p>
            <a:pPr marL="0" indent="0">
              <a:buNone/>
            </a:pPr>
            <a:r>
              <a:rPr lang="en-US" sz="2400" b="1" dirty="0">
                <a:solidFill>
                  <a:srgbClr val="092A3A"/>
                </a:solidFill>
                <a:latin typeface="Amasis MT Pro" panose="02040504050005020304" pitchFamily="18" charset="-94"/>
              </a:rPr>
              <a:t>Yayılım, tek bir duyuru değil; bilgilendirme, tekrar, görünürlük ve kanıt üretimi döngüsüdür.</a:t>
            </a:r>
            <a:endParaRPr lang="en-US" sz="2400" dirty="0">
              <a:latin typeface="Amasis MT Pro" panose="02040504050005020304" pitchFamily="18" charset="-94"/>
            </a:endParaRPr>
          </a:p>
        </p:txBody>
      </p:sp>
      <p:sp>
        <p:nvSpPr>
          <p:cNvPr id="9" name="Text 7"/>
          <p:cNvSpPr/>
          <p:nvPr/>
        </p:nvSpPr>
        <p:spPr>
          <a:xfrm>
            <a:off x="655167" y="1658899"/>
            <a:ext cx="3291840" cy="384048"/>
          </a:xfrm>
          <a:prstGeom prst="rect">
            <a:avLst/>
          </a:prstGeom>
          <a:solidFill>
            <a:srgbClr val="2E7D32"/>
          </a:solidFill>
          <a:ln>
            <a:solidFill>
              <a:srgbClr val="2E7D32"/>
            </a:solidFill>
          </a:ln>
        </p:spPr>
        <p:txBody>
          <a:bodyPr wrap="square" lIns="508" tIns="508" rIns="508" bIns="508" rtlCol="0" anchor="ctr"/>
          <a:lstStyle/>
          <a:p>
            <a:pPr marL="0" indent="0" algn="ctr">
              <a:buNone/>
            </a:pPr>
            <a:r>
              <a:rPr lang="en-US" sz="2400" b="1" dirty="0">
                <a:solidFill>
                  <a:srgbClr val="FFFFFF"/>
                </a:solidFill>
                <a:latin typeface="Amasis MT Pro" panose="02040504050005020304" pitchFamily="18" charset="-94"/>
              </a:rPr>
              <a:t>Öğretim elemanları</a:t>
            </a:r>
            <a:endParaRPr lang="en-US" sz="2400" dirty="0">
              <a:latin typeface="Amasis MT Pro" panose="02040504050005020304" pitchFamily="18" charset="-94"/>
            </a:endParaRPr>
          </a:p>
        </p:txBody>
      </p:sp>
      <p:sp>
        <p:nvSpPr>
          <p:cNvPr id="10" name="Text 8"/>
          <p:cNvSpPr/>
          <p:nvPr/>
        </p:nvSpPr>
        <p:spPr>
          <a:xfrm>
            <a:off x="655167" y="2225827"/>
            <a:ext cx="3246120" cy="2331720"/>
          </a:xfrm>
          <a:prstGeom prst="rect">
            <a:avLst/>
          </a:prstGeom>
          <a:noFill/>
          <a:ln/>
        </p:spPr>
        <p:txBody>
          <a:bodyPr wrap="square" lIns="762" tIns="762" rIns="762" bIns="762" rtlCol="0" anchor="t">
            <a:noAutofit/>
          </a:bodyPr>
          <a:lstStyle/>
          <a:p>
            <a:pPr marL="342900" indent="-342900">
              <a:buFont typeface="Arial" panose="020B0604020202020204" pitchFamily="34" charset="0"/>
              <a:buChar char="•"/>
            </a:pPr>
            <a:r>
              <a:rPr lang="tr-TR" sz="2400" noProof="0" dirty="0">
                <a:solidFill>
                  <a:srgbClr val="1F2933"/>
                </a:solidFill>
                <a:latin typeface="Amasis MT Pro" panose="02040504050005020304" pitchFamily="18" charset="-94"/>
              </a:rPr>
              <a:t>Bölüm/kurul toplantısında yönerge özeti
Ders başlangıçlarında temsil mekanizması duyurusu
Danışmanlık saatlerinde öğrenci kalite katılımı bilgilendirmesi</a:t>
            </a:r>
            <a:endParaRPr lang="tr-TR" sz="2400" noProof="0" dirty="0">
              <a:latin typeface="Amasis MT Pro" panose="02040504050005020304" pitchFamily="18" charset="-94"/>
            </a:endParaRPr>
          </a:p>
        </p:txBody>
      </p:sp>
      <p:sp>
        <p:nvSpPr>
          <p:cNvPr id="11" name="Text 9"/>
          <p:cNvSpPr/>
          <p:nvPr/>
        </p:nvSpPr>
        <p:spPr>
          <a:xfrm>
            <a:off x="4449927" y="1658899"/>
            <a:ext cx="3291840" cy="384048"/>
          </a:xfrm>
          <a:prstGeom prst="rect">
            <a:avLst/>
          </a:prstGeom>
          <a:solidFill>
            <a:srgbClr val="0E5A7A"/>
          </a:solidFill>
          <a:ln>
            <a:solidFill>
              <a:srgbClr val="0E5A7A"/>
            </a:solidFill>
          </a:ln>
        </p:spPr>
        <p:txBody>
          <a:bodyPr wrap="square" lIns="508" tIns="508" rIns="508" bIns="508" rtlCol="0" anchor="ctr"/>
          <a:lstStyle/>
          <a:p>
            <a:pPr marL="0" indent="0" algn="ctr">
              <a:buNone/>
            </a:pPr>
            <a:r>
              <a:rPr lang="en-US" sz="2400" b="1" dirty="0">
                <a:solidFill>
                  <a:srgbClr val="FFFFFF"/>
                </a:solidFill>
                <a:latin typeface="Amasis MT Pro" panose="02040504050005020304" pitchFamily="18" charset="-94"/>
              </a:rPr>
              <a:t>Öğrenciler</a:t>
            </a:r>
            <a:endParaRPr lang="en-US" sz="2400" dirty="0">
              <a:latin typeface="Amasis MT Pro" panose="02040504050005020304" pitchFamily="18" charset="-94"/>
            </a:endParaRPr>
          </a:p>
        </p:txBody>
      </p:sp>
      <p:sp>
        <p:nvSpPr>
          <p:cNvPr id="12" name="Text 10"/>
          <p:cNvSpPr/>
          <p:nvPr/>
        </p:nvSpPr>
        <p:spPr>
          <a:xfrm>
            <a:off x="4449927" y="2225827"/>
            <a:ext cx="3246120" cy="2331720"/>
          </a:xfrm>
          <a:prstGeom prst="rect">
            <a:avLst/>
          </a:prstGeom>
          <a:noFill/>
          <a:ln/>
        </p:spPr>
        <p:txBody>
          <a:bodyPr wrap="square" lIns="762" tIns="762" rIns="762" bIns="762" rtlCol="0" anchor="t">
            <a:noAutofit/>
          </a:bodyPr>
          <a:lstStyle/>
          <a:p>
            <a:pPr marL="342900" indent="-342900">
              <a:buFont typeface="Arial" panose="020B0604020202020204" pitchFamily="34" charset="0"/>
              <a:buChar char="•"/>
            </a:pPr>
            <a:r>
              <a:rPr lang="tr-TR" sz="2400" noProof="0" dirty="0">
                <a:solidFill>
                  <a:srgbClr val="1F2933"/>
                </a:solidFill>
                <a:latin typeface="Amasis MT Pro" panose="02040504050005020304" pitchFamily="18" charset="-94"/>
              </a:rPr>
              <a:t>Oryantasyon ve sınıf toplantılarında bilgilendirme
Birim web sayfası ve duyuru panoları
Meclis temsilcileri aracılığıyla düzenli geri bildirim çağrısı</a:t>
            </a:r>
            <a:endParaRPr lang="tr-TR" sz="2400" noProof="0" dirty="0">
              <a:latin typeface="Amasis MT Pro" panose="02040504050005020304" pitchFamily="18" charset="-94"/>
            </a:endParaRPr>
          </a:p>
        </p:txBody>
      </p:sp>
      <p:sp>
        <p:nvSpPr>
          <p:cNvPr id="13" name="Text 11"/>
          <p:cNvSpPr/>
          <p:nvPr/>
        </p:nvSpPr>
        <p:spPr>
          <a:xfrm>
            <a:off x="8244687" y="1658899"/>
            <a:ext cx="3291840" cy="384048"/>
          </a:xfrm>
          <a:prstGeom prst="rect">
            <a:avLst/>
          </a:prstGeom>
          <a:solidFill>
            <a:srgbClr val="F28C28"/>
          </a:solidFill>
          <a:ln>
            <a:solidFill>
              <a:srgbClr val="F28C28"/>
            </a:solidFill>
          </a:ln>
        </p:spPr>
        <p:txBody>
          <a:bodyPr wrap="square" lIns="508" tIns="508" rIns="508" bIns="508" rtlCol="0" anchor="ctr"/>
          <a:lstStyle/>
          <a:p>
            <a:pPr marL="0" indent="0" algn="ctr">
              <a:buNone/>
            </a:pPr>
            <a:r>
              <a:rPr lang="en-US" sz="2400" b="1" dirty="0">
                <a:solidFill>
                  <a:srgbClr val="FFFFFF"/>
                </a:solidFill>
                <a:latin typeface="Amasis MT Pro" panose="02040504050005020304" pitchFamily="18" charset="-94"/>
              </a:rPr>
              <a:t>Kayıtlar</a:t>
            </a:r>
            <a:endParaRPr lang="en-US" sz="2400" dirty="0">
              <a:latin typeface="Amasis MT Pro" panose="02040504050005020304" pitchFamily="18" charset="-94"/>
            </a:endParaRPr>
          </a:p>
        </p:txBody>
      </p:sp>
      <p:sp>
        <p:nvSpPr>
          <p:cNvPr id="14" name="Text 12"/>
          <p:cNvSpPr/>
          <p:nvPr/>
        </p:nvSpPr>
        <p:spPr>
          <a:xfrm>
            <a:off x="8244687" y="2225827"/>
            <a:ext cx="3246120" cy="2331720"/>
          </a:xfrm>
          <a:prstGeom prst="rect">
            <a:avLst/>
          </a:prstGeom>
          <a:noFill/>
          <a:ln/>
        </p:spPr>
        <p:txBody>
          <a:bodyPr wrap="square" lIns="762" tIns="762" rIns="762" bIns="762" rtlCol="0" anchor="t">
            <a:noAutofit/>
          </a:bodyPr>
          <a:lstStyle/>
          <a:p>
            <a:pPr marL="342900" indent="-342900">
              <a:buFont typeface="Arial" panose="020B0604020202020204" pitchFamily="34" charset="0"/>
              <a:buChar char="•"/>
            </a:pPr>
            <a:r>
              <a:rPr lang="tr-TR" sz="2400" noProof="0" dirty="0">
                <a:solidFill>
                  <a:srgbClr val="1F2933"/>
                </a:solidFill>
                <a:latin typeface="Amasis MT Pro" panose="02040504050005020304" pitchFamily="18" charset="-94"/>
              </a:rPr>
              <a:t>Duyuru ekran görüntüleri ve yazıları
Katılım listeleri, tutanaklar, karar/öneri formları
Koordinatörlüğe gönderilen temsilci listeleri</a:t>
            </a:r>
            <a:endParaRPr lang="tr-TR" sz="2400" noProof="0" dirty="0">
              <a:latin typeface="Amasis MT Pro" panose="02040504050005020304" pitchFamily="18" charset="-94"/>
            </a:endParaRPr>
          </a:p>
        </p:txBody>
      </p:sp>
      <p:sp>
        <p:nvSpPr>
          <p:cNvPr id="15" name="Shape 13"/>
          <p:cNvSpPr/>
          <p:nvPr/>
        </p:nvSpPr>
        <p:spPr>
          <a:xfrm>
            <a:off x="929487" y="5896897"/>
            <a:ext cx="1060704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16" name="Text 14"/>
          <p:cNvSpPr/>
          <p:nvPr/>
        </p:nvSpPr>
        <p:spPr>
          <a:xfrm>
            <a:off x="1743260" y="6160401"/>
            <a:ext cx="10058400" cy="502920"/>
          </a:xfrm>
          <a:prstGeom prst="rect">
            <a:avLst/>
          </a:prstGeom>
          <a:noFill/>
          <a:ln/>
        </p:spPr>
        <p:txBody>
          <a:bodyPr wrap="square" lIns="635" tIns="635" rIns="635" bIns="635" rtlCol="0" anchor="ctr">
            <a:noAutofit/>
          </a:bodyPr>
          <a:lstStyle/>
          <a:p>
            <a:pPr marL="0" indent="0" algn="ctr">
              <a:buNone/>
            </a:pPr>
            <a:r>
              <a:rPr lang="en-US" sz="2400" b="1" dirty="0">
                <a:solidFill>
                  <a:srgbClr val="092A3A"/>
                </a:solidFill>
                <a:latin typeface="Amasis MT Pro" panose="02040504050005020304" pitchFamily="18" charset="-94"/>
              </a:rPr>
              <a:t>Sorumlu akademik personel, yayılımın yalnızca yapılmasını değil; kanıtlarının düzenli tutulmasını da izler.</a:t>
            </a:r>
            <a:endParaRPr lang="en-US" sz="2400" dirty="0">
              <a:latin typeface="Amasis MT Pro" panose="02040504050005020304" pitchFamily="18" charset="-9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E7D32"/>
          </a:solidFill>
          <a:ln w="12700">
            <a:solidFill>
              <a:srgbClr val="2E7D32">
                <a:alpha val="0"/>
              </a:srgbClr>
            </a:solidFill>
            <a:prstDash val="solid"/>
          </a:ln>
        </p:spPr>
        <p:txBody>
          <a:bodyPr/>
          <a:lstStyle/>
          <a:p>
            <a:endParaRPr lang="tr-TR" sz="2400">
              <a:latin typeface="Amasis MT Pro" panose="02040504050005020304" pitchFamily="18" charset="-94"/>
            </a:endParaRPr>
          </a:p>
        </p:txBody>
      </p:sp>
      <p:sp>
        <p:nvSpPr>
          <p:cNvPr id="4" name="Text 2"/>
          <p:cNvSpPr/>
          <p:nvPr/>
        </p:nvSpPr>
        <p:spPr>
          <a:xfrm>
            <a:off x="320040" y="269748"/>
            <a:ext cx="10789920" cy="411480"/>
          </a:xfrm>
          <a:prstGeom prst="rect">
            <a:avLst/>
          </a:prstGeom>
          <a:noFill/>
          <a:ln/>
        </p:spPr>
        <p:txBody>
          <a:bodyPr wrap="square" lIns="0" tIns="0" rIns="0" bIns="0" rtlCol="0" anchor="ctr">
            <a:noAutofit/>
          </a:bodyPr>
          <a:lstStyle/>
          <a:p>
            <a:pPr marL="0" indent="0">
              <a:buNone/>
            </a:pPr>
            <a:r>
              <a:rPr lang="en-US" sz="2400" b="1" dirty="0">
                <a:solidFill>
                  <a:srgbClr val="092A3A"/>
                </a:solidFill>
                <a:latin typeface="Amasis MT Pro" panose="02040504050005020304" pitchFamily="18" charset="-94"/>
              </a:rPr>
              <a:t>EFQM saha ziyareti: öğrenci farkındalığı için çekirdek mesajlar</a:t>
            </a:r>
            <a:endParaRPr lang="en-US" sz="2400" dirty="0">
              <a:latin typeface="Amasis MT Pro" panose="02040504050005020304" pitchFamily="18" charset="-94"/>
            </a:endParaRPr>
          </a:p>
        </p:txBody>
      </p:sp>
      <p:sp>
        <p:nvSpPr>
          <p:cNvPr id="5" name="Shape 3"/>
          <p:cNvSpPr/>
          <p:nvPr/>
        </p:nvSpPr>
        <p:spPr>
          <a:xfrm>
            <a:off x="297180" y="799559"/>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13</a:t>
            </a:r>
            <a:endParaRPr lang="en-US" sz="2400" dirty="0">
              <a:latin typeface="Amasis MT Pro" panose="02040504050005020304" pitchFamily="18" charset="-94"/>
            </a:endParaRPr>
          </a:p>
        </p:txBody>
      </p:sp>
      <p:pic>
        <p:nvPicPr>
          <p:cNvPr id="8" name="Image 0" descr="/mnt/data/a_bright_clean_high_resolution_illustration_phot_batch_2.png"/>
          <p:cNvPicPr>
            <a:picLocks noChangeAspect="1"/>
          </p:cNvPicPr>
          <p:nvPr/>
        </p:nvPicPr>
        <p:blipFill>
          <a:blip r:embed="rId3"/>
          <a:srcRect l="2000" t="2000" r="39595" b="8000"/>
          <a:stretch/>
        </p:blipFill>
        <p:spPr>
          <a:xfrm>
            <a:off x="548640" y="1325880"/>
            <a:ext cx="5166360" cy="4480560"/>
          </a:xfrm>
          <a:prstGeom prst="rect">
            <a:avLst/>
          </a:prstGeom>
        </p:spPr>
      </p:pic>
      <p:sp>
        <p:nvSpPr>
          <p:cNvPr id="9" name="Text 6"/>
          <p:cNvSpPr/>
          <p:nvPr/>
        </p:nvSpPr>
        <p:spPr>
          <a:xfrm>
            <a:off x="6172200" y="1017933"/>
            <a:ext cx="5120640" cy="256014"/>
          </a:xfrm>
          <a:prstGeom prst="rect">
            <a:avLst/>
          </a:prstGeom>
          <a:noFill/>
          <a:ln/>
        </p:spPr>
        <p:txBody>
          <a:bodyPr wrap="square" lIns="0" tIns="0" rIns="0" bIns="0" rtlCol="0" anchor="ctr"/>
          <a:lstStyle/>
          <a:p>
            <a:pPr marL="0" indent="0">
              <a:buNone/>
            </a:pPr>
            <a:r>
              <a:rPr lang="tr-TR" sz="2400" b="1" noProof="0" dirty="0">
                <a:solidFill>
                  <a:srgbClr val="2E7D32"/>
                </a:solidFill>
                <a:latin typeface="Amasis MT Pro" panose="02040504050005020304" pitchFamily="18" charset="-94"/>
              </a:rPr>
              <a:t>Öğrenciler Neyi Bilmeli?</a:t>
            </a:r>
            <a:endParaRPr lang="tr-TR" sz="2400" noProof="0" dirty="0">
              <a:latin typeface="Amasis MT Pro" panose="02040504050005020304" pitchFamily="18" charset="-94"/>
            </a:endParaRPr>
          </a:p>
        </p:txBody>
      </p:sp>
      <p:sp>
        <p:nvSpPr>
          <p:cNvPr id="10" name="Text 7"/>
          <p:cNvSpPr/>
          <p:nvPr/>
        </p:nvSpPr>
        <p:spPr>
          <a:xfrm>
            <a:off x="6172200" y="1503598"/>
            <a:ext cx="5793658" cy="4554841"/>
          </a:xfrm>
          <a:prstGeom prst="rect">
            <a:avLst/>
          </a:prstGeom>
          <a:noFill/>
          <a:ln/>
        </p:spPr>
        <p:txBody>
          <a:bodyPr wrap="square" lIns="762" tIns="762" rIns="762" bIns="762" rtlCol="0" anchor="t">
            <a:noAutofit/>
          </a:bodyPr>
          <a:lstStyle/>
          <a:p>
            <a:pPr marL="342900" indent="-342900">
              <a:buFont typeface="Arial" panose="020B0604020202020204" pitchFamily="34" charset="0"/>
              <a:buChar char="•"/>
            </a:pPr>
            <a:r>
              <a:rPr lang="tr-TR" sz="2400" noProof="0" dirty="0">
                <a:solidFill>
                  <a:srgbClr val="1F2933"/>
                </a:solidFill>
                <a:latin typeface="Amasis MT Pro" panose="02040504050005020304" pitchFamily="18" charset="-94"/>
              </a:rPr>
              <a:t>Üniversitenin kalite güvencesi yaklaşımını ve öğrenci katılım yollarını.
Öğrenci meclislerinin hangi sorun, öneri ve talepleri nasıl ilettiğini.
Anket, geri bildirim, danışma kurulu ve iyileştirme mekanizmalarının nasıl çalıştığını.
EFQM modelinin üniversitede paydaş odaklı iyileştirme ve sürdürülebilir değer üretimi için kullanıldığını.
Kendi birimindeki temsilcinin ve kalite elçisinin kim olduğunu.</a:t>
            </a:r>
            <a:endParaRPr lang="tr-TR" sz="2400" noProof="0" dirty="0">
              <a:latin typeface="Amasis MT Pro" panose="02040504050005020304" pitchFamily="18" charset="-94"/>
            </a:endParaRPr>
          </a:p>
        </p:txBody>
      </p:sp>
      <p:sp>
        <p:nvSpPr>
          <p:cNvPr id="11" name="Text 8"/>
          <p:cNvSpPr/>
          <p:nvPr/>
        </p:nvSpPr>
        <p:spPr>
          <a:xfrm>
            <a:off x="487680" y="6069748"/>
            <a:ext cx="10805160" cy="640080"/>
          </a:xfrm>
          <a:prstGeom prst="rect">
            <a:avLst/>
          </a:prstGeom>
          <a:solidFill>
            <a:srgbClr val="F28C28"/>
          </a:solidFill>
          <a:ln>
            <a:solidFill>
              <a:srgbClr val="F28C28"/>
            </a:solidFill>
          </a:ln>
        </p:spPr>
        <p:txBody>
          <a:bodyPr wrap="square" lIns="635" tIns="635" rIns="635" bIns="635" rtlCol="0" anchor="ctr">
            <a:noAutofit/>
          </a:bodyPr>
          <a:lstStyle/>
          <a:p>
            <a:pPr marL="0" indent="0" algn="ctr">
              <a:buNone/>
            </a:pPr>
            <a:r>
              <a:rPr lang="en-US" sz="2400" b="1" dirty="0">
                <a:solidFill>
                  <a:srgbClr val="FFFFFF"/>
                </a:solidFill>
                <a:latin typeface="Amasis MT Pro" panose="02040504050005020304" pitchFamily="18" charset="-94"/>
              </a:rPr>
              <a:t>Saha ziyaretinde görünürlük: temsilciler, meclis toplantıları, geri bildirimler, iyileştirmeler</a:t>
            </a:r>
            <a:endParaRPr lang="en-US" sz="2400" dirty="0">
              <a:latin typeface="Amasis MT Pro" panose="02040504050005020304" pitchFamily="18" charset="-9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AFC"/>
        </a:solidFill>
        <a:effectLst/>
      </p:bgPr>
    </p:bg>
    <p:spTree>
      <p:nvGrpSpPr>
        <p:cNvPr id="1" name=""/>
        <p:cNvGrpSpPr/>
        <p:nvPr/>
      </p:nvGrpSpPr>
      <p:grpSpPr>
        <a:xfrm>
          <a:off x="0" y="0"/>
          <a:ext cx="0" cy="0"/>
          <a:chOff x="0" y="0"/>
          <a:chExt cx="0" cy="0"/>
        </a:xfrm>
      </p:grpSpPr>
      <p:sp>
        <p:nvSpPr>
          <p:cNvPr id="4" name="Text 2"/>
          <p:cNvSpPr/>
          <p:nvPr/>
        </p:nvSpPr>
        <p:spPr>
          <a:xfrm>
            <a:off x="495300" y="240397"/>
            <a:ext cx="9052560" cy="411480"/>
          </a:xfrm>
          <a:prstGeom prst="rect">
            <a:avLst/>
          </a:prstGeom>
          <a:noFill/>
          <a:ln/>
        </p:spPr>
        <p:txBody>
          <a:bodyPr wrap="square" lIns="0" tIns="0" rIns="0" bIns="0" rtlCol="0" anchor="ctr">
            <a:normAutofit/>
          </a:bodyPr>
          <a:lstStyle/>
          <a:p>
            <a:pPr marL="0" indent="0">
              <a:buNone/>
            </a:pPr>
            <a:r>
              <a:rPr lang="en-US" sz="2400" b="1" dirty="0">
                <a:solidFill>
                  <a:srgbClr val="C00000"/>
                </a:solidFill>
                <a:latin typeface="Amasis MT Pro" panose="02040504050005020304" pitchFamily="18" charset="-94"/>
              </a:rPr>
              <a:t>Meclisler ve kalite elçileri için örnek saha soruları</a:t>
            </a:r>
            <a:endParaRPr lang="en-US" sz="2400" dirty="0">
              <a:solidFill>
                <a:srgbClr val="C00000"/>
              </a:solidFill>
              <a:latin typeface="Amasis MT Pro" panose="02040504050005020304" pitchFamily="18" charset="-94"/>
            </a:endParaRPr>
          </a:p>
        </p:txBody>
      </p:sp>
      <p:sp>
        <p:nvSpPr>
          <p:cNvPr id="5" name="Shape 3"/>
          <p:cNvSpPr/>
          <p:nvPr/>
        </p:nvSpPr>
        <p:spPr>
          <a:xfrm>
            <a:off x="495300" y="762787"/>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3145"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14</a:t>
            </a:r>
            <a:endParaRPr lang="en-US" sz="2400" dirty="0">
              <a:latin typeface="Amasis MT Pro" panose="02040504050005020304" pitchFamily="18" charset="-94"/>
            </a:endParaRPr>
          </a:p>
        </p:txBody>
      </p:sp>
      <p:sp>
        <p:nvSpPr>
          <p:cNvPr id="8" name="Text 6"/>
          <p:cNvSpPr/>
          <p:nvPr/>
        </p:nvSpPr>
        <p:spPr>
          <a:xfrm>
            <a:off x="495300" y="888836"/>
            <a:ext cx="10698480" cy="502920"/>
          </a:xfrm>
          <a:prstGeom prst="rect">
            <a:avLst/>
          </a:prstGeom>
          <a:noFill/>
          <a:ln/>
        </p:spPr>
        <p:txBody>
          <a:bodyPr wrap="square" lIns="635" tIns="635" rIns="635" bIns="635" rtlCol="0" anchor="ctr">
            <a:noAutofit/>
          </a:bodyPr>
          <a:lstStyle/>
          <a:p>
            <a:pPr marL="0" indent="0" algn="ctr">
              <a:buNone/>
            </a:pPr>
            <a:r>
              <a:rPr lang="en-US" sz="2400" b="1" dirty="0">
                <a:solidFill>
                  <a:srgbClr val="092A3A"/>
                </a:solidFill>
                <a:latin typeface="Amasis MT Pro" panose="02040504050005020304" pitchFamily="18" charset="-94"/>
              </a:rPr>
              <a:t>Saha görüşmelerinde amaç, öğrencinin süreçleri ezberlemesi değil; kendi deneyimiyle ilişkilendirerek anlatabilmesidir.</a:t>
            </a:r>
            <a:endParaRPr lang="en-US" sz="2400" dirty="0">
              <a:latin typeface="Amasis MT Pro" panose="02040504050005020304" pitchFamily="18" charset="-94"/>
            </a:endParaRPr>
          </a:p>
        </p:txBody>
      </p:sp>
      <p:sp>
        <p:nvSpPr>
          <p:cNvPr id="9" name="Text 7"/>
          <p:cNvSpPr/>
          <p:nvPr/>
        </p:nvSpPr>
        <p:spPr>
          <a:xfrm>
            <a:off x="804338" y="1622914"/>
            <a:ext cx="5074920" cy="1402768"/>
          </a:xfrm>
          <a:prstGeom prst="rect">
            <a:avLst/>
          </a:prstGeom>
          <a:solidFill>
            <a:srgbClr val="EAF4FA"/>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Temsil</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Birimde öğrenci temsilcileri nasıl seçiliyor? Temsilcinizi biliyor musunuz?</a:t>
            </a:r>
            <a:endParaRPr lang="en-US" sz="2400" dirty="0">
              <a:latin typeface="Amasis MT Pro" panose="02040504050005020304" pitchFamily="18" charset="-94"/>
            </a:endParaRPr>
          </a:p>
        </p:txBody>
      </p:sp>
      <p:sp>
        <p:nvSpPr>
          <p:cNvPr id="10" name="Text 8"/>
          <p:cNvSpPr/>
          <p:nvPr/>
        </p:nvSpPr>
        <p:spPr>
          <a:xfrm>
            <a:off x="6401105" y="1622914"/>
            <a:ext cx="5074920" cy="1421006"/>
          </a:xfrm>
          <a:prstGeom prst="rect">
            <a:avLst/>
          </a:prstGeom>
          <a:solidFill>
            <a:srgbClr val="EAF5EC"/>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Geri bildirim</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Öğrenci görüş ve önerileri hangi kanallardan alınıyor? Sonuçları görüyor musunuz?</a:t>
            </a:r>
            <a:endParaRPr lang="en-US" sz="2400" dirty="0">
              <a:latin typeface="Amasis MT Pro" panose="02040504050005020304" pitchFamily="18" charset="-94"/>
            </a:endParaRPr>
          </a:p>
        </p:txBody>
      </p:sp>
      <p:sp>
        <p:nvSpPr>
          <p:cNvPr id="11" name="Text 9"/>
          <p:cNvSpPr/>
          <p:nvPr/>
        </p:nvSpPr>
        <p:spPr>
          <a:xfrm>
            <a:off x="796413" y="3154831"/>
            <a:ext cx="5074920" cy="1358328"/>
          </a:xfrm>
          <a:prstGeom prst="rect">
            <a:avLst/>
          </a:prstGeom>
          <a:solidFill>
            <a:srgbClr val="EAF4FA"/>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İyileştirme</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Öğrenci geri bildirimiyle yapılan bir iyileştirmeye örnek verebilir misiniz?</a:t>
            </a:r>
            <a:endParaRPr lang="en-US" sz="2400" dirty="0">
              <a:latin typeface="Amasis MT Pro" panose="02040504050005020304" pitchFamily="18" charset="-94"/>
            </a:endParaRPr>
          </a:p>
        </p:txBody>
      </p:sp>
      <p:sp>
        <p:nvSpPr>
          <p:cNvPr id="12" name="Text 10"/>
          <p:cNvSpPr/>
          <p:nvPr/>
        </p:nvSpPr>
        <p:spPr>
          <a:xfrm>
            <a:off x="6401105" y="3154831"/>
            <a:ext cx="5074920" cy="1395196"/>
          </a:xfrm>
          <a:prstGeom prst="rect">
            <a:avLst/>
          </a:prstGeom>
          <a:solidFill>
            <a:srgbClr val="EAF5EC"/>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Kalite</a:t>
            </a:r>
            <a:r>
              <a:rPr lang="en-US" sz="2400" b="1" dirty="0">
                <a:solidFill>
                  <a:srgbClr val="1F2933"/>
                </a:solidFill>
                <a:latin typeface="Amasis MT Pro" panose="02040504050005020304" pitchFamily="18" charset="-94"/>
              </a:rPr>
              <a:t> </a:t>
            </a:r>
            <a:r>
              <a:rPr lang="en-US" sz="2400" b="1" dirty="0">
                <a:solidFill>
                  <a:srgbClr val="C00000"/>
                </a:solidFill>
                <a:latin typeface="Amasis MT Pro" panose="02040504050005020304" pitchFamily="18" charset="-94"/>
              </a:rPr>
              <a:t>kültürü</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Kalite elçisi/öğrenci meclisi size ne ifade ediyor?</a:t>
            </a:r>
            <a:endParaRPr lang="en-US" sz="2400" dirty="0">
              <a:latin typeface="Amasis MT Pro" panose="02040504050005020304" pitchFamily="18" charset="-94"/>
            </a:endParaRPr>
          </a:p>
        </p:txBody>
      </p:sp>
      <p:sp>
        <p:nvSpPr>
          <p:cNvPr id="13" name="Text 11"/>
          <p:cNvSpPr/>
          <p:nvPr/>
        </p:nvSpPr>
        <p:spPr>
          <a:xfrm>
            <a:off x="804338" y="4789341"/>
            <a:ext cx="5074920" cy="1402768"/>
          </a:xfrm>
          <a:prstGeom prst="rect">
            <a:avLst/>
          </a:prstGeom>
          <a:solidFill>
            <a:srgbClr val="EAF4FA"/>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EFQM</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EFQM </a:t>
            </a:r>
            <a:r>
              <a:rPr lang="tr-TR" sz="2400" b="1" dirty="0">
                <a:solidFill>
                  <a:srgbClr val="1F2933"/>
                </a:solidFill>
                <a:latin typeface="Amasis MT Pro" panose="02040504050005020304" pitchFamily="18" charset="-94"/>
              </a:rPr>
              <a:t>ile ilgili </a:t>
            </a:r>
            <a:r>
              <a:rPr lang="en-US" sz="2400" b="1" dirty="0" err="1">
                <a:solidFill>
                  <a:srgbClr val="1F2933"/>
                </a:solidFill>
                <a:latin typeface="Amasis MT Pro" panose="02040504050005020304" pitchFamily="18" charset="-94"/>
              </a:rPr>
              <a:t>öğrencilere</a:t>
            </a:r>
            <a:r>
              <a:rPr lang="en-US" sz="2400" b="1" dirty="0">
                <a:solidFill>
                  <a:srgbClr val="1F2933"/>
                </a:solidFill>
                <a:latin typeface="Amasis MT Pro" panose="02040504050005020304" pitchFamily="18" charset="-94"/>
              </a:rPr>
              <a:t> hangi bilgiler aktarıldı?</a:t>
            </a:r>
            <a:endParaRPr lang="en-US" sz="2400" dirty="0">
              <a:latin typeface="Amasis MT Pro" panose="02040504050005020304" pitchFamily="18" charset="-94"/>
            </a:endParaRPr>
          </a:p>
        </p:txBody>
      </p:sp>
      <p:sp>
        <p:nvSpPr>
          <p:cNvPr id="14" name="Text 12"/>
          <p:cNvSpPr/>
          <p:nvPr/>
        </p:nvSpPr>
        <p:spPr>
          <a:xfrm>
            <a:off x="6401105" y="4779508"/>
            <a:ext cx="5074920" cy="1395196"/>
          </a:xfrm>
          <a:prstGeom prst="rect">
            <a:avLst/>
          </a:prstGeom>
          <a:solidFill>
            <a:srgbClr val="EAF5EC"/>
          </a:solidFill>
          <a:ln>
            <a:solidFill>
              <a:srgbClr val="D8E1E8"/>
            </a:solidFill>
          </a:ln>
        </p:spPr>
        <p:txBody>
          <a:bodyPr wrap="square" lIns="1778" tIns="1778" rIns="1778" bIns="1778" rtlCol="0" anchor="ctr">
            <a:noAutofit/>
          </a:bodyPr>
          <a:lstStyle/>
          <a:p>
            <a:pPr marL="0" indent="0">
              <a:buNone/>
            </a:pPr>
            <a:r>
              <a:rPr lang="en-US" sz="2400" b="1" dirty="0">
                <a:solidFill>
                  <a:srgbClr val="C00000"/>
                </a:solidFill>
                <a:latin typeface="Amasis MT Pro" panose="02040504050005020304" pitchFamily="18" charset="-94"/>
              </a:rPr>
              <a:t>Kanıt</a:t>
            </a:r>
            <a:endParaRPr lang="en-US" sz="2400" dirty="0">
              <a:solidFill>
                <a:srgbClr val="C00000"/>
              </a:solidFill>
              <a:latin typeface="Amasis MT Pro" panose="02040504050005020304" pitchFamily="18" charset="-94"/>
            </a:endParaRPr>
          </a:p>
          <a:p>
            <a:pPr marL="0" indent="0">
              <a:buNone/>
            </a:pPr>
            <a:r>
              <a:rPr lang="en-US" sz="2400" b="1" dirty="0">
                <a:solidFill>
                  <a:srgbClr val="1F2933"/>
                </a:solidFill>
                <a:latin typeface="Amasis MT Pro" panose="02040504050005020304" pitchFamily="18" charset="-94"/>
              </a:rPr>
              <a:t>Toplantı, duyuru, tutanak veya faaliyet kayıtları nerede tutuluyor?</a:t>
            </a:r>
            <a:endParaRPr lang="en-US" sz="2400" dirty="0">
              <a:latin typeface="Amasis MT Pro" panose="02040504050005020304" pitchFamily="18" charset="-9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E7D32"/>
          </a:solidFill>
          <a:ln w="12700">
            <a:solidFill>
              <a:srgbClr val="2E7D32">
                <a:alpha val="0"/>
              </a:srgbClr>
            </a:solidFill>
            <a:prstDash val="solid"/>
          </a:ln>
        </p:spPr>
        <p:txBody>
          <a:bodyPr/>
          <a:lstStyle/>
          <a:p>
            <a:endParaRPr lang="tr-TR" sz="2400">
              <a:latin typeface="Amasis MT Pro" panose="02040504050005020304" pitchFamily="18" charset="-94"/>
            </a:endParaRPr>
          </a:p>
        </p:txBody>
      </p:sp>
      <p:sp>
        <p:nvSpPr>
          <p:cNvPr id="4" name="Text 2"/>
          <p:cNvSpPr/>
          <p:nvPr/>
        </p:nvSpPr>
        <p:spPr>
          <a:xfrm>
            <a:off x="394765" y="365760"/>
            <a:ext cx="9052560" cy="411480"/>
          </a:xfrm>
          <a:prstGeom prst="rect">
            <a:avLst/>
          </a:prstGeom>
          <a:noFill/>
          <a:ln/>
        </p:spPr>
        <p:txBody>
          <a:bodyPr wrap="square" lIns="0" tIns="0" rIns="0" bIns="0" rtlCol="0" anchor="ctr">
            <a:normAutofit/>
          </a:bodyPr>
          <a:lstStyle/>
          <a:p>
            <a:pPr marL="0" indent="0">
              <a:buNone/>
            </a:pPr>
            <a:r>
              <a:rPr lang="en-US" sz="2400" b="1" dirty="0">
                <a:solidFill>
                  <a:srgbClr val="092A3A"/>
                </a:solidFill>
                <a:latin typeface="Amasis MT Pro" panose="02040504050005020304" pitchFamily="18" charset="-94"/>
              </a:rPr>
              <a:t>Birimlerden beklenen nihai ürünler</a:t>
            </a:r>
            <a:endParaRPr lang="en-US" sz="2400" dirty="0">
              <a:latin typeface="Amasis MT Pro" panose="02040504050005020304" pitchFamily="18" charset="-94"/>
            </a:endParaRPr>
          </a:p>
        </p:txBody>
      </p:sp>
      <p:sp>
        <p:nvSpPr>
          <p:cNvPr id="5" name="Shape 3"/>
          <p:cNvSpPr/>
          <p:nvPr/>
        </p:nvSpPr>
        <p:spPr>
          <a:xfrm>
            <a:off x="480060" y="777240"/>
            <a:ext cx="11201400" cy="0"/>
          </a:xfrm>
          <a:prstGeom prst="line">
            <a:avLst/>
          </a:prstGeom>
          <a:noFill/>
          <a:ln w="12700">
            <a:solidFill>
              <a:srgbClr val="D8E1E8"/>
            </a:solidFill>
            <a:prstDash val="solid"/>
          </a:ln>
        </p:spPr>
        <p:txBody>
          <a:bodyPr/>
          <a:lstStyle/>
          <a:p>
            <a:endParaRPr lang="tr-TR" sz="2400">
              <a:latin typeface="Amasis MT Pro" panose="02040504050005020304" pitchFamily="18" charset="-94"/>
            </a:endParaRPr>
          </a:p>
        </p:txBody>
      </p:sp>
      <p:sp>
        <p:nvSpPr>
          <p:cNvPr id="7" name="Text 5"/>
          <p:cNvSpPr/>
          <p:nvPr/>
        </p:nvSpPr>
        <p:spPr>
          <a:xfrm>
            <a:off x="11292840" y="6446520"/>
            <a:ext cx="411480" cy="228600"/>
          </a:xfrm>
          <a:prstGeom prst="rect">
            <a:avLst/>
          </a:prstGeom>
          <a:noFill/>
          <a:ln/>
        </p:spPr>
        <p:txBody>
          <a:bodyPr wrap="square" lIns="0" tIns="0" rIns="0" bIns="0" rtlCol="0" anchor="ctr"/>
          <a:lstStyle/>
          <a:p>
            <a:pPr marL="0" indent="0" algn="r">
              <a:buNone/>
            </a:pPr>
            <a:r>
              <a:rPr lang="en-US" sz="2400" b="1" dirty="0">
                <a:solidFill>
                  <a:srgbClr val="0E5A7A"/>
                </a:solidFill>
                <a:latin typeface="Amasis MT Pro" panose="02040504050005020304" pitchFamily="18" charset="-94"/>
              </a:rPr>
              <a:t>15</a:t>
            </a:r>
            <a:endParaRPr lang="en-US" sz="2400" dirty="0">
              <a:latin typeface="Amasis MT Pro" panose="02040504050005020304" pitchFamily="18" charset="-94"/>
            </a:endParaRPr>
          </a:p>
        </p:txBody>
      </p:sp>
      <p:sp>
        <p:nvSpPr>
          <p:cNvPr id="8" name="Text 6"/>
          <p:cNvSpPr/>
          <p:nvPr/>
        </p:nvSpPr>
        <p:spPr>
          <a:xfrm>
            <a:off x="394765" y="981456"/>
            <a:ext cx="10515600" cy="502920"/>
          </a:xfrm>
          <a:prstGeom prst="rect">
            <a:avLst/>
          </a:prstGeom>
          <a:noFill/>
          <a:ln/>
        </p:spPr>
        <p:txBody>
          <a:bodyPr wrap="square" lIns="635" tIns="635" rIns="635" bIns="635" rtlCol="0" anchor="ctr">
            <a:noAutofit/>
          </a:bodyPr>
          <a:lstStyle/>
          <a:p>
            <a:pPr marL="0" indent="0">
              <a:buNone/>
            </a:pPr>
            <a:r>
              <a:rPr lang="en-US" sz="2400" b="1" dirty="0">
                <a:solidFill>
                  <a:srgbClr val="092A3A"/>
                </a:solidFill>
                <a:latin typeface="Amasis MT Pro" panose="02040504050005020304" pitchFamily="18" charset="-94"/>
              </a:rPr>
              <a:t>9 Ekim 2026 tarihine kadar her akademik birimde aşağıdaki çıktıların tamamlanması beklenmektedir.</a:t>
            </a:r>
            <a:endParaRPr lang="en-US" sz="2400" dirty="0">
              <a:latin typeface="Amasis MT Pro" panose="02040504050005020304" pitchFamily="18" charset="-94"/>
            </a:endParaRPr>
          </a:p>
        </p:txBody>
      </p:sp>
      <p:sp>
        <p:nvSpPr>
          <p:cNvPr id="9" name="Text 7"/>
          <p:cNvSpPr/>
          <p:nvPr/>
        </p:nvSpPr>
        <p:spPr>
          <a:xfrm>
            <a:off x="1005840" y="1827818"/>
            <a:ext cx="384048" cy="384048"/>
          </a:xfrm>
          <a:prstGeom prst="rect">
            <a:avLst/>
          </a:prstGeom>
          <a:solidFill>
            <a:srgbClr val="0E5A7A"/>
          </a:solidFill>
          <a:ln>
            <a:solidFill>
              <a:srgbClr val="0E5A7A"/>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1</a:t>
            </a:r>
            <a:endParaRPr lang="en-US" sz="2400" dirty="0">
              <a:latin typeface="Amasis MT Pro" panose="02040504050005020304" pitchFamily="18" charset="-94"/>
            </a:endParaRPr>
          </a:p>
        </p:txBody>
      </p:sp>
      <p:sp>
        <p:nvSpPr>
          <p:cNvPr id="10" name="Text 8"/>
          <p:cNvSpPr/>
          <p:nvPr/>
        </p:nvSpPr>
        <p:spPr>
          <a:xfrm>
            <a:off x="1600200" y="1809530"/>
            <a:ext cx="9738360" cy="420624"/>
          </a:xfrm>
          <a:prstGeom prst="rect">
            <a:avLst/>
          </a:prstGeom>
          <a:solidFill>
            <a:srgbClr val="FFFFFF"/>
          </a:solidFill>
          <a:ln>
            <a:solidFill>
              <a:srgbClr val="D8E1E8"/>
            </a:solidFill>
          </a:ln>
        </p:spPr>
        <p:txBody>
          <a:bodyPr wrap="square" lIns="635" tIns="635" rIns="635" bIns="635" rtlCol="0" anchor="ctr">
            <a:noAutofit/>
          </a:bodyPr>
          <a:lstStyle/>
          <a:p>
            <a:pPr marL="0" indent="0">
              <a:buNone/>
            </a:pPr>
            <a:r>
              <a:rPr lang="en-US" sz="2400" b="1" dirty="0">
                <a:solidFill>
                  <a:srgbClr val="C00000"/>
                </a:solidFill>
                <a:latin typeface="Amasis MT Pro" panose="02040504050005020304" pitchFamily="18" charset="-94"/>
              </a:rPr>
              <a:t>Görevlendirme</a:t>
            </a:r>
            <a:r>
              <a:rPr lang="en-US" sz="2400" b="1" dirty="0">
                <a:solidFill>
                  <a:srgbClr val="1F2933"/>
                </a:solidFill>
                <a:latin typeface="Amasis MT Pro" panose="02040504050005020304" pitchFamily="18" charset="-94"/>
              </a:rPr>
              <a:t> — Birim Öğrenci Kalite Elçileri Program Sorumlusu belirlenmiş ve bildirilmiş olmalı.</a:t>
            </a:r>
            <a:endParaRPr lang="en-US" sz="2400" dirty="0">
              <a:latin typeface="Amasis MT Pro" panose="02040504050005020304" pitchFamily="18" charset="-94"/>
            </a:endParaRPr>
          </a:p>
        </p:txBody>
      </p:sp>
      <p:sp>
        <p:nvSpPr>
          <p:cNvPr id="11" name="Text 9"/>
          <p:cNvSpPr/>
          <p:nvPr/>
        </p:nvSpPr>
        <p:spPr>
          <a:xfrm>
            <a:off x="1005840" y="2659039"/>
            <a:ext cx="384048" cy="384048"/>
          </a:xfrm>
          <a:prstGeom prst="rect">
            <a:avLst/>
          </a:prstGeom>
          <a:solidFill>
            <a:srgbClr val="0E5A7A"/>
          </a:solidFill>
          <a:ln>
            <a:solidFill>
              <a:srgbClr val="0E5A7A"/>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2</a:t>
            </a:r>
            <a:endParaRPr lang="en-US" sz="2400" dirty="0">
              <a:latin typeface="Amasis MT Pro" panose="02040504050005020304" pitchFamily="18" charset="-94"/>
            </a:endParaRPr>
          </a:p>
        </p:txBody>
      </p:sp>
      <p:sp>
        <p:nvSpPr>
          <p:cNvPr id="12" name="Text 10"/>
          <p:cNvSpPr/>
          <p:nvPr/>
        </p:nvSpPr>
        <p:spPr>
          <a:xfrm>
            <a:off x="1600200" y="2640751"/>
            <a:ext cx="9738360" cy="420624"/>
          </a:xfrm>
          <a:prstGeom prst="rect">
            <a:avLst/>
          </a:prstGeom>
          <a:solidFill>
            <a:srgbClr val="FFFFFF"/>
          </a:solidFill>
          <a:ln>
            <a:solidFill>
              <a:srgbClr val="D8E1E8"/>
            </a:solidFill>
          </a:ln>
        </p:spPr>
        <p:txBody>
          <a:bodyPr wrap="square" lIns="635" tIns="635" rIns="635" bIns="635" rtlCol="0" anchor="ctr">
            <a:noAutofit/>
          </a:bodyPr>
          <a:lstStyle/>
          <a:p>
            <a:pPr marL="0" indent="0">
              <a:buNone/>
            </a:pPr>
            <a:r>
              <a:rPr lang="en-US" sz="2400" b="1" dirty="0">
                <a:solidFill>
                  <a:srgbClr val="C00000"/>
                </a:solidFill>
                <a:latin typeface="Amasis MT Pro" panose="02040504050005020304" pitchFamily="18" charset="-94"/>
              </a:rPr>
              <a:t>Meclis yapısı </a:t>
            </a:r>
            <a:r>
              <a:rPr lang="en-US" sz="2400" b="1" dirty="0">
                <a:solidFill>
                  <a:srgbClr val="1F2933"/>
                </a:solidFill>
                <a:latin typeface="Amasis MT Pro" panose="02040504050005020304" pitchFamily="18" charset="-94"/>
              </a:rPr>
              <a:t>— Bölüm ve Birim Öğrenci Meclisleri yönergeye uygun şekilde oluşturulmuş olmalı.</a:t>
            </a:r>
            <a:endParaRPr lang="en-US" sz="2400" dirty="0">
              <a:latin typeface="Amasis MT Pro" panose="02040504050005020304" pitchFamily="18" charset="-94"/>
            </a:endParaRPr>
          </a:p>
        </p:txBody>
      </p:sp>
      <p:sp>
        <p:nvSpPr>
          <p:cNvPr id="13" name="Text 11"/>
          <p:cNvSpPr/>
          <p:nvPr/>
        </p:nvSpPr>
        <p:spPr>
          <a:xfrm>
            <a:off x="1005840" y="3411595"/>
            <a:ext cx="384048" cy="384048"/>
          </a:xfrm>
          <a:prstGeom prst="rect">
            <a:avLst/>
          </a:prstGeom>
          <a:solidFill>
            <a:srgbClr val="0E5A7A"/>
          </a:solidFill>
          <a:ln>
            <a:solidFill>
              <a:srgbClr val="0E5A7A"/>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3</a:t>
            </a:r>
            <a:endParaRPr lang="en-US" sz="2400" dirty="0">
              <a:latin typeface="Amasis MT Pro" panose="02040504050005020304" pitchFamily="18" charset="-94"/>
            </a:endParaRPr>
          </a:p>
        </p:txBody>
      </p:sp>
      <p:sp>
        <p:nvSpPr>
          <p:cNvPr id="14" name="Text 12"/>
          <p:cNvSpPr/>
          <p:nvPr/>
        </p:nvSpPr>
        <p:spPr>
          <a:xfrm>
            <a:off x="1600200" y="3393307"/>
            <a:ext cx="9738360" cy="420624"/>
          </a:xfrm>
          <a:prstGeom prst="rect">
            <a:avLst/>
          </a:prstGeom>
          <a:solidFill>
            <a:srgbClr val="FFFFFF"/>
          </a:solidFill>
          <a:ln>
            <a:solidFill>
              <a:srgbClr val="D8E1E8"/>
            </a:solidFill>
          </a:ln>
        </p:spPr>
        <p:txBody>
          <a:bodyPr wrap="square" lIns="635" tIns="635" rIns="635" bIns="635" rtlCol="0" anchor="ctr">
            <a:noAutofit/>
          </a:bodyPr>
          <a:lstStyle/>
          <a:p>
            <a:pPr marL="0" indent="0">
              <a:buNone/>
            </a:pPr>
            <a:r>
              <a:rPr lang="en-US" sz="2400" b="1" dirty="0">
                <a:solidFill>
                  <a:srgbClr val="C00000"/>
                </a:solidFill>
                <a:latin typeface="Amasis MT Pro" panose="02040504050005020304" pitchFamily="18" charset="-94"/>
              </a:rPr>
              <a:t>Temsilciler </a:t>
            </a:r>
            <a:r>
              <a:rPr lang="en-US" sz="2400" b="1" dirty="0">
                <a:solidFill>
                  <a:srgbClr val="1F2933"/>
                </a:solidFill>
                <a:latin typeface="Amasis MT Pro" panose="02040504050005020304" pitchFamily="18" charset="-94"/>
              </a:rPr>
              <a:t>— Bölüm ve Birim Öğrenci Temsilcileri belirlenmiş ve Koordinatörlüğe bildirilmiş olmalı.</a:t>
            </a:r>
            <a:endParaRPr lang="en-US" sz="2400" dirty="0">
              <a:latin typeface="Amasis MT Pro" panose="02040504050005020304" pitchFamily="18" charset="-94"/>
            </a:endParaRPr>
          </a:p>
        </p:txBody>
      </p:sp>
      <p:sp>
        <p:nvSpPr>
          <p:cNvPr id="15" name="Text 13"/>
          <p:cNvSpPr/>
          <p:nvPr/>
        </p:nvSpPr>
        <p:spPr>
          <a:xfrm>
            <a:off x="1005840" y="4154328"/>
            <a:ext cx="384048" cy="384048"/>
          </a:xfrm>
          <a:prstGeom prst="rect">
            <a:avLst/>
          </a:prstGeom>
          <a:solidFill>
            <a:srgbClr val="2E7D32"/>
          </a:solidFill>
          <a:ln>
            <a:solidFill>
              <a:srgbClr val="2E7D32"/>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4</a:t>
            </a:r>
            <a:endParaRPr lang="en-US" sz="2400" dirty="0">
              <a:latin typeface="Amasis MT Pro" panose="02040504050005020304" pitchFamily="18" charset="-94"/>
            </a:endParaRPr>
          </a:p>
        </p:txBody>
      </p:sp>
      <p:sp>
        <p:nvSpPr>
          <p:cNvPr id="16" name="Text 14"/>
          <p:cNvSpPr/>
          <p:nvPr/>
        </p:nvSpPr>
        <p:spPr>
          <a:xfrm>
            <a:off x="1600200" y="4136040"/>
            <a:ext cx="9738360" cy="420624"/>
          </a:xfrm>
          <a:prstGeom prst="rect">
            <a:avLst/>
          </a:prstGeom>
          <a:solidFill>
            <a:srgbClr val="FFFFFF"/>
          </a:solidFill>
          <a:ln>
            <a:solidFill>
              <a:srgbClr val="D8E1E8"/>
            </a:solidFill>
          </a:ln>
        </p:spPr>
        <p:txBody>
          <a:bodyPr wrap="square" lIns="635" tIns="635" rIns="635" bIns="635" rtlCol="0" anchor="ctr">
            <a:noAutofit/>
          </a:bodyPr>
          <a:lstStyle/>
          <a:p>
            <a:pPr marL="0" indent="0">
              <a:buNone/>
            </a:pPr>
            <a:r>
              <a:rPr lang="en-US" sz="2400" b="1" dirty="0">
                <a:solidFill>
                  <a:srgbClr val="C00000"/>
                </a:solidFill>
                <a:latin typeface="Amasis MT Pro" panose="02040504050005020304" pitchFamily="18" charset="-94"/>
              </a:rPr>
              <a:t>İlk toplantılar </a:t>
            </a:r>
            <a:r>
              <a:rPr lang="en-US" sz="2400" b="1" dirty="0">
                <a:solidFill>
                  <a:srgbClr val="1F2933"/>
                </a:solidFill>
                <a:latin typeface="Amasis MT Pro" panose="02040504050005020304" pitchFamily="18" charset="-94"/>
              </a:rPr>
              <a:t>— Toplantılarda yönerge, kalite güvencesi ve EFQM bilgisi verilmiş olmalı.</a:t>
            </a:r>
            <a:endParaRPr lang="en-US" sz="2400" dirty="0">
              <a:latin typeface="Amasis MT Pro" panose="02040504050005020304" pitchFamily="18" charset="-94"/>
            </a:endParaRPr>
          </a:p>
        </p:txBody>
      </p:sp>
      <p:sp>
        <p:nvSpPr>
          <p:cNvPr id="17" name="Text 15"/>
          <p:cNvSpPr/>
          <p:nvPr/>
        </p:nvSpPr>
        <p:spPr>
          <a:xfrm>
            <a:off x="1005840" y="4956048"/>
            <a:ext cx="384048" cy="384048"/>
          </a:xfrm>
          <a:prstGeom prst="rect">
            <a:avLst/>
          </a:prstGeom>
          <a:solidFill>
            <a:srgbClr val="2E7D32"/>
          </a:solidFill>
          <a:ln>
            <a:solidFill>
              <a:srgbClr val="2E7D32"/>
            </a:solidFill>
          </a:ln>
        </p:spPr>
        <p:txBody>
          <a:bodyPr wrap="square" lIns="635" tIns="635" rIns="635" bIns="635" rtlCol="0" anchor="ctr">
            <a:normAutofit/>
          </a:bodyPr>
          <a:lstStyle/>
          <a:p>
            <a:pPr marL="0" indent="0" algn="ctr">
              <a:buNone/>
            </a:pPr>
            <a:r>
              <a:rPr lang="en-US" sz="2400" b="1" dirty="0">
                <a:solidFill>
                  <a:srgbClr val="FFFFFF"/>
                </a:solidFill>
                <a:latin typeface="Amasis MT Pro" panose="02040504050005020304" pitchFamily="18" charset="-94"/>
              </a:rPr>
              <a:t>5</a:t>
            </a:r>
            <a:endParaRPr lang="en-US" sz="2400" dirty="0">
              <a:latin typeface="Amasis MT Pro" panose="02040504050005020304" pitchFamily="18" charset="-94"/>
            </a:endParaRPr>
          </a:p>
        </p:txBody>
      </p:sp>
      <p:sp>
        <p:nvSpPr>
          <p:cNvPr id="18" name="Text 16"/>
          <p:cNvSpPr/>
          <p:nvPr/>
        </p:nvSpPr>
        <p:spPr>
          <a:xfrm>
            <a:off x="1600200" y="4937760"/>
            <a:ext cx="9738360" cy="420624"/>
          </a:xfrm>
          <a:prstGeom prst="rect">
            <a:avLst/>
          </a:prstGeom>
          <a:solidFill>
            <a:srgbClr val="FFFFFF"/>
          </a:solidFill>
          <a:ln>
            <a:solidFill>
              <a:srgbClr val="D8E1E8"/>
            </a:solidFill>
          </a:ln>
        </p:spPr>
        <p:txBody>
          <a:bodyPr wrap="square" lIns="635" tIns="635" rIns="635" bIns="635" rtlCol="0" anchor="ctr">
            <a:noAutofit/>
          </a:bodyPr>
          <a:lstStyle/>
          <a:p>
            <a:pPr marL="0" indent="0">
              <a:buNone/>
            </a:pPr>
            <a:r>
              <a:rPr lang="en-US" sz="2400" b="1" dirty="0">
                <a:solidFill>
                  <a:srgbClr val="C00000"/>
                </a:solidFill>
                <a:latin typeface="Amasis MT Pro" panose="02040504050005020304" pitchFamily="18" charset="-94"/>
              </a:rPr>
              <a:t>Kanıt seti </a:t>
            </a:r>
            <a:r>
              <a:rPr lang="en-US" sz="2400" b="1" dirty="0">
                <a:solidFill>
                  <a:srgbClr val="1F2933"/>
                </a:solidFill>
                <a:latin typeface="Amasis MT Pro" panose="02040504050005020304" pitchFamily="18" charset="-94"/>
              </a:rPr>
              <a:t>— Duyuru, seçim tutanağı, katılım listesi, toplantı tutanağı ve varsa sunum arşivlenmiş olmalı.</a:t>
            </a:r>
            <a:endParaRPr lang="en-US" sz="2400" dirty="0">
              <a:latin typeface="Amasis MT Pro" panose="02040504050005020304" pitchFamily="18" charset="-94"/>
            </a:endParaRPr>
          </a:p>
        </p:txBody>
      </p:sp>
      <p:sp>
        <p:nvSpPr>
          <p:cNvPr id="19" name="Text 17"/>
          <p:cNvSpPr/>
          <p:nvPr/>
        </p:nvSpPr>
        <p:spPr>
          <a:xfrm>
            <a:off x="1097280" y="5806440"/>
            <a:ext cx="9966960" cy="502920"/>
          </a:xfrm>
          <a:prstGeom prst="rect">
            <a:avLst/>
          </a:prstGeom>
          <a:noFill/>
          <a:ln/>
        </p:spPr>
        <p:txBody>
          <a:bodyPr wrap="square" lIns="635" tIns="635" rIns="635" bIns="635" rtlCol="0" anchor="ctr">
            <a:noAutofit/>
          </a:bodyPr>
          <a:lstStyle/>
          <a:p>
            <a:pPr marL="0" indent="0" algn="ctr">
              <a:buNone/>
            </a:pPr>
            <a:r>
              <a:rPr lang="en-US" sz="2400" b="1" dirty="0">
                <a:solidFill>
                  <a:srgbClr val="C00000"/>
                </a:solidFill>
                <a:latin typeface="Amasis MT Pro" panose="02040504050005020304" pitchFamily="18" charset="-94"/>
              </a:rPr>
              <a:t>Ölçüt: Öğrenci katılım mekanizması sadece kurulmuş değil; görünür, bilinir, işler ve kanıtlanabilir olmalıdır.</a:t>
            </a:r>
            <a:endParaRPr lang="en-US" sz="2400" dirty="0">
              <a:solidFill>
                <a:srgbClr val="C00000"/>
              </a:solidFill>
              <a:latin typeface="Amasis MT Pro" panose="02040504050005020304" pitchFamily="18" charset="-9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7E4CA942-F4E8-4714-4212-0F3520673F81}"/>
              </a:ext>
            </a:extLst>
          </p:cNvPr>
          <p:cNvPicPr>
            <a:picLocks noChangeAspect="1"/>
          </p:cNvPicPr>
          <p:nvPr/>
        </p:nvPicPr>
        <p:blipFill>
          <a:blip r:embed="rId2"/>
          <a:stretch>
            <a:fillRect/>
          </a:stretch>
        </p:blipFill>
        <p:spPr>
          <a:xfrm>
            <a:off x="-78658" y="-163360"/>
            <a:ext cx="12279777" cy="7385253"/>
          </a:xfrm>
          <a:prstGeom prst="rect">
            <a:avLst/>
          </a:prstGeom>
        </p:spPr>
      </p:pic>
    </p:spTree>
    <p:extLst>
      <p:ext uri="{BB962C8B-B14F-4D97-AF65-F5344CB8AC3E}">
        <p14:creationId xmlns:p14="http://schemas.microsoft.com/office/powerpoint/2010/main" val="129792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2620</TotalTime>
  <Words>1360</Words>
  <Application>Microsoft Office PowerPoint</Application>
  <PresentationFormat>Geniş ekran</PresentationFormat>
  <Paragraphs>189</Paragraphs>
  <Slides>16</Slides>
  <Notes>14</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16</vt:i4>
      </vt:variant>
    </vt:vector>
  </HeadingPairs>
  <TitlesOfParts>
    <vt:vector size="19" baseType="lpstr">
      <vt:lpstr>Amasis MT Pro</vt:lpstr>
      <vt:lpstr>Arial</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Kırşehir Ahi Evran Üniversitesi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Birim Öğrenci Kalite Elçileri Program Sorumluları Bilgilendirme Sunumu</dc:title>
  <dc:subject>Öğrenci Meclisi ve Öğrenci Kalite Elçileri Programı</dc:subject>
  <dc:creator>Kırşehir Ahi Evran Üniversitesi Kalite Yönetim Koordinatörlüğü</dc:creator>
  <cp:lastModifiedBy>Cem Can CEBECİ</cp:lastModifiedBy>
  <cp:revision>23</cp:revision>
  <dcterms:created xsi:type="dcterms:W3CDTF">2026-08-20T11:17:48Z</dcterms:created>
  <dcterms:modified xsi:type="dcterms:W3CDTF">2026-09-11T07:13:40Z</dcterms:modified>
</cp:coreProperties>
</file>