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7" r:id="rId4"/>
    <p:sldId id="260" r:id="rId5"/>
    <p:sldId id="261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65" r:id="rId16"/>
    <p:sldId id="279" r:id="rId17"/>
    <p:sldId id="278" r:id="rId18"/>
    <p:sldId id="280" r:id="rId19"/>
    <p:sldId id="281" r:id="rId20"/>
    <p:sldId id="282" r:id="rId21"/>
    <p:sldId id="283" r:id="rId22"/>
    <p:sldId id="266" r:id="rId23"/>
    <p:sldId id="267" r:id="rId24"/>
    <p:sldId id="268" r:id="rId25"/>
    <p:sldId id="262" r:id="rId26"/>
    <p:sldId id="263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971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6881351-3A2C-BE9C-B021-0B8B7455C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kalite.bandirma.edu.tr/tr/kalite/s/2023-Yili-ve-Oncesi-Memnuniyet-Anketleri-34128" TargetMode="External"/><Relationship Id="rId3" Type="http://schemas.openxmlformats.org/officeDocument/2006/relationships/hyperlink" Target="https://iduam.giresun.edu.tr/tr/news-detail/memnuniyet-raporlari/19836" TargetMode="External"/><Relationship Id="rId7" Type="http://schemas.openxmlformats.org/officeDocument/2006/relationships/hyperlink" Target="https://ays.bozok.edu.tr/OgrenciMemnuniyet.aspx" TargetMode="External"/><Relationship Id="rId2" Type="http://schemas.openxmlformats.org/officeDocument/2006/relationships/hyperlink" Target="https://www.kayseri.edu.tr/tr/kayseri-universitesi-daire-baskanliklar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bf.erciyes.edu.tr/tr/memnuniyet-raporlari" TargetMode="External"/><Relationship Id="rId5" Type="http://schemas.openxmlformats.org/officeDocument/2006/relationships/hyperlink" Target="https://kalite.afsu.edu.tr/memnuniyetanketleri/" TargetMode="External"/><Relationship Id="rId4" Type="http://schemas.openxmlformats.org/officeDocument/2006/relationships/hyperlink" Target="https://kalite.itu.edu.tr/anketler/anket-sonuc-raporlari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57A8"/>
          </a:solidFill>
          <a:ln w="12700">
            <a:solidFill>
              <a:srgbClr val="0057A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Shape 2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54B72D"/>
          </a:solidFill>
          <a:ln w="12700">
            <a:solidFill>
              <a:srgbClr val="54B72D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" name="Shape 3"/>
          <p:cNvSpPr/>
          <p:nvPr/>
        </p:nvSpPr>
        <p:spPr>
          <a:xfrm>
            <a:off x="0" y="146304"/>
            <a:ext cx="109728" cy="6565392"/>
          </a:xfrm>
          <a:prstGeom prst="rect">
            <a:avLst/>
          </a:prstGeom>
          <a:solidFill>
            <a:srgbClr val="F8B000"/>
          </a:solidFill>
          <a:ln w="12700">
            <a:solidFill>
              <a:srgbClr val="F8B0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6" name="Image 0" descr="/mnt/data/kaeu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786384" cy="7863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530352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KIRŞEHİR AHİ EVRAN ÜNİVERSİTESİ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417320" y="84124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Kalite Yönetim Koordinatörlüğü</a:t>
            </a:r>
            <a:endParaRPr lang="en-US" sz="1200" b="1" dirty="0"/>
          </a:p>
        </p:txBody>
      </p:sp>
      <p:sp>
        <p:nvSpPr>
          <p:cNvPr id="10" name="Text 6"/>
          <p:cNvSpPr/>
          <p:nvPr/>
        </p:nvSpPr>
        <p:spPr>
          <a:xfrm>
            <a:off x="685800" y="1691640"/>
            <a:ext cx="3886200" cy="310896"/>
          </a:xfrm>
          <a:prstGeom prst="rect">
            <a:avLst/>
          </a:prstGeom>
          <a:solidFill>
            <a:srgbClr val="EAF4FF"/>
          </a:solidFill>
          <a:ln>
            <a:solidFill>
              <a:srgbClr val="EAF4F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 EFQM MODELİ SAHA HAZIRLIK ÇALIŞMALARI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716861" y="2166838"/>
            <a:ext cx="644652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Kriter Bazlı</a:t>
            </a:r>
            <a:endParaRPr lang="en-US" sz="4000" dirty="0"/>
          </a:p>
          <a:p>
            <a:pPr marL="0" indent="0">
              <a:buNone/>
            </a:pPr>
            <a:r>
              <a:rPr lang="tr-TR" sz="4000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EFQM Birim Öz Değerlendirme </a:t>
            </a:r>
            <a:r>
              <a:rPr lang="en-US" sz="4000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Eğitim</a:t>
            </a:r>
            <a:r>
              <a:rPr lang="tr-TR" sz="4000" b="1" dirty="0">
                <a:solidFill>
                  <a:srgbClr val="0A2F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</a:t>
            </a:r>
            <a:endParaRPr lang="en-US" sz="4000" dirty="0"/>
          </a:p>
        </p:txBody>
      </p:sp>
      <p:sp>
        <p:nvSpPr>
          <p:cNvPr id="12" name="Shape 8"/>
          <p:cNvSpPr/>
          <p:nvPr/>
        </p:nvSpPr>
        <p:spPr>
          <a:xfrm>
            <a:off x="694944" y="3730752"/>
            <a:ext cx="868680" cy="54864"/>
          </a:xfrm>
          <a:prstGeom prst="rect">
            <a:avLst/>
          </a:prstGeom>
          <a:solidFill>
            <a:srgbClr val="F8B000"/>
          </a:solidFill>
          <a:ln w="12700">
            <a:solidFill>
              <a:srgbClr val="F8B000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Shape 9"/>
          <p:cNvSpPr/>
          <p:nvPr/>
        </p:nvSpPr>
        <p:spPr>
          <a:xfrm>
            <a:off x="1700784" y="3730752"/>
            <a:ext cx="868680" cy="54864"/>
          </a:xfrm>
          <a:prstGeom prst="rect">
            <a:avLst/>
          </a:prstGeom>
          <a:solidFill>
            <a:srgbClr val="54B72D"/>
          </a:solidFill>
          <a:ln w="12700">
            <a:solidFill>
              <a:srgbClr val="54B72D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Shape 10"/>
          <p:cNvSpPr/>
          <p:nvPr/>
        </p:nvSpPr>
        <p:spPr>
          <a:xfrm>
            <a:off x="2706624" y="3730752"/>
            <a:ext cx="868680" cy="54864"/>
          </a:xfrm>
          <a:prstGeom prst="rect">
            <a:avLst/>
          </a:prstGeom>
          <a:solidFill>
            <a:srgbClr val="F36C21"/>
          </a:solidFill>
          <a:ln w="12700">
            <a:solidFill>
              <a:srgbClr val="F36C21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2"/>
          <p:cNvSpPr/>
          <p:nvPr/>
        </p:nvSpPr>
        <p:spPr>
          <a:xfrm>
            <a:off x="694944" y="4021183"/>
            <a:ext cx="5394960" cy="525563"/>
          </a:xfrm>
          <a:prstGeom prst="rect">
            <a:avLst/>
          </a:prstGeom>
          <a:solidFill>
            <a:srgbClr val="F2F7FC"/>
          </a:solidFill>
          <a:ln w="12700">
            <a:solidFill>
              <a:srgbClr val="DDEBF7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Paydaş Algıları</a:t>
            </a:r>
            <a:endParaRPr lang="en-US" sz="2000" dirty="0"/>
          </a:p>
        </p:txBody>
      </p:sp>
      <p:sp>
        <p:nvSpPr>
          <p:cNvPr id="17" name="Text 13"/>
          <p:cNvSpPr/>
          <p:nvPr/>
        </p:nvSpPr>
        <p:spPr>
          <a:xfrm>
            <a:off x="716861" y="4704297"/>
            <a:ext cx="5212080" cy="5693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Eğitimi Veren Kriter </a:t>
            </a:r>
            <a:r>
              <a:rPr lang="en-US" sz="1400" b="1" dirty="0" err="1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Lideri</a:t>
            </a:r>
            <a:r>
              <a:rPr lang="tr-TR" sz="14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Doç. Dr. Hamza YAKAR</a:t>
            </a:r>
          </a:p>
          <a:p>
            <a:pPr marL="0" indent="0">
              <a:buNone/>
            </a:pPr>
            <a:endParaRPr lang="tr-TR" sz="1400" b="1" dirty="0">
              <a:solidFill>
                <a:srgbClr val="0057A8"/>
              </a:solidFill>
              <a:latin typeface="Aptos" pitchFamily="34" charset="0"/>
            </a:endParaRPr>
          </a:p>
          <a:p>
            <a:pPr marL="0" indent="0">
              <a:buNone/>
            </a:pPr>
            <a:r>
              <a:rPr lang="tr-TR" sz="1400" dirty="0">
                <a:solidFill>
                  <a:srgbClr val="0057A8"/>
                </a:solidFill>
                <a:latin typeface="Aptos" pitchFamily="34" charset="0"/>
              </a:rPr>
              <a:t>05.08.2026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685800" y="5692140"/>
            <a:ext cx="6766560" cy="70865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just"/>
            <a:r>
              <a:rPr lang="en-US" sz="1100" u="sng" dirty="0">
                <a:latin typeface="Aptos" pitchFamily="34" charset="0"/>
                <a:ea typeface="Aptos" pitchFamily="34" charset="-122"/>
                <a:cs typeface="Aptos" pitchFamily="34" charset="-120"/>
              </a:rPr>
              <a:t>Kriter Lideri</a:t>
            </a:r>
            <a:r>
              <a:rPr lang="en-US" sz="1100" dirty="0">
                <a:latin typeface="Aptos" pitchFamily="34" charset="0"/>
                <a:ea typeface="Aptos" pitchFamily="34" charset="-122"/>
                <a:cs typeface="Aptos" pitchFamily="34" charset="-120"/>
              </a:rPr>
              <a:t>: </a:t>
            </a:r>
            <a:r>
              <a:rPr lang="tr-TR" sz="1100" b="0" i="0" dirty="0">
                <a:effectLst/>
                <a:latin typeface="Aptos" panose="020B0004020202020204" pitchFamily="34" charset="0"/>
              </a:rPr>
              <a:t>Doç. Dr. Hamza Yakar</a:t>
            </a:r>
            <a:r>
              <a:rPr lang="en-US" sz="1100" dirty="0">
                <a:latin typeface="Aptos" pitchFamily="34" charset="0"/>
                <a:ea typeface="Aptos" pitchFamily="34" charset="-122"/>
                <a:cs typeface="Aptos" pitchFamily="34" charset="-120"/>
              </a:rPr>
              <a:t>   </a:t>
            </a:r>
            <a:r>
              <a:rPr lang="en-US" sz="1100" u="sng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Takım</a:t>
            </a:r>
            <a:r>
              <a:rPr lang="tr-TR" sz="1100" u="sng" dirty="0">
                <a:latin typeface="Aptos" pitchFamily="34" charset="0"/>
                <a:ea typeface="Aptos" pitchFamily="34" charset="-122"/>
                <a:cs typeface="Aptos" pitchFamily="34" charset="-120"/>
              </a:rPr>
              <a:t> Üyeleri</a:t>
            </a:r>
            <a:r>
              <a:rPr lang="en-US" sz="1100" dirty="0">
                <a:latin typeface="Aptos" pitchFamily="34" charset="0"/>
                <a:ea typeface="Aptos" pitchFamily="34" charset="-122"/>
                <a:cs typeface="Aptos" pitchFamily="34" charset="-120"/>
              </a:rPr>
              <a:t>: </a:t>
            </a:r>
            <a:r>
              <a:rPr lang="tr-TR" sz="1100" b="0" i="0" dirty="0">
                <a:effectLst/>
                <a:latin typeface="Aptos" panose="020B0004020202020204" pitchFamily="34" charset="0"/>
              </a:rPr>
              <a:t>Doç. Dr. Ahsen Seda Kılıç Bulut, Dr. Öğr. Üyesi Mücahit Ülger, Dr. Öğr. Üyesi Mehmet Canlı, Öğr. Gör. Sibel Koyun, Dr. Öğr. Üyesi Günseli Ayça </a:t>
            </a:r>
            <a:r>
              <a:rPr lang="tr-TR" sz="1100" b="0" i="0" dirty="0" err="1">
                <a:effectLst/>
                <a:latin typeface="Aptos" panose="020B0004020202020204" pitchFamily="34" charset="0"/>
              </a:rPr>
              <a:t>Şaldırdak</a:t>
            </a:r>
            <a:r>
              <a:rPr lang="tr-TR" sz="1100" b="0" i="0" dirty="0">
                <a:effectLst/>
                <a:latin typeface="Aptos" panose="020B0004020202020204" pitchFamily="34" charset="0"/>
              </a:rPr>
              <a:t>, Arş. Gör. Rüveyda Nur Garip, Arş. Gör. Zeynep Neveser </a:t>
            </a:r>
            <a:r>
              <a:rPr lang="tr-TR" sz="1100" b="0" i="0" dirty="0" err="1">
                <a:effectLst/>
                <a:latin typeface="Aptos" panose="020B0004020202020204" pitchFamily="34" charset="0"/>
              </a:rPr>
              <a:t>Kızılçim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7543800" y="185623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EĞİTİM ODAĞI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7543800" y="2395728"/>
            <a:ext cx="3520440" cy="512064"/>
          </a:xfrm>
          <a:prstGeom prst="rect">
            <a:avLst/>
          </a:prstGeom>
          <a:solidFill>
            <a:srgbClr val="F2F7FC"/>
          </a:solidFill>
          <a:ln w="12700">
            <a:solidFill>
              <a:srgbClr val="DDEB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Üniversite Öz Değerlendirme Raporu</a:t>
            </a:r>
            <a:endParaRPr lang="en-US" sz="1350" dirty="0"/>
          </a:p>
        </p:txBody>
      </p:sp>
      <p:sp>
        <p:nvSpPr>
          <p:cNvPr id="21" name="Text 17"/>
          <p:cNvSpPr/>
          <p:nvPr/>
        </p:nvSpPr>
        <p:spPr>
          <a:xfrm>
            <a:off x="9034272" y="3054096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↓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7543800" y="3456432"/>
            <a:ext cx="3520440" cy="512064"/>
          </a:xfrm>
          <a:prstGeom prst="rect">
            <a:avLst/>
          </a:prstGeom>
          <a:solidFill>
            <a:srgbClr val="F6FAF3"/>
          </a:solidFill>
          <a:ln w="12700">
            <a:solidFill>
              <a:srgbClr val="DCEFD2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Birim Öz Değerlendirme Çalışması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9034272" y="4114800"/>
            <a:ext cx="320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4B7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↓</a:t>
            </a:r>
            <a:endParaRPr lang="en-US" sz="1600" dirty="0"/>
          </a:p>
        </p:txBody>
      </p:sp>
      <p:sp>
        <p:nvSpPr>
          <p:cNvPr id="24" name="Text 20"/>
          <p:cNvSpPr/>
          <p:nvPr/>
        </p:nvSpPr>
        <p:spPr>
          <a:xfrm>
            <a:off x="7543800" y="4517136"/>
            <a:ext cx="3520440" cy="512064"/>
          </a:xfrm>
          <a:prstGeom prst="rect">
            <a:avLst/>
          </a:prstGeom>
          <a:solidFill>
            <a:srgbClr val="FFF8E8"/>
          </a:solidFill>
          <a:ln w="12700">
            <a:solidFill>
              <a:srgbClr val="F9E5B4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A2F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Yayılım • Kanıt • Saha Hazırlığı</a:t>
            </a:r>
            <a:endParaRPr lang="en-US" sz="1350" dirty="0"/>
          </a:p>
        </p:txBody>
      </p:sp>
      <p:sp>
        <p:nvSpPr>
          <p:cNvPr id="25" name="Text 21"/>
          <p:cNvSpPr/>
          <p:nvPr/>
        </p:nvSpPr>
        <p:spPr>
          <a:xfrm>
            <a:off x="7543800" y="5358384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30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Ortak uygulama anlayışı ve kanıt temelli hazırlık</a:t>
            </a:r>
            <a:endParaRPr lang="en-US" sz="1030" dirty="0"/>
          </a:p>
        </p:txBody>
      </p:sp>
      <p:sp>
        <p:nvSpPr>
          <p:cNvPr id="26" name="Text 22"/>
          <p:cNvSpPr/>
          <p:nvPr/>
        </p:nvSpPr>
        <p:spPr>
          <a:xfrm>
            <a:off x="109729" y="6355080"/>
            <a:ext cx="1208196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5C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Ahiliğin İzinde Mükemmelliğe Yolculuk</a:t>
            </a:r>
            <a:endParaRPr lang="en-US" sz="850" dirty="0"/>
          </a:p>
        </p:txBody>
      </p:sp>
      <p:pic>
        <p:nvPicPr>
          <p:cNvPr id="27" name="Resim 26">
            <a:extLst>
              <a:ext uri="{FF2B5EF4-FFF2-40B4-BE49-F238E27FC236}">
                <a16:creationId xmlns:a16="http://schemas.microsoft.com/office/drawing/2014/main" id="{1A136FA4-8D99-410E-8C56-C652AD32A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6454" y="248285"/>
            <a:ext cx="1845913" cy="1278763"/>
          </a:xfrm>
          <a:prstGeom prst="rect">
            <a:avLst/>
          </a:prstGeom>
        </p:spPr>
      </p:pic>
      <p:sp>
        <p:nvSpPr>
          <p:cNvPr id="9" name="Text 13">
            <a:extLst>
              <a:ext uri="{FF2B5EF4-FFF2-40B4-BE49-F238E27FC236}">
                <a16:creationId xmlns:a16="http://schemas.microsoft.com/office/drawing/2014/main" id="{4F50F826-D71F-A6F4-71FE-E53F9C0C588E}"/>
              </a:ext>
            </a:extLst>
          </p:cNvPr>
          <p:cNvSpPr/>
          <p:nvPr/>
        </p:nvSpPr>
        <p:spPr>
          <a:xfrm>
            <a:off x="694944" y="5508919"/>
            <a:ext cx="625478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25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</a:t>
            </a:r>
            <a:r>
              <a:rPr lang="en-US" sz="1250" b="1" dirty="0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Kriter </a:t>
            </a:r>
            <a:r>
              <a:rPr lang="en-US" sz="1250" b="1" dirty="0" err="1">
                <a:solidFill>
                  <a:srgbClr val="0057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Takımı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1E58B-7F57-B60D-9BCC-CF6E3B952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EE03816-193F-6672-E2DC-60AB46C12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865" y="1121237"/>
            <a:ext cx="11394269" cy="5362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FAEA647B-2F33-2371-6135-A45D92B75CE6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</p:spTree>
    <p:extLst>
      <p:ext uri="{BB962C8B-B14F-4D97-AF65-F5344CB8AC3E}">
        <p14:creationId xmlns:p14="http://schemas.microsoft.com/office/powerpoint/2010/main" val="2716508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6BBE8-ED3C-DE40-7423-B106F1A59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23C2A36-ED35-97FC-A5B6-E8A423699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304" y="860429"/>
            <a:ext cx="11027391" cy="5562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AFD1154-B323-66C4-EF5A-37F2B2BD263B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</p:spTree>
    <p:extLst>
      <p:ext uri="{BB962C8B-B14F-4D97-AF65-F5344CB8AC3E}">
        <p14:creationId xmlns:p14="http://schemas.microsoft.com/office/powerpoint/2010/main" val="4093635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D44A2-3A11-6D9D-A339-0C13B376A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8E3810A-C468-CBB5-AD1D-8D99EFAE1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027" y="1170101"/>
            <a:ext cx="10101943" cy="5208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5605661-E26A-6C43-3E41-67E5C78FFDEE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</p:spTree>
    <p:extLst>
      <p:ext uri="{BB962C8B-B14F-4D97-AF65-F5344CB8AC3E}">
        <p14:creationId xmlns:p14="http://schemas.microsoft.com/office/powerpoint/2010/main" val="2123416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FF4C2-1C64-482C-6825-5DEC9AFBB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90583D3-8C59-4F16-16B5-70307CBB2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838" y="1045029"/>
            <a:ext cx="10836321" cy="5471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E0E6AAFB-AC31-06FF-506D-21C85EBC0C80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</p:spTree>
    <p:extLst>
      <p:ext uri="{BB962C8B-B14F-4D97-AF65-F5344CB8AC3E}">
        <p14:creationId xmlns:p14="http://schemas.microsoft.com/office/powerpoint/2010/main" val="915960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B054F-17F9-65FC-3C65-2A2150EFA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BB9DF5B-546E-842F-9D82-5C12520E9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519" y="1045029"/>
            <a:ext cx="10914959" cy="5519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BFD11A4C-7549-731C-13FE-324516617335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</p:spTree>
    <p:extLst>
      <p:ext uri="{BB962C8B-B14F-4D97-AF65-F5344CB8AC3E}">
        <p14:creationId xmlns:p14="http://schemas.microsoft.com/office/powerpoint/2010/main" val="1664665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1E33C-BD16-EFCA-07FF-DF7628FF0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3D9CB6B-6072-87E2-5833-C4D0CFD94724}"/>
              </a:ext>
            </a:extLst>
          </p:cNvPr>
          <p:cNvSpPr/>
          <p:nvPr/>
        </p:nvSpPr>
        <p:spPr>
          <a:xfrm>
            <a:off x="1045028" y="284300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640AB99-5112-375B-22E7-1EA958C50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60" y="986970"/>
            <a:ext cx="10480983" cy="5586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6547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8EF93-0A10-0EA4-4815-3F4342E4B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2A9834C6-F75F-B024-B28F-43F5544DF0E6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C2196B0-0273-8318-8FFF-77575D072583}"/>
              </a:ext>
            </a:extLst>
          </p:cNvPr>
          <p:cNvSpPr txBox="1"/>
          <p:nvPr/>
        </p:nvSpPr>
        <p:spPr>
          <a:xfrm>
            <a:off x="2663370" y="882645"/>
            <a:ext cx="660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i="1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Karşılaştırma Verisi Nasıl Bulunacak?</a:t>
            </a:r>
            <a:endParaRPr lang="tr-TR" sz="1400" i="1" dirty="0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C7528016-FF7C-2CE8-230E-B159F5B3C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345629"/>
              </p:ext>
            </p:extLst>
          </p:nvPr>
        </p:nvGraphicFramePr>
        <p:xfrm>
          <a:off x="609599" y="1511763"/>
          <a:ext cx="11132457" cy="4867267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70169">
                  <a:extLst>
                    <a:ext uri="{9D8B030D-6E8A-4147-A177-3AD203B41FA5}">
                      <a16:colId xmlns:a16="http://schemas.microsoft.com/office/drawing/2014/main" val="3480942140"/>
                    </a:ext>
                  </a:extLst>
                </a:gridCol>
                <a:gridCol w="3133192">
                  <a:extLst>
                    <a:ext uri="{9D8B030D-6E8A-4147-A177-3AD203B41FA5}">
                      <a16:colId xmlns:a16="http://schemas.microsoft.com/office/drawing/2014/main" val="1507233451"/>
                    </a:ext>
                  </a:extLst>
                </a:gridCol>
                <a:gridCol w="7229096">
                  <a:extLst>
                    <a:ext uri="{9D8B030D-6E8A-4147-A177-3AD203B41FA5}">
                      <a16:colId xmlns:a16="http://schemas.microsoft.com/office/drawing/2014/main" val="648565601"/>
                    </a:ext>
                  </a:extLst>
                </a:gridCol>
              </a:tblGrid>
              <a:tr h="484344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#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Üniversite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İlgili Bağlantılar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8353267"/>
                  </a:ext>
                </a:extLst>
              </a:tr>
              <a:tr h="83599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Kayseri Üniversitesi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2"/>
                        </a:rPr>
                        <a:t>https://www.kayseri.edu.tr/tr/kayseri-universitesi-daire-baskanliklari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1925357"/>
                  </a:ext>
                </a:extLst>
              </a:tr>
              <a:tr h="69796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Giresun Üniversitesi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3"/>
                        </a:rPr>
                        <a:t>https://iduam.giresun.edu.tr/tr/news-detail/memnuniyet-raporlari/19836#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483551"/>
                  </a:ext>
                </a:extLst>
              </a:tr>
              <a:tr h="484344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İstanbul Teknik Üniversitesi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4"/>
                        </a:rPr>
                        <a:t>https://kalite.itu.edu.tr/anketler/anket-sonuc-raporlari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8363611"/>
                  </a:ext>
                </a:extLst>
              </a:tr>
              <a:tr h="69796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u="none" strike="noStrike" kern="1200" dirty="0">
                          <a:solidFill>
                            <a:schemeClr val="dk1"/>
                          </a:solidFill>
                          <a:effectLst/>
                        </a:rPr>
                        <a:t>Afyonkarahisar Sağlık Bilimleri Üniversitesi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5"/>
                        </a:rPr>
                        <a:t>https://kalite.afsu.edu.tr/memnuniyetanketleri/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7798145"/>
                  </a:ext>
                </a:extLst>
              </a:tr>
              <a:tr h="484344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Erciyes Üniversitesi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6"/>
                        </a:rPr>
                        <a:t>https://sbf.erciyes.edu.tr/tr/memnuniyet-raporlari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5099901"/>
                  </a:ext>
                </a:extLst>
              </a:tr>
              <a:tr h="484344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Yozgat Bozok Üniversitesi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7"/>
                        </a:rPr>
                        <a:t>https://ays.bozok.edu.tr/OgrenciMemnuniyet.aspx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1848255"/>
                  </a:ext>
                </a:extLst>
              </a:tr>
              <a:tr h="697967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Bandırma Onyedi Eylül Üniversitesi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hlinkClick r:id="rId8"/>
                        </a:rPr>
                        <a:t>https://kalite.bandirma.edu.tr/tr/kalite/s/2023-Yili-ve-Oncesi-Memnuniyet-Anketleri-34128</a:t>
                      </a:r>
                      <a:r>
                        <a:rPr lang="tr-TR" sz="1600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162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140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2F4F0-FEEA-48EE-6818-B4A7EB4FB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FF2BC180-6D5A-FB74-4168-DBE795EAA82C}"/>
              </a:ext>
            </a:extLst>
          </p:cNvPr>
          <p:cNvSpPr/>
          <p:nvPr/>
        </p:nvSpPr>
        <p:spPr>
          <a:xfrm>
            <a:off x="1228724" y="284300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514CB7B-8AB6-71B4-2C53-3B6CFE3F5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6" y="1241737"/>
            <a:ext cx="4867275" cy="2491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746DD3DB-124C-2C98-D664-B1C574CDE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239" y="1241736"/>
            <a:ext cx="4867275" cy="2491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5F5A1796-4A8D-3364-38AC-F8032FE27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286" y="3991032"/>
            <a:ext cx="6023428" cy="24919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A960A32C-F0E0-A84A-BE3F-9FB82D0C0698}"/>
              </a:ext>
            </a:extLst>
          </p:cNvPr>
          <p:cNvSpPr txBox="1"/>
          <p:nvPr/>
        </p:nvSpPr>
        <p:spPr>
          <a:xfrm>
            <a:off x="2977696" y="673641"/>
            <a:ext cx="660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i="1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Hedef Sistematiği Nasıl Belirlendi?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2602692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3AA8C-D278-BD18-C4E0-3B3755353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732029AD-C5C7-6FAB-299D-CFF43938958F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BD27E9A-6089-8752-3433-E2F8E62FC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49" y="1645130"/>
            <a:ext cx="9787100" cy="4581498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A86ECB0F-6524-4F51-47B6-66AA2761F4C8}"/>
              </a:ext>
            </a:extLst>
          </p:cNvPr>
          <p:cNvSpPr txBox="1"/>
          <p:nvPr/>
        </p:nvSpPr>
        <p:spPr>
          <a:xfrm>
            <a:off x="2793999" y="887389"/>
            <a:ext cx="660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i="1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Hedef Sistematiği Nasıl Belirlendi?</a:t>
            </a: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1494564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52167-283F-E301-A2BA-F54EBD6D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0A0E442-1B4F-4A22-028D-205D9CC44D2D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7DA29794-7455-2C1F-81F0-D63CB95F88D5}"/>
              </a:ext>
            </a:extLst>
          </p:cNvPr>
          <p:cNvSpPr txBox="1"/>
          <p:nvPr/>
        </p:nvSpPr>
        <p:spPr>
          <a:xfrm>
            <a:off x="2793999" y="887389"/>
            <a:ext cx="660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i="1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Hedef Sistematiği Nasıl Belirlendi?</a:t>
            </a:r>
            <a:endParaRPr lang="tr-TR" sz="1400" i="1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178BB3E-C4CE-08A0-48C2-921EF1295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84" y="1421859"/>
            <a:ext cx="6848022" cy="247177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DAE10B0-17BE-9C75-B54C-21EF3CDCB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551" y="3745618"/>
            <a:ext cx="6868765" cy="284117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A3102785-050E-54EE-FB66-FF48A59F5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857" y="1412682"/>
            <a:ext cx="4492172" cy="216779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51E85F6C-0C10-0D60-660B-A2A65B51A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835" y="4040414"/>
            <a:ext cx="4953908" cy="26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2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82E9-EC2C-B586-CFE2-EF95669F8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3C3F0D9-D7A5-4EB5-BA20-DF9F9F019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454" y="248285"/>
            <a:ext cx="1845913" cy="127876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2400EBC-B731-BDE7-7CAA-19C5F18B3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7" y="29028"/>
            <a:ext cx="12185522" cy="6858000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5E8D54A7-B582-D842-A55E-85647A34521F}"/>
              </a:ext>
            </a:extLst>
          </p:cNvPr>
          <p:cNvSpPr/>
          <p:nvPr/>
        </p:nvSpPr>
        <p:spPr>
          <a:xfrm>
            <a:off x="5718629" y="2714171"/>
            <a:ext cx="914400" cy="20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100" b="1" dirty="0">
                <a:solidFill>
                  <a:schemeClr val="tx2"/>
                </a:solidFill>
              </a:rPr>
              <a:t>Bağ Kurma</a:t>
            </a:r>
          </a:p>
        </p:txBody>
      </p:sp>
    </p:spTree>
    <p:extLst>
      <p:ext uri="{BB962C8B-B14F-4D97-AF65-F5344CB8AC3E}">
        <p14:creationId xmlns:p14="http://schemas.microsoft.com/office/powerpoint/2010/main" val="2532480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0E269-EBE7-2A7F-6FF5-CB8C2D9F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88AFE622-E732-58DC-8734-45CF1F94478F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00E8F1C-F3AF-A81A-998F-C46FE50CCF78}"/>
              </a:ext>
            </a:extLst>
          </p:cNvPr>
          <p:cNvSpPr txBox="1"/>
          <p:nvPr/>
        </p:nvSpPr>
        <p:spPr>
          <a:xfrm>
            <a:off x="2793999" y="887389"/>
            <a:ext cx="660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i="1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Grafikler Nasıl Oluşturulup Yorumlanacak?</a:t>
            </a:r>
            <a:endParaRPr lang="tr-TR" sz="1400" i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9F5B181-8110-4668-6356-6E4FF5D5D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62" y="1618772"/>
            <a:ext cx="5369038" cy="154356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4FE5D57-99C6-432D-CC26-FC211D76A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257" y="1618771"/>
            <a:ext cx="6022181" cy="4351839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CBDA4D29-2559-57D0-8C24-1EBD1695CE96}"/>
              </a:ext>
            </a:extLst>
          </p:cNvPr>
          <p:cNvSpPr/>
          <p:nvPr/>
        </p:nvSpPr>
        <p:spPr>
          <a:xfrm>
            <a:off x="566057" y="5914571"/>
            <a:ext cx="11305381" cy="595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r-TR" dirty="0">
                <a:solidFill>
                  <a:srgbClr val="002060"/>
                </a:solidFill>
              </a:rPr>
              <a:t>Grafik yorumlarında; öne çıkan değişimler, eğilimler ve karşılaştırma verisine göre üstün yönler vurgulanarak genel bir yorum yapılmalıdır.  </a:t>
            </a:r>
          </a:p>
        </p:txBody>
      </p:sp>
    </p:spTree>
    <p:extLst>
      <p:ext uri="{BB962C8B-B14F-4D97-AF65-F5344CB8AC3E}">
        <p14:creationId xmlns:p14="http://schemas.microsoft.com/office/powerpoint/2010/main" val="2088740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66CDE-0C46-DF5A-DE38-028FF6B4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D3D2E13A-5779-081D-885C-39B584F318DE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BİRİM ÖZ DEĞERLENDİRME RAPORUNDA 6. KRİTER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519055C-E484-B462-3924-AB1F1951CAC1}"/>
              </a:ext>
            </a:extLst>
          </p:cNvPr>
          <p:cNvSpPr txBox="1"/>
          <p:nvPr/>
        </p:nvSpPr>
        <p:spPr>
          <a:xfrm>
            <a:off x="2793999" y="887389"/>
            <a:ext cx="660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i="1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Nitel Analizler Nasıl Yapılacak?</a:t>
            </a:r>
            <a:endParaRPr lang="tr-TR" sz="1400" i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6D1B631-0250-518E-9396-B4F6F040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91" y="1409633"/>
            <a:ext cx="4584589" cy="228374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F0AFB86-4D73-CE53-CB94-7E8636C61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261" y="1409632"/>
            <a:ext cx="4584589" cy="2283741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52FBA8EE-B5D0-AD57-0216-E06927DA8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609" y="3846287"/>
            <a:ext cx="5480779" cy="2705890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51EABD55-C7F2-1109-D437-7F3759E397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291" y="4397833"/>
            <a:ext cx="2235321" cy="1398878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D4F9D3F7-D0AF-78BC-E5A0-AAE381767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8091" y="4397833"/>
            <a:ext cx="2235321" cy="139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56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3DE84-1283-E5D6-DB98-FA1A5C329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AD1C2A-D5BA-4265-8F4E-5983A637D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061" y="1211497"/>
            <a:ext cx="991262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✅ Üniversite Öz Değerlendirme Raporunun incelenmesi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✅ Birim Öz Değerlendirme Raporunun hazırlanması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✅ Güçlü yönlerin belirlenmesi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✅ İyileştirme alanlarının belirlenmesi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✅ Kanıtların doğrulanması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✅ Saha ziyaretinde BİRİMDE anlatılacak uygulamaların hazırlanması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400" b="1" dirty="0"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Hedef: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 Her birimin EFQM bakış açısıyla kendi hikâyesini ortaya koyması.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F4DC3635-5785-4949-B786-9EB431844F82}"/>
              </a:ext>
            </a:extLst>
          </p:cNvPr>
          <p:cNvSpPr txBox="1"/>
          <p:nvPr/>
        </p:nvSpPr>
        <p:spPr>
          <a:xfrm>
            <a:off x="2087217" y="503611"/>
            <a:ext cx="83753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40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masis MT Pro" panose="02040504050005020304" pitchFamily="18" charset="-94"/>
              </a:rPr>
              <a:t>Eğitim Sonrası Beklentilerimiz</a:t>
            </a:r>
          </a:p>
        </p:txBody>
      </p:sp>
    </p:spTree>
    <p:extLst>
      <p:ext uri="{BB962C8B-B14F-4D97-AF65-F5344CB8AC3E}">
        <p14:creationId xmlns:p14="http://schemas.microsoft.com/office/powerpoint/2010/main" val="1429755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43226-E68C-E300-2B4D-D3DF56B9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1AAC11-1534-4219-BF56-3DF65DE73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2138" y="1721868"/>
            <a:ext cx="848139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DEĞERLENDİRİCİLERİN ODAKLANACAĞI KONULAR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🔹 </a:t>
            </a: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Yaklaşım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: Hedefler neye göre belirlendi?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🔹 </a:t>
            </a: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Yayılım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: Anketler veya bildirimler nasıl elde edildi?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🔹 </a:t>
            </a: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Öğrenme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: Sonuçlar analiz edilip değerlendirildi mi?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🔹 </a:t>
            </a: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İyileştirme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: Algı sonuçlarına yönelik iyileştirmeler neler?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🔹 </a:t>
            </a: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Sonuçlar</a:t>
            </a:r>
            <a:r>
              <a:rPr kumimoji="0" lang="tr-TR" altLang="tr-TR" sz="2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: Sonuçlar nerede saklanıp duyuruluyor?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🔹 </a:t>
            </a: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Kanıt</a:t>
            </a:r>
            <a:r>
              <a:rPr kumimoji="0" lang="tr-TR" altLang="tr-TR" sz="2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: Sonuçlara yönelik veri setleri ve kanıtları neler?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400" b="1" dirty="0"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SÖYLENEN HER UYGULAMANIN KANITI OLMALIDIR.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E2DC21F-AFE5-4810-AA14-FEB00DF0CA0F}"/>
              </a:ext>
            </a:extLst>
          </p:cNvPr>
          <p:cNvSpPr txBox="1"/>
          <p:nvPr/>
        </p:nvSpPr>
        <p:spPr>
          <a:xfrm>
            <a:off x="2372138" y="398429"/>
            <a:ext cx="96740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normalizeH="0" baseline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masis MT Pro" panose="02040504050005020304" pitchFamily="18" charset="-94"/>
              </a:defRPr>
            </a:lvl1pPr>
          </a:lstStyle>
          <a:p>
            <a:r>
              <a:rPr lang="tr-TR" altLang="tr-TR" dirty="0"/>
              <a:t>Saha Ziyaretinde Değerlendiriciler,</a:t>
            </a:r>
          </a:p>
          <a:p>
            <a:r>
              <a:rPr lang="tr-TR" altLang="tr-TR" dirty="0"/>
              <a:t>Ne Arayacak?</a:t>
            </a:r>
          </a:p>
        </p:txBody>
      </p:sp>
    </p:spTree>
    <p:extLst>
      <p:ext uri="{BB962C8B-B14F-4D97-AF65-F5344CB8AC3E}">
        <p14:creationId xmlns:p14="http://schemas.microsoft.com/office/powerpoint/2010/main" val="3117706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0E9D1-D38C-F791-FCFC-9D3863BA5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00AF0E75-B8F7-4753-8B34-AF78E798A2D9}"/>
              </a:ext>
            </a:extLst>
          </p:cNvPr>
          <p:cNvSpPr txBox="1"/>
          <p:nvPr/>
        </p:nvSpPr>
        <p:spPr>
          <a:xfrm>
            <a:off x="2623930" y="1709604"/>
            <a:ext cx="77657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dirty="0">
                <a:latin typeface="Amasis MT Pro" panose="02040504050005020304" pitchFamily="18" charset="-94"/>
              </a:rPr>
              <a:t>□ Birim Öz Değerlendirme tamamlandı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Kanıtlar güncellendi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Performans sonuçları hazır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İyileştirme örnekleri hazır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Paydaş örnekleri hazır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Süreçler biliniyor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Çalışanlar bilgilendirildi</a:t>
            </a:r>
          </a:p>
          <a:p>
            <a:r>
              <a:rPr lang="tr-TR" sz="2400" dirty="0">
                <a:latin typeface="Amasis MT Pro" panose="02040504050005020304" pitchFamily="18" charset="-94"/>
              </a:rPr>
              <a:t>□ Sunum ve anlatım provası yapıldı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FF3C723-3414-4CF8-B4BF-E57B0A58446A}"/>
              </a:ext>
            </a:extLst>
          </p:cNvPr>
          <p:cNvSpPr txBox="1"/>
          <p:nvPr/>
        </p:nvSpPr>
        <p:spPr>
          <a:xfrm>
            <a:off x="2385391" y="371925"/>
            <a:ext cx="97138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4000" b="1" i="0" u="none" strike="noStrike" cap="none" normalizeH="0" baseline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masis MT Pro" panose="02040504050005020304" pitchFamily="18" charset="-94"/>
              </a:defRPr>
            </a:lvl1pPr>
          </a:lstStyle>
          <a:p>
            <a:r>
              <a:rPr lang="tr-TR" dirty="0"/>
              <a:t>Saha Ziyareti Hazırlık Kontrol Listesi</a:t>
            </a:r>
          </a:p>
        </p:txBody>
      </p:sp>
    </p:spTree>
    <p:extLst>
      <p:ext uri="{BB962C8B-B14F-4D97-AF65-F5344CB8AC3E}">
        <p14:creationId xmlns:p14="http://schemas.microsoft.com/office/powerpoint/2010/main" val="684269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3553-F173-2294-3B5E-D95813513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D1C97D-739E-4D09-9E64-5E40B64E6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6608" y="365088"/>
            <a:ext cx="956774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masis MT Pro" panose="02040504050005020304" pitchFamily="18" charset="-94"/>
              </a:rPr>
              <a:t>EFQM'DE ÖNEMLİ OLAN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❌ Çok belge göstermek değildir.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✔ Doğru kanıt göstermektir.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❌ Çok konuşmak değildir.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✔ Değer oluşturduğunu gösterebilmektir.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❌ Faaliyet anlatmak değildir.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✔ Sonuç ve öğrenmeyi ortaya koymaktır.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400" b="1" dirty="0">
              <a:latin typeface="Amasis MT Pro" panose="02040504050005020304" pitchFamily="18" charset="-9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Yaklaşım → Uygulama → Değerlendirme → İyileştirme → Sonuç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55929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78122-744C-BD5A-81CD-7A3E5FBB3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7D0AE5-E2DD-45DF-88F0-3D3680761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7982" y="1883517"/>
            <a:ext cx="9356035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200" b="1" i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ptos Display"/>
              </a:rPr>
              <a:t>"Kalitede Ödül bir hedef değil, sürekli gelişim yolculuğudur."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-94"/>
              </a:rPr>
              <a:t>Teşekkür Ederiz</a:t>
            </a:r>
            <a:endParaRPr kumimoji="0" lang="tr-TR" alt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3200" dirty="0">
              <a:latin typeface="Amasis MT Pro" panose="02040504050005020304" pitchFamily="18" charset="-9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-9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3200" dirty="0">
              <a:latin typeface="Amasis MT Pro" panose="02040504050005020304" pitchFamily="18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68441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2D3B5447-0759-937D-B6B8-38E605E72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77" y="642416"/>
            <a:ext cx="10519446" cy="592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33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CC62-5222-4135-D0A7-F29419CB2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300022B2-37DD-80A3-8B73-65F185DFC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16" y="376829"/>
            <a:ext cx="10563367" cy="6104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EFB1550B-5E00-378B-F261-9745675AAC20}"/>
              </a:ext>
            </a:extLst>
          </p:cNvPr>
          <p:cNvSpPr/>
          <p:nvPr/>
        </p:nvSpPr>
        <p:spPr>
          <a:xfrm>
            <a:off x="5791200" y="1596571"/>
            <a:ext cx="1204686" cy="20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400" b="1" dirty="0">
                <a:solidFill>
                  <a:schemeClr val="tx2"/>
                </a:solidFill>
              </a:rPr>
              <a:t>Bağ Kurma</a:t>
            </a:r>
          </a:p>
        </p:txBody>
      </p:sp>
    </p:spTree>
    <p:extLst>
      <p:ext uri="{BB962C8B-B14F-4D97-AF65-F5344CB8AC3E}">
        <p14:creationId xmlns:p14="http://schemas.microsoft.com/office/powerpoint/2010/main" val="382964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325C9-3E5B-6E90-09DF-C6FC27E18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D020238F-1EF0-5B08-B681-275F7DE1D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4" y="150125"/>
            <a:ext cx="11914496" cy="6591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9081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E998-ED80-868B-3B6A-2C69BCBF9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03F91E3-01DE-6A7A-9272-C2CA8EDFD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28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9987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1F7C2-8FD7-000F-9647-CE25C0F19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E8F3CE0-F96B-5523-887D-81B93DC12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0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16B41-B1A4-BEC4-E5D5-DFCC7744E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366E64D-5417-28C2-6FA6-A53A227B2078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82BD6A2-FD11-07B8-F818-26C69A024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822" y="1119116"/>
            <a:ext cx="11520356" cy="4841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837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CACBD-8C18-4EF8-0385-B8ACE4D8D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FADE485-D6C0-FDA1-A05A-5DFF70C91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633" y="1072320"/>
            <a:ext cx="11220734" cy="5237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B4C5F3A5-7E96-D337-D94E-0CBCB70616EE}"/>
              </a:ext>
            </a:extLst>
          </p:cNvPr>
          <p:cNvSpPr/>
          <p:nvPr/>
        </p:nvSpPr>
        <p:spPr>
          <a:xfrm>
            <a:off x="1045028" y="478971"/>
            <a:ext cx="10101943" cy="3893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002060"/>
                </a:solidFill>
                <a:latin typeface="Amasis MT Pro Medium" panose="02040604050005020304" pitchFamily="18" charset="-94"/>
              </a:rPr>
              <a:t>ÜNİVERSİTE ÖZ DEĞERLENDİRME RAPORUNDA 6. KRİTER</a:t>
            </a:r>
          </a:p>
        </p:txBody>
      </p:sp>
    </p:spTree>
    <p:extLst>
      <p:ext uri="{BB962C8B-B14F-4D97-AF65-F5344CB8AC3E}">
        <p14:creationId xmlns:p14="http://schemas.microsoft.com/office/powerpoint/2010/main" val="97552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</TotalTime>
  <Words>633</Words>
  <Application>Microsoft Office PowerPoint</Application>
  <PresentationFormat>Geniş ekran</PresentationFormat>
  <Paragraphs>118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Amasis MT Pro</vt:lpstr>
      <vt:lpstr>Amasis MT Pro Medium</vt:lpstr>
      <vt:lpstr>Aptos</vt:lpstr>
      <vt:lpstr>Aptos Display</vt:lpstr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Kırşehir Ahi Evran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KAEÜ 2026 EFQM Kriter Bazlı Çevrim İçi Eğitim</dc:title>
  <dc:subject>EFQM Kriter Bazlı Çevrim İçi Eğitim Kapak Slaytı</dc:subject>
  <dc:creator>OpenAI</dc:creator>
  <cp:lastModifiedBy>Araştırmacı</cp:lastModifiedBy>
  <cp:revision>22</cp:revision>
  <dcterms:created xsi:type="dcterms:W3CDTF">2026-07-14T05:44:24Z</dcterms:created>
  <dcterms:modified xsi:type="dcterms:W3CDTF">2026-08-05T07:37:42Z</dcterms:modified>
</cp:coreProperties>
</file>