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handoutMasterIdLst>
    <p:handoutMasterId r:id="rId33"/>
  </p:handoutMasterIdLst>
  <p:sldIdLst>
    <p:sldId id="256" r:id="rId2"/>
    <p:sldId id="639" r:id="rId3"/>
    <p:sldId id="274" r:id="rId4"/>
    <p:sldId id="265" r:id="rId5"/>
    <p:sldId id="260" r:id="rId6"/>
    <p:sldId id="624" r:id="rId7"/>
    <p:sldId id="623" r:id="rId8"/>
    <p:sldId id="632" r:id="rId9"/>
    <p:sldId id="633" r:id="rId10"/>
    <p:sldId id="636" r:id="rId11"/>
    <p:sldId id="634" r:id="rId12"/>
    <p:sldId id="635" r:id="rId13"/>
    <p:sldId id="627" r:id="rId14"/>
    <p:sldId id="630" r:id="rId15"/>
    <p:sldId id="631" r:id="rId16"/>
    <p:sldId id="620" r:id="rId17"/>
    <p:sldId id="621" r:id="rId18"/>
    <p:sldId id="295" r:id="rId19"/>
    <p:sldId id="595" r:id="rId20"/>
    <p:sldId id="628" r:id="rId21"/>
    <p:sldId id="626" r:id="rId22"/>
    <p:sldId id="638" r:id="rId23"/>
    <p:sldId id="637" r:id="rId24"/>
    <p:sldId id="613" r:id="rId25"/>
    <p:sldId id="614" r:id="rId26"/>
    <p:sldId id="615" r:id="rId27"/>
    <p:sldId id="616" r:id="rId28"/>
    <p:sldId id="617" r:id="rId29"/>
    <p:sldId id="618" r:id="rId30"/>
    <p:sldId id="619" r:id="rId31"/>
  </p:sldIdLst>
  <p:sldSz cx="12192000" cy="6858000"/>
  <p:notesSz cx="6888163"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num Alanı" id="{9C36E3A7-D5E6-43AF-96D2-ABC012305808}">
          <p14:sldIdLst>
            <p14:sldId id="256"/>
            <p14:sldId id="639"/>
            <p14:sldId id="274"/>
            <p14:sldId id="265"/>
            <p14:sldId id="260"/>
            <p14:sldId id="624"/>
            <p14:sldId id="623"/>
            <p14:sldId id="632"/>
            <p14:sldId id="633"/>
            <p14:sldId id="636"/>
            <p14:sldId id="634"/>
            <p14:sldId id="635"/>
            <p14:sldId id="627"/>
            <p14:sldId id="630"/>
            <p14:sldId id="631"/>
            <p14:sldId id="620"/>
            <p14:sldId id="621"/>
            <p14:sldId id="295"/>
            <p14:sldId id="595"/>
            <p14:sldId id="628"/>
            <p14:sldId id="626"/>
            <p14:sldId id="638"/>
            <p14:sldId id="637"/>
          </p14:sldIdLst>
        </p14:section>
        <p14:section name="Ek Slaytlar" id="{D1B35DA2-FBC0-40C7-A8EA-368E77EC1CB6}">
          <p14:sldIdLst>
            <p14:sldId id="613"/>
            <p14:sldId id="614"/>
            <p14:sldId id="615"/>
            <p14:sldId id="616"/>
            <p14:sldId id="617"/>
            <p14:sldId id="618"/>
            <p14:sldId id="619"/>
          </p14:sldIdLst>
        </p14:section>
      </p14:sectionLst>
    </p:ext>
    <p:ext uri="{EFAFB233-063F-42B5-8137-9DF3F51BA10A}">
      <p15:sldGuideLst xmlns:p15="http://schemas.microsoft.com/office/powerpoint/2012/main">
        <p15:guide id="1" orient="horz" pos="2160">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EA0"/>
    <a:srgbClr val="105BB5"/>
    <a:srgbClr val="0066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75540" autoAdjust="0"/>
  </p:normalViewPr>
  <p:slideViewPr>
    <p:cSldViewPr snapToGrid="0" snapToObjects="1">
      <p:cViewPr varScale="1">
        <p:scale>
          <a:sx n="81" d="100"/>
          <a:sy n="81" d="100"/>
        </p:scale>
        <p:origin x="1644" y="78"/>
      </p:cViewPr>
      <p:guideLst>
        <p:guide orient="horz" pos="2160"/>
        <p:guide pos="3840"/>
      </p:guideLst>
    </p:cSldViewPr>
  </p:slideViewPr>
  <p:notesTextViewPr>
    <p:cViewPr>
      <p:scale>
        <a:sx n="100" d="100"/>
        <a:sy n="100" d="100"/>
      </p:scale>
      <p:origin x="0" y="0"/>
    </p:cViewPr>
  </p:notesTextViewPr>
  <p:notesViewPr>
    <p:cSldViewPr snapToGrid="0" snapToObjects="1" showGuides="1">
      <p:cViewPr varScale="1">
        <p:scale>
          <a:sx n="82" d="100"/>
          <a:sy n="82" d="100"/>
        </p:scale>
        <p:origin x="387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presProps" Target="pres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handoutMaster" Target="handoutMasters/handoutMaster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notesMaster" Target="notesMasters/notesMaster1.xml" /><Relationship Id="rId37" Type="http://schemas.openxmlformats.org/officeDocument/2006/relationships/tableStyles" Target="tableStyle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theme" Target="theme/theme1.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viewProps" Target="viewProps.xml" /></Relationships>
</file>

<file path=ppt/diagrams/_rels/data1.xml.rels><?xml version="1.0" encoding="UTF-8" standalone="yes"?>
<Relationships xmlns="http://schemas.openxmlformats.org/package/2006/relationships"><Relationship Id="rId3" Type="http://schemas.openxmlformats.org/officeDocument/2006/relationships/image" Target="../media/image19.svg" /><Relationship Id="rId2" Type="http://schemas.openxmlformats.org/officeDocument/2006/relationships/image" Target="../media/image18.svg" /><Relationship Id="rId1" Type="http://schemas.openxmlformats.org/officeDocument/2006/relationships/image" Target="../media/image17.svg" /></Relationships>
</file>

<file path=ppt/diagrams/_rels/drawing1.xml.rels><?xml version="1.0" encoding="UTF-8" standalone="yes"?>
<Relationships xmlns="http://schemas.openxmlformats.org/package/2006/relationships"><Relationship Id="rId3" Type="http://schemas.openxmlformats.org/officeDocument/2006/relationships/image" Target="../media/image19.svg" /><Relationship Id="rId2" Type="http://schemas.openxmlformats.org/officeDocument/2006/relationships/image" Target="../media/image18.svg" /><Relationship Id="rId1" Type="http://schemas.openxmlformats.org/officeDocument/2006/relationships/image" Target="../media/image17.svg" /></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537A23-59F2-4483-8CBD-AF3C541DE6CF}" type="doc">
      <dgm:prSet loTypeId="urn:microsoft.com/office/officeart/2005/8/layout/vList3" loCatId="list" qsTypeId="urn:microsoft.com/office/officeart/2005/8/quickstyle/simple1#1" qsCatId="simple" csTypeId="urn:microsoft.com/office/officeart/2005/8/colors/accent1_2#1" csCatId="accent1" phldr="1"/>
      <dgm:spPr/>
      <dgm:t>
        <a:bodyPr/>
        <a:lstStyle/>
        <a:p>
          <a:endParaRPr lang="tr-TR"/>
        </a:p>
      </dgm:t>
    </dgm:pt>
    <dgm:pt modelId="{492FDC87-E4B4-40B5-B82D-42042BD53B73}">
      <dgm:prSet phldrT="[Metin]" custT="1"/>
      <dgm:spPr>
        <a:noFill/>
        <a:ln>
          <a:noFill/>
        </a:ln>
      </dgm:spPr>
      <dgm:t>
        <a:bodyPr/>
        <a:lstStyle/>
        <a:p>
          <a:pPr algn="l"/>
          <a:r>
            <a:rPr lang="tr-TR" sz="2000" noProof="0" dirty="0">
              <a:solidFill>
                <a:schemeClr val="accent1">
                  <a:lumMod val="50000"/>
                </a:schemeClr>
              </a:solidFill>
            </a:rPr>
            <a:t>Canfer Memoğlu</a:t>
          </a:r>
        </a:p>
      </dgm:t>
    </dgm:pt>
    <dgm:pt modelId="{8088A4FC-B4F7-4B66-A703-9EED772B2D6C}" type="parTrans" cxnId="{C9315471-B089-4C3C-BDBE-B79248B31674}">
      <dgm:prSet/>
      <dgm:spPr/>
      <dgm:t>
        <a:bodyPr/>
        <a:lstStyle/>
        <a:p>
          <a:endParaRPr lang="tr-TR">
            <a:solidFill>
              <a:schemeClr val="accent1">
                <a:lumMod val="50000"/>
              </a:schemeClr>
            </a:solidFill>
          </a:endParaRPr>
        </a:p>
      </dgm:t>
    </dgm:pt>
    <dgm:pt modelId="{E72A1776-5B5F-4FA8-9D1E-F879E7CEE918}" type="sibTrans" cxnId="{C9315471-B089-4C3C-BDBE-B79248B31674}">
      <dgm:prSet/>
      <dgm:spPr/>
      <dgm:t>
        <a:bodyPr/>
        <a:lstStyle/>
        <a:p>
          <a:endParaRPr lang="tr-TR">
            <a:solidFill>
              <a:schemeClr val="accent1">
                <a:lumMod val="50000"/>
              </a:schemeClr>
            </a:solidFill>
          </a:endParaRPr>
        </a:p>
      </dgm:t>
    </dgm:pt>
    <dgm:pt modelId="{FC7054FD-7CB5-43C8-A36D-B7C8D415453D}">
      <dgm:prSet phldrT="[Metin]" custT="1"/>
      <dgm:spPr>
        <a:noFill/>
        <a:ln>
          <a:noFill/>
        </a:ln>
      </dgm:spPr>
      <dgm:t>
        <a:bodyPr/>
        <a:lstStyle/>
        <a:p>
          <a:pPr algn="l"/>
          <a:r>
            <a:rPr lang="tr-TR" sz="1800" noProof="0" dirty="0">
              <a:solidFill>
                <a:schemeClr val="accent1">
                  <a:lumMod val="50000"/>
                </a:schemeClr>
              </a:solidFill>
            </a:rPr>
            <a:t>EFQM 7. Kriter Üyesi</a:t>
          </a:r>
        </a:p>
      </dgm:t>
    </dgm:pt>
    <dgm:pt modelId="{13778B9D-8660-488A-82CB-DB7FE0C059F4}" type="sibTrans" cxnId="{8508BEAF-4793-4D78-9CFA-B142DEBE3C45}">
      <dgm:prSet/>
      <dgm:spPr/>
      <dgm:t>
        <a:bodyPr/>
        <a:lstStyle/>
        <a:p>
          <a:endParaRPr lang="tr-TR">
            <a:solidFill>
              <a:schemeClr val="accent1">
                <a:lumMod val="50000"/>
              </a:schemeClr>
            </a:solidFill>
          </a:endParaRPr>
        </a:p>
      </dgm:t>
    </dgm:pt>
    <dgm:pt modelId="{498F9C35-0081-48FF-BD3C-D8BCC95D7366}" type="parTrans" cxnId="{8508BEAF-4793-4D78-9CFA-B142DEBE3C45}">
      <dgm:prSet/>
      <dgm:spPr/>
      <dgm:t>
        <a:bodyPr/>
        <a:lstStyle/>
        <a:p>
          <a:endParaRPr lang="tr-TR">
            <a:solidFill>
              <a:schemeClr val="accent1">
                <a:lumMod val="50000"/>
              </a:schemeClr>
            </a:solidFill>
          </a:endParaRPr>
        </a:p>
      </dgm:t>
    </dgm:pt>
    <dgm:pt modelId="{BD92A822-2E5A-4E43-A892-10D33149E2D8}">
      <dgm:prSet phldrT="[Metin]" custT="1"/>
      <dgm:spPr>
        <a:noFill/>
        <a:ln>
          <a:noFill/>
        </a:ln>
      </dgm:spPr>
      <dgm:t>
        <a:bodyPr/>
        <a:lstStyle/>
        <a:p>
          <a:pPr algn="l"/>
          <a:r>
            <a:rPr lang="tr-TR" sz="1800" noProof="0" dirty="0">
              <a:solidFill>
                <a:schemeClr val="accent1">
                  <a:lumMod val="50000"/>
                </a:schemeClr>
              </a:solidFill>
            </a:rPr>
            <a:t>02.09.2026</a:t>
          </a:r>
        </a:p>
      </dgm:t>
    </dgm:pt>
    <dgm:pt modelId="{BD4FA1E2-EA18-408C-99C9-DC7EB536459D}" type="sibTrans" cxnId="{F1429084-A3A6-4B47-BA96-9B332A533F92}">
      <dgm:prSet/>
      <dgm:spPr/>
      <dgm:t>
        <a:bodyPr/>
        <a:lstStyle/>
        <a:p>
          <a:endParaRPr lang="tr-TR">
            <a:solidFill>
              <a:schemeClr val="accent1">
                <a:lumMod val="50000"/>
              </a:schemeClr>
            </a:solidFill>
          </a:endParaRPr>
        </a:p>
      </dgm:t>
    </dgm:pt>
    <dgm:pt modelId="{D6FED4A9-F91C-4282-AD02-70259A90F108}" type="parTrans" cxnId="{F1429084-A3A6-4B47-BA96-9B332A533F92}">
      <dgm:prSet/>
      <dgm:spPr/>
      <dgm:t>
        <a:bodyPr/>
        <a:lstStyle/>
        <a:p>
          <a:endParaRPr lang="tr-TR">
            <a:solidFill>
              <a:schemeClr val="accent1">
                <a:lumMod val="50000"/>
              </a:schemeClr>
            </a:solidFill>
          </a:endParaRPr>
        </a:p>
      </dgm:t>
    </dgm:pt>
    <dgm:pt modelId="{FBC70E67-E190-4E2C-A642-FD990A5CD729}" type="pres">
      <dgm:prSet presAssocID="{05537A23-59F2-4483-8CBD-AF3C541DE6CF}" presName="linearFlow" presStyleCnt="0">
        <dgm:presLayoutVars>
          <dgm:dir/>
          <dgm:resizeHandles val="exact"/>
        </dgm:presLayoutVars>
      </dgm:prSet>
      <dgm:spPr/>
    </dgm:pt>
    <dgm:pt modelId="{117C3D29-D6D2-403F-9CEF-F47DFAA1AD8E}" type="pres">
      <dgm:prSet presAssocID="{492FDC87-E4B4-40B5-B82D-42042BD53B73}" presName="composite" presStyleCnt="0"/>
      <dgm:spPr/>
    </dgm:pt>
    <dgm:pt modelId="{2B323EAA-CF02-4ACA-92B9-ADD4D4812AF1}" type="pres">
      <dgm:prSet presAssocID="{492FDC87-E4B4-40B5-B82D-42042BD53B73}" presName="imgShp" presStyleLbl="fgImgPlace1" presStyleIdx="0" presStyleCnt="3" custLinFactX="-9842" custLinFactNeighborX="-100000" custLinFactNeighborY="3569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Kullanıcı"/>
        </a:ext>
      </dgm:extLst>
    </dgm:pt>
    <dgm:pt modelId="{9E5F7C02-F584-498E-8CC2-9B44BF44A492}" type="pres">
      <dgm:prSet presAssocID="{492FDC87-E4B4-40B5-B82D-42042BD53B73}" presName="txShp" presStyleLbl="node1" presStyleIdx="0" presStyleCnt="3" custLinFactNeighborX="-15756" custLinFactNeighborY="35692">
        <dgm:presLayoutVars>
          <dgm:bulletEnabled val="1"/>
        </dgm:presLayoutVars>
      </dgm:prSet>
      <dgm:spPr/>
    </dgm:pt>
    <dgm:pt modelId="{A7BBB857-A0F6-489B-9C37-043C35887169}" type="pres">
      <dgm:prSet presAssocID="{E72A1776-5B5F-4FA8-9D1E-F879E7CEE918}" presName="spacing" presStyleCnt="0"/>
      <dgm:spPr/>
    </dgm:pt>
    <dgm:pt modelId="{CB735A79-B469-4AE9-BED3-5D99A3B3D4A3}" type="pres">
      <dgm:prSet presAssocID="{FC7054FD-7CB5-43C8-A36D-B7C8D415453D}" presName="composite" presStyleCnt="0"/>
      <dgm:spPr/>
    </dgm:pt>
    <dgm:pt modelId="{5CE04E87-E938-4140-B3FC-821A71DA7F4B}" type="pres">
      <dgm:prSet presAssocID="{FC7054FD-7CB5-43C8-A36D-B7C8D415453D}" presName="imgShp" presStyleLbl="fgImgPlace1" presStyleIdx="1" presStyleCnt="3" custLinFactX="-9842" custLinFactNeighborX="-10000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Çalışan kimlik kartı"/>
        </a:ext>
      </dgm:extLst>
    </dgm:pt>
    <dgm:pt modelId="{A493D2BD-A4B3-4E37-9CB5-D4F6C107F996}" type="pres">
      <dgm:prSet presAssocID="{FC7054FD-7CB5-43C8-A36D-B7C8D415453D}" presName="txShp" presStyleLbl="node1" presStyleIdx="1" presStyleCnt="3" custLinFactNeighborX="-15756">
        <dgm:presLayoutVars>
          <dgm:bulletEnabled val="1"/>
        </dgm:presLayoutVars>
      </dgm:prSet>
      <dgm:spPr/>
    </dgm:pt>
    <dgm:pt modelId="{213D099A-464A-4EE2-B8B7-DFB5BAA5016B}" type="pres">
      <dgm:prSet presAssocID="{13778B9D-8660-488A-82CB-DB7FE0C059F4}" presName="spacing" presStyleCnt="0"/>
      <dgm:spPr/>
    </dgm:pt>
    <dgm:pt modelId="{B645C3BF-13AF-4958-82C4-C154DC82E66C}" type="pres">
      <dgm:prSet presAssocID="{BD92A822-2E5A-4E43-A892-10D33149E2D8}" presName="composite" presStyleCnt="0"/>
      <dgm:spPr/>
    </dgm:pt>
    <dgm:pt modelId="{6D0800E8-3EE1-4EDD-974B-D1AA501A3C63}" type="pres">
      <dgm:prSet presAssocID="{BD92A822-2E5A-4E43-A892-10D33149E2D8}" presName="imgShp" presStyleLbl="fgImgPlace1" presStyleIdx="2" presStyleCnt="3" custLinFactX="-9842" custLinFactNeighborX="-100000" custLinFactNeighborY="-3785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Günlük takvim"/>
        </a:ext>
      </dgm:extLst>
    </dgm:pt>
    <dgm:pt modelId="{8204E311-C567-40D1-8275-FE349602DCAC}" type="pres">
      <dgm:prSet presAssocID="{BD92A822-2E5A-4E43-A892-10D33149E2D8}" presName="txShp" presStyleLbl="node1" presStyleIdx="2" presStyleCnt="3" custLinFactNeighborX="-15756" custLinFactNeighborY="-37852">
        <dgm:presLayoutVars>
          <dgm:bulletEnabled val="1"/>
        </dgm:presLayoutVars>
      </dgm:prSet>
      <dgm:spPr/>
    </dgm:pt>
  </dgm:ptLst>
  <dgm:cxnLst>
    <dgm:cxn modelId="{C9315471-B089-4C3C-BDBE-B79248B31674}" srcId="{05537A23-59F2-4483-8CBD-AF3C541DE6CF}" destId="{492FDC87-E4B4-40B5-B82D-42042BD53B73}" srcOrd="0" destOrd="0" parTransId="{8088A4FC-B4F7-4B66-A703-9EED772B2D6C}" sibTransId="{E72A1776-5B5F-4FA8-9D1E-F879E7CEE918}"/>
    <dgm:cxn modelId="{F1429084-A3A6-4B47-BA96-9B332A533F92}" srcId="{05537A23-59F2-4483-8CBD-AF3C541DE6CF}" destId="{BD92A822-2E5A-4E43-A892-10D33149E2D8}" srcOrd="2" destOrd="0" parTransId="{D6FED4A9-F91C-4282-AD02-70259A90F108}" sibTransId="{BD4FA1E2-EA18-408C-99C9-DC7EB536459D}"/>
    <dgm:cxn modelId="{0793E68A-0217-4E11-BD47-39FD0B8C3E2E}" type="presOf" srcId="{492FDC87-E4B4-40B5-B82D-42042BD53B73}" destId="{9E5F7C02-F584-498E-8CC2-9B44BF44A492}" srcOrd="0" destOrd="0" presId="urn:microsoft.com/office/officeart/2005/8/layout/vList3"/>
    <dgm:cxn modelId="{8A8C51AF-57F2-4178-89E0-657988E5375A}" type="presOf" srcId="{05537A23-59F2-4483-8CBD-AF3C541DE6CF}" destId="{FBC70E67-E190-4E2C-A642-FD990A5CD729}" srcOrd="0" destOrd="0" presId="urn:microsoft.com/office/officeart/2005/8/layout/vList3"/>
    <dgm:cxn modelId="{8508BEAF-4793-4D78-9CFA-B142DEBE3C45}" srcId="{05537A23-59F2-4483-8CBD-AF3C541DE6CF}" destId="{FC7054FD-7CB5-43C8-A36D-B7C8D415453D}" srcOrd="1" destOrd="0" parTransId="{498F9C35-0081-48FF-BD3C-D8BCC95D7366}" sibTransId="{13778B9D-8660-488A-82CB-DB7FE0C059F4}"/>
    <dgm:cxn modelId="{AD65F4CA-3311-4D1E-9B7F-D55DA7945096}" type="presOf" srcId="{BD92A822-2E5A-4E43-A892-10D33149E2D8}" destId="{8204E311-C567-40D1-8275-FE349602DCAC}" srcOrd="0" destOrd="0" presId="urn:microsoft.com/office/officeart/2005/8/layout/vList3"/>
    <dgm:cxn modelId="{F40BC7CF-7266-4BFD-A404-DA20A55EA9A3}" type="presOf" srcId="{FC7054FD-7CB5-43C8-A36D-B7C8D415453D}" destId="{A493D2BD-A4B3-4E37-9CB5-D4F6C107F996}" srcOrd="0" destOrd="0" presId="urn:microsoft.com/office/officeart/2005/8/layout/vList3"/>
    <dgm:cxn modelId="{93287163-FA2D-4010-A8BF-BD0E4EF966B6}" type="presParOf" srcId="{FBC70E67-E190-4E2C-A642-FD990A5CD729}" destId="{117C3D29-D6D2-403F-9CEF-F47DFAA1AD8E}" srcOrd="0" destOrd="0" presId="urn:microsoft.com/office/officeart/2005/8/layout/vList3"/>
    <dgm:cxn modelId="{254E8B9E-A4DF-419D-A9B7-816D6E06D44C}" type="presParOf" srcId="{117C3D29-D6D2-403F-9CEF-F47DFAA1AD8E}" destId="{2B323EAA-CF02-4ACA-92B9-ADD4D4812AF1}" srcOrd="0" destOrd="0" presId="urn:microsoft.com/office/officeart/2005/8/layout/vList3"/>
    <dgm:cxn modelId="{F150AED8-B91D-4CF4-9D15-363406ABC81A}" type="presParOf" srcId="{117C3D29-D6D2-403F-9CEF-F47DFAA1AD8E}" destId="{9E5F7C02-F584-498E-8CC2-9B44BF44A492}" srcOrd="1" destOrd="0" presId="urn:microsoft.com/office/officeart/2005/8/layout/vList3"/>
    <dgm:cxn modelId="{B905E3C0-3023-4857-9002-5938D89D15FC}" type="presParOf" srcId="{FBC70E67-E190-4E2C-A642-FD990A5CD729}" destId="{A7BBB857-A0F6-489B-9C37-043C35887169}" srcOrd="1" destOrd="0" presId="urn:microsoft.com/office/officeart/2005/8/layout/vList3"/>
    <dgm:cxn modelId="{908CDC34-11C3-4960-8BB7-67FBC5DB58BB}" type="presParOf" srcId="{FBC70E67-E190-4E2C-A642-FD990A5CD729}" destId="{CB735A79-B469-4AE9-BED3-5D99A3B3D4A3}" srcOrd="2" destOrd="0" presId="urn:microsoft.com/office/officeart/2005/8/layout/vList3"/>
    <dgm:cxn modelId="{E30DD4A9-6E44-424B-AA84-341FCF006F2F}" type="presParOf" srcId="{CB735A79-B469-4AE9-BED3-5D99A3B3D4A3}" destId="{5CE04E87-E938-4140-B3FC-821A71DA7F4B}" srcOrd="0" destOrd="0" presId="urn:microsoft.com/office/officeart/2005/8/layout/vList3"/>
    <dgm:cxn modelId="{A4E13049-D9D4-4DCD-91C8-4B19493BD14E}" type="presParOf" srcId="{CB735A79-B469-4AE9-BED3-5D99A3B3D4A3}" destId="{A493D2BD-A4B3-4E37-9CB5-D4F6C107F996}" srcOrd="1" destOrd="0" presId="urn:microsoft.com/office/officeart/2005/8/layout/vList3"/>
    <dgm:cxn modelId="{542E5733-4361-438A-A6BF-722BD8CA4260}" type="presParOf" srcId="{FBC70E67-E190-4E2C-A642-FD990A5CD729}" destId="{213D099A-464A-4EE2-B8B7-DFB5BAA5016B}" srcOrd="3" destOrd="0" presId="urn:microsoft.com/office/officeart/2005/8/layout/vList3"/>
    <dgm:cxn modelId="{2378F664-9C58-4C56-A3D5-75ABA727E801}" type="presParOf" srcId="{FBC70E67-E190-4E2C-A642-FD990A5CD729}" destId="{B645C3BF-13AF-4958-82C4-C154DC82E66C}" srcOrd="4" destOrd="0" presId="urn:microsoft.com/office/officeart/2005/8/layout/vList3"/>
    <dgm:cxn modelId="{19B6F9FD-37AE-42F7-A34E-5B8558668691}" type="presParOf" srcId="{B645C3BF-13AF-4958-82C4-C154DC82E66C}" destId="{6D0800E8-3EE1-4EDD-974B-D1AA501A3C63}" srcOrd="0" destOrd="0" presId="urn:microsoft.com/office/officeart/2005/8/layout/vList3"/>
    <dgm:cxn modelId="{B85BD394-F6AA-404E-9EF7-1CF1DFEF0C6A}" type="presParOf" srcId="{B645C3BF-13AF-4958-82C4-C154DC82E66C}" destId="{8204E311-C567-40D1-8275-FE349602DCAC}" srcOrd="1" destOrd="0" presId="urn:microsoft.com/office/officeart/2005/8/layout/vList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5F7C02-F584-498E-8CC2-9B44BF44A492}">
      <dsp:nvSpPr>
        <dsp:cNvPr id="0" name=""/>
        <dsp:cNvSpPr/>
      </dsp:nvSpPr>
      <dsp:spPr>
        <a:xfrm rot="10800000">
          <a:off x="481388" y="189574"/>
          <a:ext cx="3697660" cy="530504"/>
        </a:xfrm>
        <a:prstGeom prst="homePlate">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3938" tIns="76200" rIns="142240" bIns="76200" numCol="1" spcCol="1270" anchor="ctr" anchorCtr="0">
          <a:noAutofit/>
        </a:bodyPr>
        <a:lstStyle/>
        <a:p>
          <a:pPr marL="0" lvl="0" indent="0" algn="l" defTabSz="889000">
            <a:lnSpc>
              <a:spcPct val="90000"/>
            </a:lnSpc>
            <a:spcBef>
              <a:spcPct val="0"/>
            </a:spcBef>
            <a:spcAft>
              <a:spcPct val="35000"/>
            </a:spcAft>
            <a:buNone/>
          </a:pPr>
          <a:r>
            <a:rPr lang="tr-TR" sz="2000" kern="1200" noProof="0" dirty="0">
              <a:solidFill>
                <a:schemeClr val="accent1">
                  <a:lumMod val="50000"/>
                </a:schemeClr>
              </a:solidFill>
            </a:rPr>
            <a:t>Canfer Memoğlu</a:t>
          </a:r>
        </a:p>
      </dsp:txBody>
      <dsp:txXfrm rot="10800000">
        <a:off x="614014" y="189574"/>
        <a:ext cx="3565034" cy="530504"/>
      </dsp:txXfrm>
    </dsp:sp>
    <dsp:sp modelId="{2B323EAA-CF02-4ACA-92B9-ADD4D4812AF1}">
      <dsp:nvSpPr>
        <dsp:cNvPr id="0" name=""/>
        <dsp:cNvSpPr/>
      </dsp:nvSpPr>
      <dsp:spPr>
        <a:xfrm>
          <a:off x="216023" y="189574"/>
          <a:ext cx="530504" cy="530504"/>
        </a:xfrm>
        <a:prstGeom prst="ellipse">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A493D2BD-A4B3-4E37-9CB5-D4F6C107F996}">
      <dsp:nvSpPr>
        <dsp:cNvPr id="0" name=""/>
        <dsp:cNvSpPr/>
      </dsp:nvSpPr>
      <dsp:spPr>
        <a:xfrm rot="10800000">
          <a:off x="481388" y="663356"/>
          <a:ext cx="3697660" cy="530504"/>
        </a:xfrm>
        <a:prstGeom prst="homePlate">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3938" tIns="68580" rIns="128016" bIns="68580" numCol="1" spcCol="1270" anchor="ctr" anchorCtr="0">
          <a:noAutofit/>
        </a:bodyPr>
        <a:lstStyle/>
        <a:p>
          <a:pPr marL="0" lvl="0" indent="0" algn="l" defTabSz="800100">
            <a:lnSpc>
              <a:spcPct val="90000"/>
            </a:lnSpc>
            <a:spcBef>
              <a:spcPct val="0"/>
            </a:spcBef>
            <a:spcAft>
              <a:spcPct val="35000"/>
            </a:spcAft>
            <a:buNone/>
          </a:pPr>
          <a:r>
            <a:rPr lang="tr-TR" sz="1800" kern="1200" noProof="0" dirty="0">
              <a:solidFill>
                <a:schemeClr val="accent1">
                  <a:lumMod val="50000"/>
                </a:schemeClr>
              </a:solidFill>
            </a:rPr>
            <a:t>EFQM 7. Kriter Üyesi</a:t>
          </a:r>
        </a:p>
      </dsp:txBody>
      <dsp:txXfrm rot="10800000">
        <a:off x="614014" y="663356"/>
        <a:ext cx="3565034" cy="530504"/>
      </dsp:txXfrm>
    </dsp:sp>
    <dsp:sp modelId="{5CE04E87-E938-4140-B3FC-821A71DA7F4B}">
      <dsp:nvSpPr>
        <dsp:cNvPr id="0" name=""/>
        <dsp:cNvSpPr/>
      </dsp:nvSpPr>
      <dsp:spPr>
        <a:xfrm>
          <a:off x="216023" y="663356"/>
          <a:ext cx="530504" cy="530504"/>
        </a:xfrm>
        <a:prstGeom prst="ellipse">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8204E311-C567-40D1-8275-FE349602DCAC}">
      <dsp:nvSpPr>
        <dsp:cNvPr id="0" name=""/>
        <dsp:cNvSpPr/>
      </dsp:nvSpPr>
      <dsp:spPr>
        <a:xfrm rot="10800000">
          <a:off x="481388" y="1125680"/>
          <a:ext cx="3697660" cy="530504"/>
        </a:xfrm>
        <a:prstGeom prst="homePlate">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3938" tIns="68580" rIns="128016" bIns="68580" numCol="1" spcCol="1270" anchor="ctr" anchorCtr="0">
          <a:noAutofit/>
        </a:bodyPr>
        <a:lstStyle/>
        <a:p>
          <a:pPr marL="0" lvl="0" indent="0" algn="l" defTabSz="800100">
            <a:lnSpc>
              <a:spcPct val="90000"/>
            </a:lnSpc>
            <a:spcBef>
              <a:spcPct val="0"/>
            </a:spcBef>
            <a:spcAft>
              <a:spcPct val="35000"/>
            </a:spcAft>
            <a:buNone/>
          </a:pPr>
          <a:r>
            <a:rPr lang="tr-TR" sz="1800" kern="1200" noProof="0" dirty="0">
              <a:solidFill>
                <a:schemeClr val="accent1">
                  <a:lumMod val="50000"/>
                </a:schemeClr>
              </a:solidFill>
            </a:rPr>
            <a:t>02.09.2026</a:t>
          </a:r>
        </a:p>
      </dsp:txBody>
      <dsp:txXfrm rot="10800000">
        <a:off x="614014" y="1125680"/>
        <a:ext cx="3565034" cy="530504"/>
      </dsp:txXfrm>
    </dsp:sp>
    <dsp:sp modelId="{6D0800E8-3EE1-4EDD-974B-D1AA501A3C63}">
      <dsp:nvSpPr>
        <dsp:cNvPr id="0" name=""/>
        <dsp:cNvSpPr/>
      </dsp:nvSpPr>
      <dsp:spPr>
        <a:xfrm>
          <a:off x="216023" y="1125680"/>
          <a:ext cx="530504" cy="530504"/>
        </a:xfrm>
        <a:prstGeom prst="ellipse">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E1088BB7-D0FA-8C09-6811-A95E3FB3E573}"/>
              </a:ext>
            </a:extLst>
          </p:cNvPr>
          <p:cNvSpPr>
            <a:spLocks noGrp="1"/>
          </p:cNvSpPr>
          <p:nvPr>
            <p:ph type="hdr" sz="quarter"/>
          </p:nvPr>
        </p:nvSpPr>
        <p:spPr>
          <a:xfrm>
            <a:off x="0" y="1"/>
            <a:ext cx="2984870" cy="502675"/>
          </a:xfrm>
          <a:prstGeom prst="rect">
            <a:avLst/>
          </a:prstGeom>
        </p:spPr>
        <p:txBody>
          <a:bodyPr vert="horz" lIns="96606" tIns="48303" rIns="96606" bIns="48303" rtlCol="0"/>
          <a:lstStyle>
            <a:lvl1pPr algn="l">
              <a:defRPr sz="1300"/>
            </a:lvl1pPr>
          </a:lstStyle>
          <a:p>
            <a:endParaRPr lang="tr-TR"/>
          </a:p>
        </p:txBody>
      </p:sp>
      <p:sp>
        <p:nvSpPr>
          <p:cNvPr id="3" name="Veri Yer Tutucusu 2">
            <a:extLst>
              <a:ext uri="{FF2B5EF4-FFF2-40B4-BE49-F238E27FC236}">
                <a16:creationId xmlns:a16="http://schemas.microsoft.com/office/drawing/2014/main" id="{50420DEA-E7D7-80DA-D13E-F20DF077D41A}"/>
              </a:ext>
            </a:extLst>
          </p:cNvPr>
          <p:cNvSpPr>
            <a:spLocks noGrp="1"/>
          </p:cNvSpPr>
          <p:nvPr>
            <p:ph type="dt" sz="quarter" idx="1"/>
          </p:nvPr>
        </p:nvSpPr>
        <p:spPr>
          <a:xfrm>
            <a:off x="3901698" y="1"/>
            <a:ext cx="2984870" cy="502675"/>
          </a:xfrm>
          <a:prstGeom prst="rect">
            <a:avLst/>
          </a:prstGeom>
        </p:spPr>
        <p:txBody>
          <a:bodyPr vert="horz" lIns="96606" tIns="48303" rIns="96606" bIns="48303" rtlCol="0"/>
          <a:lstStyle>
            <a:lvl1pPr algn="r">
              <a:defRPr sz="1300"/>
            </a:lvl1pPr>
          </a:lstStyle>
          <a:p>
            <a:fld id="{0D3B7185-816D-40FF-A911-5B11DAA5E068}" type="datetimeFigureOut">
              <a:rPr lang="tr-TR" smtClean="0"/>
              <a:t>2.09.2026</a:t>
            </a:fld>
            <a:endParaRPr lang="tr-TR"/>
          </a:p>
        </p:txBody>
      </p:sp>
      <p:sp>
        <p:nvSpPr>
          <p:cNvPr id="4" name="Alt Bilgi Yer Tutucusu 3">
            <a:extLst>
              <a:ext uri="{FF2B5EF4-FFF2-40B4-BE49-F238E27FC236}">
                <a16:creationId xmlns:a16="http://schemas.microsoft.com/office/drawing/2014/main" id="{81BE46AA-2042-26E9-1816-71A09EE6F461}"/>
              </a:ext>
            </a:extLst>
          </p:cNvPr>
          <p:cNvSpPr>
            <a:spLocks noGrp="1"/>
          </p:cNvSpPr>
          <p:nvPr>
            <p:ph type="ftr" sz="quarter" idx="2"/>
          </p:nvPr>
        </p:nvSpPr>
        <p:spPr>
          <a:xfrm>
            <a:off x="0" y="9516040"/>
            <a:ext cx="2984870" cy="502674"/>
          </a:xfrm>
          <a:prstGeom prst="rect">
            <a:avLst/>
          </a:prstGeom>
        </p:spPr>
        <p:txBody>
          <a:bodyPr vert="horz" lIns="96606" tIns="48303" rIns="96606" bIns="48303" rtlCol="0" anchor="b"/>
          <a:lstStyle>
            <a:lvl1pPr algn="l">
              <a:defRPr sz="1300"/>
            </a:lvl1pPr>
          </a:lstStyle>
          <a:p>
            <a:endParaRPr lang="tr-TR"/>
          </a:p>
        </p:txBody>
      </p:sp>
      <p:sp>
        <p:nvSpPr>
          <p:cNvPr id="5" name="Slayt Numarası Yer Tutucusu 4">
            <a:extLst>
              <a:ext uri="{FF2B5EF4-FFF2-40B4-BE49-F238E27FC236}">
                <a16:creationId xmlns:a16="http://schemas.microsoft.com/office/drawing/2014/main" id="{2DA53E7E-4638-67C0-ABB5-21644EC9CEDA}"/>
              </a:ext>
            </a:extLst>
          </p:cNvPr>
          <p:cNvSpPr>
            <a:spLocks noGrp="1"/>
          </p:cNvSpPr>
          <p:nvPr>
            <p:ph type="sldNum" sz="quarter" idx="3"/>
          </p:nvPr>
        </p:nvSpPr>
        <p:spPr>
          <a:xfrm>
            <a:off x="3901698" y="9516040"/>
            <a:ext cx="2984870" cy="502674"/>
          </a:xfrm>
          <a:prstGeom prst="rect">
            <a:avLst/>
          </a:prstGeom>
        </p:spPr>
        <p:txBody>
          <a:bodyPr vert="horz" lIns="96606" tIns="48303" rIns="96606" bIns="48303" rtlCol="0" anchor="b"/>
          <a:lstStyle>
            <a:lvl1pPr algn="r">
              <a:defRPr sz="1300"/>
            </a:lvl1pPr>
          </a:lstStyle>
          <a:p>
            <a:fld id="{283F3091-97E2-4436-885E-DD00D3E552E4}" type="slidenum">
              <a:rPr lang="tr-TR" smtClean="0"/>
              <a:t>‹#›</a:t>
            </a:fld>
            <a:endParaRPr lang="tr-TR"/>
          </a:p>
        </p:txBody>
      </p:sp>
    </p:spTree>
    <p:extLst>
      <p:ext uri="{BB962C8B-B14F-4D97-AF65-F5344CB8AC3E}">
        <p14:creationId xmlns:p14="http://schemas.microsoft.com/office/powerpoint/2010/main" val="84497736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6"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1"/>
            <a:ext cx="2984870" cy="502675"/>
          </a:xfrm>
          <a:prstGeom prst="rect">
            <a:avLst/>
          </a:prstGeom>
        </p:spPr>
        <p:txBody>
          <a:bodyPr vert="horz" lIns="96606" tIns="48303" rIns="96606" bIns="48303" rtlCol="0"/>
          <a:lstStyle>
            <a:lvl1pPr algn="l">
              <a:defRPr sz="1300"/>
            </a:lvl1pPr>
          </a:lstStyle>
          <a:p>
            <a:endParaRPr lang="tr-TR"/>
          </a:p>
        </p:txBody>
      </p:sp>
      <p:sp>
        <p:nvSpPr>
          <p:cNvPr id="3" name="Veri Yer Tutucusu 2"/>
          <p:cNvSpPr>
            <a:spLocks noGrp="1"/>
          </p:cNvSpPr>
          <p:nvPr>
            <p:ph type="dt" idx="1"/>
          </p:nvPr>
        </p:nvSpPr>
        <p:spPr>
          <a:xfrm>
            <a:off x="3901698" y="1"/>
            <a:ext cx="2984870" cy="502675"/>
          </a:xfrm>
          <a:prstGeom prst="rect">
            <a:avLst/>
          </a:prstGeom>
        </p:spPr>
        <p:txBody>
          <a:bodyPr vert="horz" lIns="96606" tIns="48303" rIns="96606" bIns="48303" rtlCol="0"/>
          <a:lstStyle>
            <a:lvl1pPr algn="r">
              <a:defRPr sz="1300"/>
            </a:lvl1pPr>
          </a:lstStyle>
          <a:p>
            <a:fld id="{006E0346-153E-47B7-81F5-9DA82A08B5A0}" type="datetimeFigureOut">
              <a:rPr lang="tr-TR" smtClean="0"/>
              <a:t>2.09.2026</a:t>
            </a:fld>
            <a:endParaRPr lang="tr-TR"/>
          </a:p>
        </p:txBody>
      </p:sp>
      <p:sp>
        <p:nvSpPr>
          <p:cNvPr id="4" name="Slayt Resmi Yer Tutucusu 3"/>
          <p:cNvSpPr>
            <a:spLocks noGrp="1" noRot="1" noChangeAspect="1"/>
          </p:cNvSpPr>
          <p:nvPr>
            <p:ph type="sldImg" idx="2"/>
          </p:nvPr>
        </p:nvSpPr>
        <p:spPr>
          <a:xfrm>
            <a:off x="438150" y="1250950"/>
            <a:ext cx="6011863" cy="3382963"/>
          </a:xfrm>
          <a:prstGeom prst="rect">
            <a:avLst/>
          </a:prstGeom>
          <a:noFill/>
          <a:ln w="12700">
            <a:solidFill>
              <a:prstClr val="black"/>
            </a:solidFill>
          </a:ln>
        </p:spPr>
        <p:txBody>
          <a:bodyPr vert="horz" lIns="96606" tIns="48303" rIns="96606" bIns="48303" rtlCol="0" anchor="ctr"/>
          <a:lstStyle/>
          <a:p>
            <a:endParaRPr lang="tr-TR"/>
          </a:p>
        </p:txBody>
      </p:sp>
      <p:sp>
        <p:nvSpPr>
          <p:cNvPr id="5" name="Not Yer Tutucusu 4"/>
          <p:cNvSpPr>
            <a:spLocks noGrp="1"/>
          </p:cNvSpPr>
          <p:nvPr>
            <p:ph type="body" sz="quarter" idx="3"/>
          </p:nvPr>
        </p:nvSpPr>
        <p:spPr>
          <a:xfrm>
            <a:off x="688817" y="4821506"/>
            <a:ext cx="5510530" cy="3944869"/>
          </a:xfrm>
          <a:prstGeom prst="rect">
            <a:avLst/>
          </a:prstGeom>
        </p:spPr>
        <p:txBody>
          <a:bodyPr vert="horz" lIns="96606" tIns="48303" rIns="96606" bIns="48303"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9516040"/>
            <a:ext cx="2984870" cy="502674"/>
          </a:xfrm>
          <a:prstGeom prst="rect">
            <a:avLst/>
          </a:prstGeom>
        </p:spPr>
        <p:txBody>
          <a:bodyPr vert="horz" lIns="96606" tIns="48303" rIns="96606" bIns="48303" rtlCol="0" anchor="b"/>
          <a:lstStyle>
            <a:lvl1pPr algn="l">
              <a:defRPr sz="1300"/>
            </a:lvl1pPr>
          </a:lstStyle>
          <a:p>
            <a:endParaRPr lang="tr-TR"/>
          </a:p>
        </p:txBody>
      </p:sp>
      <p:sp>
        <p:nvSpPr>
          <p:cNvPr id="7" name="Slayt Numarası Yer Tutucusu 6"/>
          <p:cNvSpPr>
            <a:spLocks noGrp="1"/>
          </p:cNvSpPr>
          <p:nvPr>
            <p:ph type="sldNum" sz="quarter" idx="5"/>
          </p:nvPr>
        </p:nvSpPr>
        <p:spPr>
          <a:xfrm>
            <a:off x="3901698" y="9516040"/>
            <a:ext cx="2984870" cy="502674"/>
          </a:xfrm>
          <a:prstGeom prst="rect">
            <a:avLst/>
          </a:prstGeom>
        </p:spPr>
        <p:txBody>
          <a:bodyPr vert="horz" lIns="96606" tIns="48303" rIns="96606" bIns="48303" rtlCol="0" anchor="b"/>
          <a:lstStyle>
            <a:lvl1pPr algn="r">
              <a:defRPr sz="1300"/>
            </a:lvl1pPr>
          </a:lstStyle>
          <a:p>
            <a:fld id="{48BC39C3-ECD9-4AE2-82F3-7720F2DA90D3}" type="slidenum">
              <a:rPr lang="tr-TR" smtClean="0"/>
              <a:t>‹#›</a:t>
            </a:fld>
            <a:endParaRPr lang="tr-TR"/>
          </a:p>
        </p:txBody>
      </p:sp>
    </p:spTree>
    <p:extLst>
      <p:ext uri="{BB962C8B-B14F-4D97-AF65-F5344CB8AC3E}">
        <p14:creationId xmlns:p14="http://schemas.microsoft.com/office/powerpoint/2010/main" val="2606406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 /><Relationship Id="rId1" Type="http://schemas.openxmlformats.org/officeDocument/2006/relationships/notesMaster" Target="../notesMasters/notesMaster1.xml" /></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 /><Relationship Id="rId1" Type="http://schemas.openxmlformats.org/officeDocument/2006/relationships/notesMaster" Target="../notesMasters/notesMaster1.xml" /></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 /><Relationship Id="rId1" Type="http://schemas.openxmlformats.org/officeDocument/2006/relationships/notesMaster" Target="../notesMasters/notesMaster1.xml" /></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 /><Relationship Id="rId1" Type="http://schemas.openxmlformats.org/officeDocument/2006/relationships/notesMaster" Target="../notesMasters/notesMaster1.xml" /></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 /><Relationship Id="rId1" Type="http://schemas.openxmlformats.org/officeDocument/2006/relationships/notesMaster" Target="../notesMasters/notesMaster1.xml" /></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 /><Relationship Id="rId1" Type="http://schemas.openxmlformats.org/officeDocument/2006/relationships/notesMaster" Target="../notesMasters/notesMaster1.xml" /></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 /><Relationship Id="rId1" Type="http://schemas.openxmlformats.org/officeDocument/2006/relationships/notesMaster" Target="../notesMasters/notesMaster1.xml" /></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300" b="1" dirty="0"/>
              <a:t>Kıymetli hocalarım, akademik ve idari birim amirlerimiz, değerli birim EFQM temsilcilerimiz; hepinizi saygıyla selamlıyorum.</a:t>
            </a:r>
            <a:endParaRPr lang="tr-TR" sz="1300" dirty="0"/>
          </a:p>
          <a:p>
            <a:pPr fontAlgn="t"/>
            <a:r>
              <a:rPr lang="tr-TR" sz="1300" dirty="0"/>
              <a:t>Bildiğiniz üzere üniversitemizin EFQM Modeli hazırlıkları kapsamında bir süredir yedi kriterin her biri için ayrı eğitim ve bilgilendirme toplantıları gerçekleştirildi.</a:t>
            </a:r>
          </a:p>
          <a:p>
            <a:pPr fontAlgn="t"/>
            <a:r>
              <a:rPr lang="tr-TR" sz="1300" dirty="0"/>
              <a:t>Bu süreçte ilk 6 kriterin ayrı ayrı ele alındı ve her bir kriter kapsamında yürütülen çalışmalar ve beklentiler sizlerle paylaşıldı.</a:t>
            </a:r>
          </a:p>
          <a:p>
            <a:pPr fontAlgn="t"/>
            <a:r>
              <a:rPr lang="tr-TR" sz="1300" dirty="0"/>
              <a:t>Bugün EFQM 7 kriter hakkında kısa bilgilendirme ve isterleri hakkında bilgilendirme yaptıktan sonra sahadaki yaklaşımımız ve beklentilerimiz hakkında bilgi vermeye çalışacağım.</a:t>
            </a:r>
          </a:p>
          <a:p>
            <a:endParaRPr lang="tr-TR" dirty="0"/>
          </a:p>
        </p:txBody>
      </p:sp>
      <p:sp>
        <p:nvSpPr>
          <p:cNvPr id="4" name="Slayt Numarası Yer Tutucusu 3"/>
          <p:cNvSpPr>
            <a:spLocks noGrp="1"/>
          </p:cNvSpPr>
          <p:nvPr>
            <p:ph type="sldNum" sz="quarter" idx="5"/>
          </p:nvPr>
        </p:nvSpPr>
        <p:spPr/>
        <p:txBody>
          <a:bodyPr/>
          <a:lstStyle/>
          <a:p>
            <a:fld id="{48BC39C3-ECD9-4AE2-82F3-7720F2DA90D3}" type="slidenum">
              <a:rPr lang="tr-TR" smtClean="0"/>
              <a:t>1</a:t>
            </a:fld>
            <a:endParaRPr lang="tr-TR"/>
          </a:p>
        </p:txBody>
      </p:sp>
    </p:spTree>
    <p:extLst>
      <p:ext uri="{BB962C8B-B14F-4D97-AF65-F5344CB8AC3E}">
        <p14:creationId xmlns:p14="http://schemas.microsoft.com/office/powerpoint/2010/main" val="2704131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8BC39C3-ECD9-4AE2-82F3-7720F2DA90D3}" type="slidenum">
              <a:rPr lang="tr-TR" smtClean="0"/>
              <a:t>10</a:t>
            </a:fld>
            <a:endParaRPr lang="tr-TR"/>
          </a:p>
        </p:txBody>
      </p:sp>
    </p:spTree>
    <p:extLst>
      <p:ext uri="{BB962C8B-B14F-4D97-AF65-F5344CB8AC3E}">
        <p14:creationId xmlns:p14="http://schemas.microsoft.com/office/powerpoint/2010/main" val="1039921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8BC39C3-ECD9-4AE2-82F3-7720F2DA90D3}" type="slidenum">
              <a:rPr lang="tr-TR" smtClean="0"/>
              <a:t>11</a:t>
            </a:fld>
            <a:endParaRPr lang="tr-TR"/>
          </a:p>
        </p:txBody>
      </p:sp>
    </p:spTree>
    <p:extLst>
      <p:ext uri="{BB962C8B-B14F-4D97-AF65-F5344CB8AC3E}">
        <p14:creationId xmlns:p14="http://schemas.microsoft.com/office/powerpoint/2010/main" val="28834371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8BC39C3-ECD9-4AE2-82F3-7720F2DA90D3}" type="slidenum">
              <a:rPr lang="tr-TR" smtClean="0"/>
              <a:t>12</a:t>
            </a:fld>
            <a:endParaRPr lang="tr-TR"/>
          </a:p>
        </p:txBody>
      </p:sp>
    </p:spTree>
    <p:extLst>
      <p:ext uri="{BB962C8B-B14F-4D97-AF65-F5344CB8AC3E}">
        <p14:creationId xmlns:p14="http://schemas.microsoft.com/office/powerpoint/2010/main" val="3386050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14275-9355-CF4C-7639-08194D92497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FB27F54-C3E4-6AC9-A90E-BEA2E45765A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0F97C88-3C1E-FF80-339A-0DAAA9D2714E}"/>
              </a:ext>
            </a:extLst>
          </p:cNvPr>
          <p:cNvSpPr>
            <a:spLocks noGrp="1"/>
          </p:cNvSpPr>
          <p:nvPr>
            <p:ph type="body" idx="1"/>
          </p:nvPr>
        </p:nvSpPr>
        <p:spPr/>
        <p:txBody>
          <a:bodyPr/>
          <a:lstStyle/>
          <a:p>
            <a:pPr fontAlgn="t"/>
            <a:r>
              <a:rPr lang="tr-TR" sz="1500" dirty="0"/>
              <a:t>Bu sunumun son bölümünde, Kriter 7 çalışmalarının sürdürülebilirliği açısından birimlerimizden beklentilerimizi ve yararlanılabilecek temel veri kaynaklarını paylaşmak istiyorum.</a:t>
            </a:r>
          </a:p>
          <a:p>
            <a:pPr fontAlgn="t"/>
            <a:r>
              <a:rPr lang="tr-TR" sz="1500" dirty="0"/>
              <a:t>Bildiğiniz gibi EFQM çalışmaları yalnızca başvuru dönemlerinde gerçekleştirilen faaliyetler değildir. Asıl amaç, performansın sürekli izlenmesi, değerlendirilmesi ve iyileştirilmesidir. Bu nedenle her birimimizin kendi faaliyet alanına ilişkin göstergelerini düzenli olarak takip etmesi büyük önem taşımaktadır.</a:t>
            </a:r>
          </a:p>
          <a:p>
            <a:pPr fontAlgn="t"/>
            <a:r>
              <a:rPr lang="tr-TR" sz="1500" dirty="0"/>
              <a:t>Bu kapsamda öncelikle birimlerimizin kendi faaliyetlerini ve süreçlerini yansıtan göstergeleri belirlemeleri ve bu göstergelere ilişkin verileri hazırlamaları beklenmektedir.</a:t>
            </a:r>
          </a:p>
          <a:p>
            <a:pPr fontAlgn="t"/>
            <a:r>
              <a:rPr lang="tr-TR" sz="1500" dirty="0"/>
              <a:t>Ayrıca mümkün olan göstergeler için karşılaştırma yapılabilecek kurumların veya birimlerin belirlenmesi, dört yıllık gerçekleşme verilerinin oluşturulması, hedeflerin tanımlanması ve eğilim analizlerinin yapılması önem arz etmektedir.</a:t>
            </a:r>
          </a:p>
          <a:p>
            <a:pPr fontAlgn="t"/>
            <a:r>
              <a:rPr lang="tr-TR" sz="1500" dirty="0"/>
              <a:t>Bunun yanında her gösterge için veri kaynağının ve sorumlu birimin açık bir şekilde belirlenmesi, göstergelerin sürdürülebilir bir biçimde takip edilmesine katkı sağlayacaktır.</a:t>
            </a:r>
          </a:p>
          <a:p>
            <a:pPr fontAlgn="t"/>
            <a:r>
              <a:rPr lang="tr-TR" sz="1500" dirty="0"/>
              <a:t>Ancak belki de en önemli beklenti, EFQM çalışmalarının yalnızca birim temsilcilerinin veya yöneticilerin sorumluluğunda görülmemesi, tüm çalışanlarımız tarafından sahiplenilmesidir. Çünkü kurumsal mükemmellik, tüm birimlerin ortak katkısıyla mümkündür.</a:t>
            </a:r>
          </a:p>
          <a:p>
            <a:pPr fontAlgn="t"/>
            <a:endParaRPr lang="tr-TR" sz="1500" dirty="0"/>
          </a:p>
          <a:p>
            <a:pPr fontAlgn="t"/>
            <a:r>
              <a:rPr lang="tr-TR" sz="1500" dirty="0"/>
              <a:t>Slaydın sağ tarafında ise göstergelerin hazırlanmasında yararlanılabilecek temel veri kaynakları yer almaktadır.</a:t>
            </a:r>
          </a:p>
          <a:p>
            <a:pPr fontAlgn="t"/>
            <a:r>
              <a:rPr lang="tr-TR" sz="1500" dirty="0"/>
              <a:t>Stratejik planlar, faaliyet raporları, iç değerlendirme ve kurumsal izleme raporları, YÖK ve YÖKAK raporları, ÖSYM istatistikleri, BKYS süreç performans göstergeleri ve kurumsal bilgi sistemleri bu kapsamda önemli veri kaynaklarıdır.</a:t>
            </a:r>
          </a:p>
          <a:p>
            <a:pPr fontAlgn="t"/>
            <a:r>
              <a:rPr lang="tr-TR" sz="1500" dirty="0"/>
              <a:t>Ayrıca UNİS üzerinden elde edilen akademik veriler ile URAP, THE ve QS gibi ulusal ve uluslararası sıralama verileri de birçok gösterge için yararlanılabilecek kaynaklar arasında yer almaktadır.</a:t>
            </a:r>
          </a:p>
          <a:p>
            <a:pPr fontAlgn="t"/>
            <a:r>
              <a:rPr lang="tr-TR" sz="1500" dirty="0"/>
              <a:t>Kısacası ihtiyaç duyduğumuz verilerin önemli bir kısmı hâlihazırda kurumumuzda veya erişebildiğimiz dış kaynaklarda bulunmaktadır. Önemli olan bu verileri sistematik bir şekilde toplamak, analiz etmek ve EFQM bakış açısıyla anlamlı sonuçlara dönüştürebilmektir.</a:t>
            </a:r>
          </a:p>
          <a:p>
            <a:endParaRPr lang="tr-TR" dirty="0"/>
          </a:p>
        </p:txBody>
      </p:sp>
      <p:sp>
        <p:nvSpPr>
          <p:cNvPr id="4" name="Slayt Numarası Yer Tutucusu 3">
            <a:extLst>
              <a:ext uri="{FF2B5EF4-FFF2-40B4-BE49-F238E27FC236}">
                <a16:creationId xmlns:a16="http://schemas.microsoft.com/office/drawing/2014/main" id="{FFB15EC7-C5EB-8AD0-6FC7-4C7C4BA92BAD}"/>
              </a:ext>
            </a:extLst>
          </p:cNvPr>
          <p:cNvSpPr>
            <a:spLocks noGrp="1"/>
          </p:cNvSpPr>
          <p:nvPr>
            <p:ph type="sldNum" sz="quarter" idx="5"/>
          </p:nvPr>
        </p:nvSpPr>
        <p:spPr/>
        <p:txBody>
          <a:bodyPr/>
          <a:lstStyle/>
          <a:p>
            <a:fld id="{2D3C13C8-25C0-4944-80F5-21E0ABB8F58D}" type="slidenum">
              <a:rPr lang="tr-TR" smtClean="0"/>
              <a:t>13</a:t>
            </a:fld>
            <a:endParaRPr lang="tr-TR"/>
          </a:p>
        </p:txBody>
      </p:sp>
    </p:spTree>
    <p:extLst>
      <p:ext uri="{BB962C8B-B14F-4D97-AF65-F5344CB8AC3E}">
        <p14:creationId xmlns:p14="http://schemas.microsoft.com/office/powerpoint/2010/main" val="22606151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300" dirty="0"/>
              <a:t>Bu tabloda saha ziyareti sırasında değerlendiricilerin yöneticilerimize yöneltebileceği örnek sorular ve bu sorulara hazırlanırken dikkat edilmesi gereken başlıklar yer almaktadır.</a:t>
            </a:r>
          </a:p>
          <a:p>
            <a:pPr fontAlgn="t"/>
            <a:r>
              <a:rPr lang="tr-TR" sz="1300" dirty="0"/>
              <a:t>Öncelikle şunu belirtmek isterim ki değerlendiriciler genellikle bir yöneticiye faaliyetlerini anlatmasını istemez. Asıl merak ettikleri konu, yapılan çalışmaların kurumsal hedeflere nasıl katkı sağladığı ve bunun hangi sonuçlarla ortaya konulduğudur.</a:t>
            </a:r>
          </a:p>
          <a:p>
            <a:pPr fontAlgn="t"/>
            <a:r>
              <a:rPr lang="tr-TR" sz="1300" dirty="0"/>
              <a:t>Bu nedenle yöneticilerimizin her şeyden önce kendi birimlerinin üniversitemizin stratejik amaç ve hedefleriyle olan ilişkisini net olarak açıklayabilmesi gerekmektedir. Birim olarak hangi amaca hizmet ettiğimizi, hangi hedeflere katkı verdiğimizi ve bu katkıyı hangi göstergeler üzerinden takip ettiğimizi biliyor olmalıyız.</a:t>
            </a:r>
          </a:p>
          <a:p>
            <a:pPr fontAlgn="t"/>
            <a:r>
              <a:rPr lang="tr-TR" sz="1300" dirty="0"/>
              <a:t>Değerlendiriciler ayrıca en güçlü performans sonuçlarımızı da sorabilirler. Bu noktada sadece bir rakam ifade etmek yeterli olmayacaktır. Sonucun yıllar içindeki gelişimini, hedefle karşılaştırmasını ve bunu destekleyen kanıtları ortaya koyabilmeliyiz.</a:t>
            </a:r>
          </a:p>
          <a:p>
            <a:pPr fontAlgn="t"/>
            <a:r>
              <a:rPr lang="tr-TR" sz="1300" dirty="0"/>
              <a:t>Bunun yanında hedefin altında kalan göstergelerimiz de sorulabilir. EFQM değerlendirmesinde hiçbir kurumun tüm göstergelerde mükemmel olması beklenmez. Önemli olan, sapmaların farkında olmak, nedenlerini analiz etmek, riskleri yönetmek ve iyileştirme çalışmalarını sistematik şekilde yürütmektir.</a:t>
            </a:r>
          </a:p>
          <a:p>
            <a:pPr fontAlgn="t"/>
            <a:r>
              <a:rPr lang="tr-TR" sz="1300" dirty="0"/>
              <a:t>Bir diğer önemli konu sonuçların nasıl izlendiğidir. Yöneticilerimiz BKYS, performans izleme sistemi, kurul ve komisyonlar, yönetimin gözden geçirme toplantıları ve raporlama mekanizmaları gibi araçları kullanarak sonuçları nasıl takip ettiklerini açıklayabilmelidir.</a:t>
            </a:r>
          </a:p>
          <a:p>
            <a:pPr fontAlgn="t"/>
            <a:r>
              <a:rPr lang="tr-TR" sz="1300" dirty="0"/>
              <a:t>Özellikle dikkat edilmesi gereken bir husus ise 'sonuçlara göre neyi değiştirdiniz?' sorusudur. Çünkü değerlendiriciler sadece ölçen değil, ölçtüğü sonuçlara göre harekete geçen bir yönetim anlayışı görmek isterler. Bu nedenle yapılan iyileştirmeler, alınan kararlar ve elde edilen kazanımlar örneklerle anlatılmalıdır.</a:t>
            </a:r>
          </a:p>
          <a:p>
            <a:pPr fontAlgn="t"/>
            <a:r>
              <a:rPr lang="tr-TR" sz="1300" dirty="0"/>
              <a:t>Paydaş geri bildirimleri de önemli bir değerlendirme alanıdır. Öğrencilerden, personelden, mezunlardan, iş dünyasından veya diğer paydaşlardan gelen geri bildirimlerin hangi süreçleri değiştirdiğini ve hangi iyileştirmelere yol açtığını açıklayabilmeliyiz.</a:t>
            </a:r>
          </a:p>
          <a:p>
            <a:pPr fontAlgn="t"/>
            <a:r>
              <a:rPr lang="tr-TR" sz="1300" dirty="0"/>
              <a:t>Değerlendiriciler ayrıca son değerlendirme döneminden bugüne kadar olan gelişimi görmek isteyecektir. Özellikle 2022 yılından itibaren hangi alanlarda ilerleme kaydettiğimizi, hangi yeni uygulamaları hayata geçirdiğimizi ve bunun sonuçlara nasıl yansıdığını ortaya koyabilmeliyiz.</a:t>
            </a:r>
          </a:p>
          <a:p>
            <a:pPr fontAlgn="t"/>
            <a:r>
              <a:rPr lang="tr-TR" sz="1300" dirty="0"/>
              <a:t>Bir diğer kritik beklenti ise karşılaştırma yapabilmektir. Sonuçlarımızı yalnızca kendi içinde değerlendirmek yeterli değildir. Önceki yıllarla, hedeflerle, benzer birimlerle veya mümkün olduğunda dış kıyaslama sonuçlarıyla karşılaştırarak performansımızı yorumlayabilmeliyiz.</a:t>
            </a:r>
          </a:p>
          <a:p>
            <a:pPr fontAlgn="t"/>
            <a:r>
              <a:rPr lang="tr-TR" sz="1300" dirty="0"/>
              <a:t>Özetle değerlendiriciler yöneticilerimizden şu mantık çerçevesinde cevaplar bekleyecektir:</a:t>
            </a:r>
          </a:p>
          <a:p>
            <a:pPr fontAlgn="t"/>
            <a:r>
              <a:rPr lang="tr-TR" sz="1300" b="1" dirty="0"/>
              <a:t>Hedefimiz neydi? Hangi göstergeyle takip ettik? Sonuç ne oldu? Hedefe ulaştık mı? Ulaşamadıysak neden? Ne yaptık? Sonuç nasıl değişti?</a:t>
            </a:r>
            <a:endParaRPr lang="tr-TR" sz="1300" dirty="0"/>
          </a:p>
          <a:p>
            <a:pPr fontAlgn="t"/>
            <a:r>
              <a:rPr lang="tr-TR" sz="1300" dirty="0"/>
              <a:t>Bu mantıkla hazırlanan cevaplar, saha ziyaretlerinde yöneticilerimizin kendilerini daha rahat ifade etmelerini ve kurumsal olgunluğumuzu daha güçlü şekilde göstermelerini sağlayacaktır.</a:t>
            </a:r>
          </a:p>
          <a:p>
            <a:endParaRPr lang="tr-TR" dirty="0"/>
          </a:p>
        </p:txBody>
      </p:sp>
      <p:sp>
        <p:nvSpPr>
          <p:cNvPr id="4" name="Slayt Numarası Yer Tutucusu 3"/>
          <p:cNvSpPr>
            <a:spLocks noGrp="1"/>
          </p:cNvSpPr>
          <p:nvPr>
            <p:ph type="sldNum" sz="quarter" idx="5"/>
          </p:nvPr>
        </p:nvSpPr>
        <p:spPr/>
        <p:txBody>
          <a:bodyPr/>
          <a:lstStyle/>
          <a:p>
            <a:fld id="{48BC39C3-ECD9-4AE2-82F3-7720F2DA90D3}" type="slidenum">
              <a:rPr lang="tr-TR" smtClean="0"/>
              <a:t>14</a:t>
            </a:fld>
            <a:endParaRPr lang="tr-TR"/>
          </a:p>
        </p:txBody>
      </p:sp>
    </p:spTree>
    <p:extLst>
      <p:ext uri="{BB962C8B-B14F-4D97-AF65-F5344CB8AC3E}">
        <p14:creationId xmlns:p14="http://schemas.microsoft.com/office/powerpoint/2010/main" val="25223297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8BC39C3-ECD9-4AE2-82F3-7720F2DA90D3}" type="slidenum">
              <a:rPr lang="tr-TR" smtClean="0"/>
              <a:t>15</a:t>
            </a:fld>
            <a:endParaRPr lang="tr-TR"/>
          </a:p>
        </p:txBody>
      </p:sp>
    </p:spTree>
    <p:extLst>
      <p:ext uri="{BB962C8B-B14F-4D97-AF65-F5344CB8AC3E}">
        <p14:creationId xmlns:p14="http://schemas.microsoft.com/office/powerpoint/2010/main" val="27978626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500" dirty="0"/>
              <a:t>Buraya kadar Kriter 7 kapsamında göstergelerin hazırlanmasında dikkat edilmesi gereken temel hususları ele aldık.</a:t>
            </a:r>
          </a:p>
          <a:p>
            <a:pPr fontAlgn="t"/>
            <a:r>
              <a:rPr lang="tr-TR" sz="1500" dirty="0"/>
              <a:t>Şimdi ise üniversitemiz tarafından hazırlanan Kriter 7 raporunun yapısına ve raporda göstergelerin nasıl sunulduğuna kısaca değineceğiz.</a:t>
            </a:r>
          </a:p>
          <a:p>
            <a:pPr fontAlgn="t"/>
            <a:r>
              <a:rPr lang="tr-TR" sz="1500" dirty="0"/>
              <a:t>Bu bölümde anlatacağımız hususlar, raporu inceleyen herkesin göstergelerin hangi mantıkla oluşturulduğunu ve raporun nasıl kurgulandığını daha iyi anlamasına yardımcı olacaktır.</a:t>
            </a:r>
          </a:p>
          <a:p>
            <a:pPr fontAlgn="t"/>
            <a:r>
              <a:rPr lang="tr-TR" sz="1500" dirty="0"/>
              <a:t>Öncelikle raporun genel yapısını, ardından göstergelerin ve ek göstergelerin nasıl sınıflandırıldığını birlikte inceleyeceğiz.</a:t>
            </a:r>
          </a:p>
          <a:p>
            <a:endParaRPr lang="tr-TR" dirty="0"/>
          </a:p>
        </p:txBody>
      </p:sp>
      <p:sp>
        <p:nvSpPr>
          <p:cNvPr id="4" name="Slayt Numarası Yer Tutucusu 3"/>
          <p:cNvSpPr>
            <a:spLocks noGrp="1"/>
          </p:cNvSpPr>
          <p:nvPr>
            <p:ph type="sldNum" sz="quarter" idx="5"/>
          </p:nvPr>
        </p:nvSpPr>
        <p:spPr/>
        <p:txBody>
          <a:bodyPr/>
          <a:lstStyle/>
          <a:p>
            <a:fld id="{2D3C13C8-25C0-4944-80F5-21E0ABB8F58D}" type="slidenum">
              <a:rPr lang="tr-TR" smtClean="0"/>
              <a:t>16</a:t>
            </a:fld>
            <a:endParaRPr lang="tr-TR"/>
          </a:p>
        </p:txBody>
      </p:sp>
    </p:spTree>
    <p:extLst>
      <p:ext uri="{BB962C8B-B14F-4D97-AF65-F5344CB8AC3E}">
        <p14:creationId xmlns:p14="http://schemas.microsoft.com/office/powerpoint/2010/main" val="4162616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500" dirty="0"/>
              <a:t>Üniversitemizin hazırladığı Kriter 7 raporu iki temel bölümden oluşmaktadır.</a:t>
            </a:r>
          </a:p>
          <a:p>
            <a:pPr fontAlgn="t"/>
            <a:r>
              <a:rPr lang="tr-TR" sz="1500" dirty="0"/>
              <a:t>İlk bölüm </a:t>
            </a:r>
            <a:r>
              <a:rPr lang="tr-TR" sz="1500" b="1" dirty="0"/>
              <a:t>"Göstergeler"</a:t>
            </a:r>
            <a:r>
              <a:rPr lang="tr-TR" sz="1500" dirty="0"/>
              <a:t> başlığını taşımaktadır. Bu bölümün başında göstergelerin hazırlanmasında izlenen yöntem, karşılaştırma yapılan üniversitelerin hangi kriterlere göre seçildiği, bazı göstergelerde neden karşılaştırma verisi bulunamadığı, hedeflerin nasıl ele alındığı ve raporun genel değerlendirmesine ilişkin açıklamalar yer almaktadır.</a:t>
            </a:r>
          </a:p>
          <a:p>
            <a:pPr fontAlgn="t"/>
            <a:r>
              <a:rPr lang="tr-TR" sz="1500" dirty="0"/>
              <a:t>Böylece değerlendiriciler, göstergeleri incelemeye başlamadan önce kullanılan yaklaşımı ve raporun değerlendirme mantığını anlayabilmektedir.</a:t>
            </a:r>
          </a:p>
          <a:p>
            <a:pPr fontAlgn="t"/>
            <a:r>
              <a:rPr lang="tr-TR" sz="1500" dirty="0"/>
              <a:t>Bu genel açıklamaların ardından kriter kapsamında belirlenen göstergeler ve bunlara bağlı alt göstergeler sunulmaktadır.</a:t>
            </a:r>
          </a:p>
          <a:p>
            <a:pPr fontAlgn="t"/>
            <a:r>
              <a:rPr lang="tr-TR" sz="1500" dirty="0"/>
              <a:t>İkinci bölüm ise </a:t>
            </a:r>
            <a:r>
              <a:rPr lang="tr-TR" sz="1500" b="1" dirty="0"/>
              <a:t>"Ek Göstergeler"</a:t>
            </a:r>
            <a:r>
              <a:rPr lang="tr-TR" sz="1500" dirty="0"/>
              <a:t> bölümüdür.</a:t>
            </a:r>
          </a:p>
          <a:p>
            <a:pPr fontAlgn="t"/>
            <a:r>
              <a:rPr lang="tr-TR" sz="1500" dirty="0"/>
              <a:t>Bu bölümde de öncelikle ek göstergelere ilişkin genel bir değerlendirme yer almakta, ardından üniversitemizin üst süreçleri ve ana süreçleriyle ilişkilendirilen performans göstergeleri sunulmaktadır.</a:t>
            </a:r>
          </a:p>
          <a:p>
            <a:pPr fontAlgn="t"/>
            <a:r>
              <a:rPr lang="tr-TR" sz="1500" dirty="0"/>
              <a:t>Ek göstergeler, ana göstergelerde elde edilen sonuçları destekleyen ve kurumsal performansın daha kapsamlı bir şekilde değerlendirilmesine katkı sağlayan kanıt niteliğindeki verilerdir.</a:t>
            </a:r>
          </a:p>
          <a:p>
            <a:pPr fontAlgn="t"/>
            <a:r>
              <a:rPr lang="tr-TR" sz="1500" dirty="0"/>
              <a:t>Kısacası raporun ilk bölümünde EFQM Kriter 7 kapsamında kullanılan temel göstergeler, ikinci bölümünde ise süreç bazlı ve destekleyici nitelikteki ek göstergeler yer almaktadır.</a:t>
            </a:r>
          </a:p>
          <a:p>
            <a:pPr fontAlgn="t"/>
            <a:r>
              <a:rPr lang="tr-TR" sz="1500" dirty="0"/>
              <a:t>Şimdi raporda yer alan göstergelerin içeriklerine ve sonuçlarına daha yakından bakabiliriz.</a:t>
            </a:r>
          </a:p>
          <a:p>
            <a:endParaRPr lang="tr-TR" dirty="0"/>
          </a:p>
        </p:txBody>
      </p:sp>
      <p:sp>
        <p:nvSpPr>
          <p:cNvPr id="4" name="Slayt Numarası Yer Tutucusu 3"/>
          <p:cNvSpPr>
            <a:spLocks noGrp="1"/>
          </p:cNvSpPr>
          <p:nvPr>
            <p:ph type="sldNum" sz="quarter" idx="5"/>
          </p:nvPr>
        </p:nvSpPr>
        <p:spPr/>
        <p:txBody>
          <a:bodyPr/>
          <a:lstStyle/>
          <a:p>
            <a:fld id="{2D3C13C8-25C0-4944-80F5-21E0ABB8F58D}" type="slidenum">
              <a:rPr lang="tr-TR" smtClean="0"/>
              <a:t>17</a:t>
            </a:fld>
            <a:endParaRPr lang="tr-TR"/>
          </a:p>
        </p:txBody>
      </p:sp>
    </p:spTree>
    <p:extLst>
      <p:ext uri="{BB962C8B-B14F-4D97-AF65-F5344CB8AC3E}">
        <p14:creationId xmlns:p14="http://schemas.microsoft.com/office/powerpoint/2010/main" val="34893393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500" dirty="0"/>
              <a:t>Öncelikle belirtmek gerekir ki, EFQM modeli göstergelerin "ana gösterge" ve "alt gösterge" şeklinde sınıflandırılmasını zorunlu tutmamaktadır. Bu yapı, üniversitemizin göstergeleri daha sistematik bir şekilde sunabilmek, sonuçların arkasındaki detayları daha görünür hale getirebilmek ve değerlendiricilerin raporu daha kolay takip edebilmesini sağlamak amacıyla oluşturduğu bir raporlama yaklaşımıdır.</a:t>
            </a:r>
          </a:p>
          <a:p>
            <a:pPr fontAlgn="t"/>
            <a:r>
              <a:rPr lang="tr-TR" sz="1500" dirty="0"/>
              <a:t>Bu kapsamda önce genel sonucu ortaya koyan bir </a:t>
            </a:r>
            <a:r>
              <a:rPr lang="tr-TR" sz="1500" b="1" dirty="0"/>
              <a:t>ana gösterge</a:t>
            </a:r>
            <a:r>
              <a:rPr lang="tr-TR" sz="1500" dirty="0"/>
              <a:t> belirlenmiş, ardından bu sonucu etkileyen veya açıklayan unsurlar </a:t>
            </a:r>
            <a:r>
              <a:rPr lang="tr-TR" sz="1500" b="1" dirty="0"/>
              <a:t>alt göstergeler</a:t>
            </a:r>
            <a:r>
              <a:rPr lang="tr-TR" sz="1500" dirty="0"/>
              <a:t> şeklinde detaylandırılmıştır.</a:t>
            </a:r>
          </a:p>
          <a:p>
            <a:pPr fontAlgn="t"/>
            <a:r>
              <a:rPr lang="tr-TR" sz="1500" dirty="0"/>
              <a:t>Örneğin bu slaytta ana gösterge olarak </a:t>
            </a:r>
            <a:r>
              <a:rPr lang="tr-TR" sz="1500" i="1" dirty="0"/>
              <a:t>öğrenci sayılarının yıllara göre değişimi</a:t>
            </a:r>
            <a:r>
              <a:rPr lang="tr-TR" sz="1500" dirty="0"/>
              <a:t> ele alınmaktadır. Bu gösterge bize üniversitemizin toplam öğrenci sayısındaki genel gelişimi göstermektedir.</a:t>
            </a:r>
          </a:p>
          <a:p>
            <a:pPr fontAlgn="t"/>
            <a:r>
              <a:rPr lang="tr-TR" sz="1500" dirty="0"/>
              <a:t>Ancak toplam öğrenci sayısındaki değişimin nedenlerini anlayabilmek için bu gösterge daha detaylı analiz edilmiştir. Öğrenci sayıları öğrenim türlerine göre, doktora öğrenci sayıları bazında ve yüksek lisans öğrenci sayıları bazında ayrı alt göstergeler halinde sunulmuştur.</a:t>
            </a:r>
          </a:p>
          <a:p>
            <a:pPr fontAlgn="t"/>
            <a:r>
              <a:rPr lang="tr-TR" sz="1500" dirty="0"/>
              <a:t>Böylece ana göstergede görülen artış veya azalışın hangi alt bileşenlerden kaynaklandığı daha net bir şekilde ortaya konulabilmektedir.</a:t>
            </a:r>
          </a:p>
          <a:p>
            <a:pPr fontAlgn="t"/>
            <a:r>
              <a:rPr lang="tr-TR" sz="1500" dirty="0"/>
              <a:t>Raporda kullanılan kodlama sistemi de bu ilişkiyi göstermektedir. Örneğin </a:t>
            </a:r>
            <a:r>
              <a:rPr lang="tr-TR" sz="1500" b="1" dirty="0"/>
              <a:t>7.1.1</a:t>
            </a:r>
            <a:r>
              <a:rPr lang="tr-TR" sz="1500" dirty="0"/>
              <a:t> kodu bir ana göstergeyi ifade ederken, </a:t>
            </a:r>
            <a:r>
              <a:rPr lang="tr-TR" sz="1500" b="1" dirty="0"/>
              <a:t>7.1.1.1</a:t>
            </a:r>
            <a:r>
              <a:rPr lang="tr-TR" sz="1500" dirty="0"/>
              <a:t>, </a:t>
            </a:r>
            <a:r>
              <a:rPr lang="tr-TR" sz="1500" b="1" dirty="0"/>
              <a:t>7.1.1.2</a:t>
            </a:r>
            <a:r>
              <a:rPr lang="tr-TR" sz="1500" dirty="0"/>
              <a:t> ve </a:t>
            </a:r>
            <a:r>
              <a:rPr lang="tr-TR" sz="1500" b="1" dirty="0"/>
              <a:t>7.1.1.3</a:t>
            </a:r>
            <a:r>
              <a:rPr lang="tr-TR" sz="1500" dirty="0"/>
              <a:t> kodları bu ana göstergeye bağlı alt göstergeleri ifade etmektedir.</a:t>
            </a:r>
          </a:p>
          <a:p>
            <a:pPr fontAlgn="t"/>
            <a:r>
              <a:rPr lang="tr-TR" sz="1500" dirty="0"/>
              <a:t>Kodlamada;</a:t>
            </a:r>
          </a:p>
          <a:p>
            <a:pPr fontAlgn="t"/>
            <a:r>
              <a:rPr lang="tr-TR" sz="1500" dirty="0"/>
              <a:t>Birinci sayı kriter numarasını,</a:t>
            </a:r>
          </a:p>
          <a:p>
            <a:pPr fontAlgn="t"/>
            <a:r>
              <a:rPr lang="tr-TR" sz="1500" dirty="0"/>
              <a:t>İkinci sayı alt kriter numarasını,</a:t>
            </a:r>
          </a:p>
          <a:p>
            <a:pPr fontAlgn="t"/>
            <a:r>
              <a:rPr lang="tr-TR" sz="1500" dirty="0"/>
              <a:t>Üçüncü sayı gösterge numarasını,</a:t>
            </a:r>
          </a:p>
          <a:p>
            <a:pPr fontAlgn="t"/>
            <a:r>
              <a:rPr lang="tr-TR" sz="1500" dirty="0"/>
              <a:t>Dördüncü sayı ise alt gösterge numarasını</a:t>
            </a:r>
          </a:p>
          <a:p>
            <a:pPr fontAlgn="t"/>
            <a:r>
              <a:rPr lang="tr-TR" sz="1500" dirty="0"/>
              <a:t>göstermektedir.</a:t>
            </a:r>
          </a:p>
          <a:p>
            <a:pPr fontAlgn="t"/>
            <a:r>
              <a:rPr lang="tr-TR" sz="1500" dirty="0"/>
              <a:t>Bu yapı sayesinde hem göstergeler arasındaki ilişki daha rahat takip edilmekte hem de sonuçların daha ayrıntılı analiz edilmesi mümkün olmaktadır.</a:t>
            </a:r>
          </a:p>
          <a:p>
            <a:pPr fontAlgn="t"/>
            <a:r>
              <a:rPr lang="tr-TR" sz="1500" dirty="0"/>
              <a:t>Kısacası, ana gösterge bize genel resmi sunarken, alt göstergeler bu resmin detaylarını açıklamaktadır. Bu sayede değerlendiriciler sadece sonuca değil, sonucun hangi bileşenlerden oluştuğuna da bakabilmektedir.</a:t>
            </a:r>
          </a:p>
          <a:p>
            <a:endParaRPr lang="tr-TR" dirty="0"/>
          </a:p>
        </p:txBody>
      </p:sp>
      <p:sp>
        <p:nvSpPr>
          <p:cNvPr id="4" name="Slayt Numarası Yer Tutucusu 3"/>
          <p:cNvSpPr>
            <a:spLocks noGrp="1"/>
          </p:cNvSpPr>
          <p:nvPr>
            <p:ph type="sldNum" sz="quarter" idx="5"/>
          </p:nvPr>
        </p:nvSpPr>
        <p:spPr/>
        <p:txBody>
          <a:bodyPr/>
          <a:lstStyle/>
          <a:p>
            <a:fld id="{2D3C13C8-25C0-4944-80F5-21E0ABB8F58D}" type="slidenum">
              <a:rPr lang="tr-TR" smtClean="0"/>
              <a:t>18</a:t>
            </a:fld>
            <a:endParaRPr lang="tr-TR"/>
          </a:p>
        </p:txBody>
      </p:sp>
    </p:spTree>
    <p:extLst>
      <p:ext uri="{BB962C8B-B14F-4D97-AF65-F5344CB8AC3E}">
        <p14:creationId xmlns:p14="http://schemas.microsoft.com/office/powerpoint/2010/main" val="4338535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500" dirty="0"/>
              <a:t>Bir önceki slaytta ana göstergeler ve alt göstergeler arasındaki ilişkiyi açıklamıştık. Burada ise hazırlanan tüm göstergelerin kriter bazında dağılımı yer almaktadır.</a:t>
            </a:r>
          </a:p>
          <a:p>
            <a:pPr fontAlgn="t"/>
            <a:r>
              <a:rPr lang="tr-TR" sz="1500" dirty="0"/>
              <a:t>Raporumuz iki temel bölümden oluşmaktadır. İlk bölüm, </a:t>
            </a:r>
            <a:r>
              <a:rPr lang="tr-TR" sz="1500" dirty="0" err="1"/>
              <a:t>EFQM'nin</a:t>
            </a:r>
            <a:r>
              <a:rPr lang="tr-TR" sz="1500" dirty="0"/>
              <a:t> Kriter 7 alt kırılımlarını doğrudan destekleyen göstergelerden oluşmaktadır. İkinci bölüm ise süreçlerimize ilişkin hazırladığımız ek göstergeleri kapsamaktadır.</a:t>
            </a:r>
          </a:p>
          <a:p>
            <a:pPr fontAlgn="t"/>
            <a:r>
              <a:rPr lang="tr-TR" sz="1500" dirty="0"/>
              <a:t>EFQM alt kırılımlarına baktığımızda toplam </a:t>
            </a:r>
            <a:r>
              <a:rPr lang="tr-TR" sz="1500" b="1" dirty="0"/>
              <a:t>165 gösterge</a:t>
            </a:r>
            <a:r>
              <a:rPr lang="tr-TR" sz="1500" dirty="0"/>
              <a:t> ve bunları detaylandıran </a:t>
            </a:r>
            <a:r>
              <a:rPr lang="tr-TR" sz="1500" b="1" dirty="0"/>
              <a:t>31 alt gösterge</a:t>
            </a:r>
            <a:r>
              <a:rPr lang="tr-TR" sz="1500" dirty="0"/>
              <a:t> bulunduğunu görüyoruz. Böylece bu bölümde toplam </a:t>
            </a:r>
            <a:r>
              <a:rPr lang="tr-TR" sz="1500" b="1" dirty="0"/>
              <a:t>196 gösterge ve alt gösterge</a:t>
            </a:r>
            <a:r>
              <a:rPr lang="tr-TR" sz="1500" dirty="0"/>
              <a:t> yer almaktadır.</a:t>
            </a:r>
          </a:p>
          <a:p>
            <a:pPr fontAlgn="t"/>
            <a:r>
              <a:rPr lang="tr-TR" sz="1500" dirty="0"/>
              <a:t>Alt kırılımlar arasında en fazla göstergenin </a:t>
            </a:r>
            <a:r>
              <a:rPr lang="tr-TR" sz="1500" b="1" dirty="0"/>
              <a:t>7.5 Geleceğe Yönelik Kestirimci Ölçümler</a:t>
            </a:r>
            <a:r>
              <a:rPr lang="tr-TR" sz="1500" dirty="0"/>
              <a:t> başlığında yer aldığını görüyoruz. Bunun temel nedeni, 2027-2031 Stratejik Plan hazırlıkları kapsamında belirlenen performans göstergelerinin bu bölüme kaynaklık etmesidir.</a:t>
            </a:r>
          </a:p>
          <a:p>
            <a:pPr fontAlgn="t"/>
            <a:r>
              <a:rPr lang="tr-TR" sz="1500" dirty="0"/>
              <a:t>Bunun yanında </a:t>
            </a:r>
            <a:r>
              <a:rPr lang="tr-TR" sz="1500" b="1" dirty="0"/>
              <a:t>7.3 Performans ve Dönüşüm Sonuçları</a:t>
            </a:r>
            <a:r>
              <a:rPr lang="tr-TR" sz="1500" dirty="0"/>
              <a:t> başlığı da oldukça geniş bir gösterge setine sahiptir. Çünkü stratejik plan performans sonuçları, dönüşüm faaliyetleri ve kurumsal performans göstergelerinin önemli bir bölümü bu alt kırılım altında değerlendirilmektedir.</a:t>
            </a:r>
          </a:p>
          <a:p>
            <a:pPr fontAlgn="t"/>
            <a:r>
              <a:rPr lang="tr-TR" sz="1500" dirty="0"/>
              <a:t>Raporun ikinci bölümünde ise süreçlere ait ek göstergeler bulunmaktadır. Bu bölümde üniversitemizin üst süreçleri ve ana süreçleri esas alınmış, her süreç için genel performansı gösteren ana göstergeler ve bunları destekleyen alt göstergeler oluşturulmuştur.</a:t>
            </a:r>
          </a:p>
          <a:p>
            <a:pPr fontAlgn="t"/>
            <a:r>
              <a:rPr lang="tr-TR" sz="1500" dirty="0"/>
              <a:t>Bu kapsamda süreçlere yönelik </a:t>
            </a:r>
            <a:r>
              <a:rPr lang="tr-TR" sz="1500" b="1" dirty="0"/>
              <a:t>6 ana gösterge</a:t>
            </a:r>
            <a:r>
              <a:rPr lang="tr-TR" sz="1500" dirty="0"/>
              <a:t> ve </a:t>
            </a:r>
            <a:r>
              <a:rPr lang="tr-TR" sz="1500" b="1" dirty="0"/>
              <a:t>37 alt gösterge</a:t>
            </a:r>
            <a:r>
              <a:rPr lang="tr-TR" sz="1500" dirty="0"/>
              <a:t> olmak üzere toplam </a:t>
            </a:r>
            <a:r>
              <a:rPr lang="tr-TR" sz="1500" b="1" dirty="0"/>
              <a:t>43 gösterge</a:t>
            </a:r>
            <a:r>
              <a:rPr lang="tr-TR" sz="1500" dirty="0"/>
              <a:t> hazırlanmıştır.</a:t>
            </a:r>
          </a:p>
          <a:p>
            <a:pPr fontAlgn="t"/>
            <a:r>
              <a:rPr lang="tr-TR" sz="1500" dirty="0"/>
              <a:t>Genel tabloya baktığımızda ise üniversitemizin Kriter 7 raporunda toplam </a:t>
            </a:r>
            <a:r>
              <a:rPr lang="tr-TR" sz="1500" b="1" dirty="0"/>
              <a:t>171 gösterge</a:t>
            </a:r>
            <a:r>
              <a:rPr lang="tr-TR" sz="1500" dirty="0"/>
              <a:t>, </a:t>
            </a:r>
            <a:r>
              <a:rPr lang="tr-TR" sz="1500" b="1" dirty="0"/>
              <a:t>68 alt gösterge</a:t>
            </a:r>
            <a:r>
              <a:rPr lang="tr-TR" sz="1500" dirty="0"/>
              <a:t> ve bunların toplamından oluşan </a:t>
            </a:r>
            <a:r>
              <a:rPr lang="tr-TR" sz="1500" b="1" dirty="0"/>
              <a:t>239 performans göstergesi</a:t>
            </a:r>
            <a:r>
              <a:rPr lang="tr-TR" sz="1500" dirty="0"/>
              <a:t> yer almaktadır.</a:t>
            </a:r>
          </a:p>
          <a:p>
            <a:pPr fontAlgn="t"/>
            <a:r>
              <a:rPr lang="tr-TR" sz="1500" dirty="0"/>
              <a:t>Bu sayı aslında raporun kapsamını ve kurumsal performansın ne kadar geniş bir veri setiyle takip edildiğini göstermektedir. Hazırlanan göstergeler sayesinde hem </a:t>
            </a:r>
            <a:r>
              <a:rPr lang="tr-TR" sz="1500" dirty="0" err="1"/>
              <a:t>EFQM'nin</a:t>
            </a:r>
            <a:r>
              <a:rPr lang="tr-TR" sz="1500" dirty="0"/>
              <a:t> sonuç kriterleri karşılanmakta hem de üniversitemizin performansı farklı açılardan analiz edilebilmektedir.</a:t>
            </a:r>
          </a:p>
          <a:p>
            <a:pPr fontAlgn="t"/>
            <a:r>
              <a:rPr lang="tr-TR" sz="1500" dirty="0"/>
              <a:t>Kısacası bu tablo, Kriter 7 raporunun sahip olduğu veri zenginliğini ve performans yönetim sistemimizin kapsamını özetleyen genel bir görünüm sunmaktadır.</a:t>
            </a:r>
          </a:p>
          <a:p>
            <a:endParaRPr lang="tr-TR" dirty="0"/>
          </a:p>
        </p:txBody>
      </p:sp>
      <p:sp>
        <p:nvSpPr>
          <p:cNvPr id="4" name="Slayt Numarası Yer Tutucusu 3"/>
          <p:cNvSpPr>
            <a:spLocks noGrp="1"/>
          </p:cNvSpPr>
          <p:nvPr>
            <p:ph type="sldNum" sz="quarter" idx="5"/>
          </p:nvPr>
        </p:nvSpPr>
        <p:spPr/>
        <p:txBody>
          <a:bodyPr/>
          <a:lstStyle/>
          <a:p>
            <a:fld id="{2D3C13C8-25C0-4944-80F5-21E0ABB8F58D}" type="slidenum">
              <a:rPr lang="tr-TR" smtClean="0"/>
              <a:t>19</a:t>
            </a:fld>
            <a:endParaRPr lang="tr-TR"/>
          </a:p>
        </p:txBody>
      </p:sp>
    </p:spTree>
    <p:extLst>
      <p:ext uri="{BB962C8B-B14F-4D97-AF65-F5344CB8AC3E}">
        <p14:creationId xmlns:p14="http://schemas.microsoft.com/office/powerpoint/2010/main" val="1624762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8BC39C3-ECD9-4AE2-82F3-7720F2DA90D3}" type="slidenum">
              <a:rPr lang="tr-TR" smtClean="0"/>
              <a:t>2</a:t>
            </a:fld>
            <a:endParaRPr lang="tr-TR"/>
          </a:p>
        </p:txBody>
      </p:sp>
    </p:spTree>
    <p:extLst>
      <p:ext uri="{BB962C8B-B14F-4D97-AF65-F5344CB8AC3E}">
        <p14:creationId xmlns:p14="http://schemas.microsoft.com/office/powerpoint/2010/main" val="41827878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300" dirty="0"/>
              <a:t>"EFQM değerlendirmelerinde en çok karıştırılan konulardan biri Kriter 6 ve Kriter 7 arasındaki farktır.</a:t>
            </a:r>
          </a:p>
          <a:p>
            <a:pPr fontAlgn="t"/>
            <a:r>
              <a:rPr lang="tr-TR" sz="1300" dirty="0"/>
              <a:t>Aslında bu farkı anlamak için kendimize iki farklı soru sormamız yeterlidir.</a:t>
            </a:r>
          </a:p>
          <a:p>
            <a:pPr fontAlgn="t"/>
            <a:r>
              <a:rPr lang="tr-TR" sz="1300" b="1" dirty="0"/>
              <a:t>Kriter 6 bize şunu sorar: Paydaşlarımız bizi nasıl görüyor?</a:t>
            </a:r>
            <a:r>
              <a:rPr lang="tr-TR" sz="1300" dirty="0"/>
              <a:t> Yani öğrencilerimiz, çalışanlarımız, tedarikçilerimiz veya toplum bizim hakkımızda ne düşünüyor?</a:t>
            </a:r>
          </a:p>
          <a:p>
            <a:pPr fontAlgn="t"/>
            <a:r>
              <a:rPr lang="tr-TR" sz="1300" dirty="0"/>
              <a:t>Bu nedenle Kriter 6 algıya odaklanır. Memnuniyet, güven, bağlılık, deneyim ve itibar gibi sonuçlar burada değerlendirilir. Kanıt olarak da genellikle anketler, geri bildirimler, odak grup çalışmaları veya MYS verileri kullanılır.</a:t>
            </a:r>
          </a:p>
          <a:p>
            <a:pPr fontAlgn="t"/>
            <a:r>
              <a:rPr lang="tr-TR" sz="1300" b="1" dirty="0"/>
              <a:t>Kriter 7 ise farklı bir soruya cevap verir: Paydaşlarımız için ne başardık?</a:t>
            </a:r>
            <a:r>
              <a:rPr lang="tr-TR" sz="1300" dirty="0"/>
              <a:t> Burada artık algıyı değil, performansı ölçüyoruz. Yani hedeflerimize ne düzeyde ulaştık, süreçlerimiz ne kadar etkili çalıştı, hangi somut çıktıları ürettik, bunlara bakıyoruz.</a:t>
            </a:r>
          </a:p>
          <a:p>
            <a:pPr fontAlgn="t"/>
            <a:r>
              <a:rPr lang="tr-TR" sz="1300" dirty="0"/>
              <a:t>Bunu akılda tutmak için şöyle düşünebiliriz:</a:t>
            </a:r>
          </a:p>
          <a:p>
            <a:pPr fontAlgn="t"/>
            <a:r>
              <a:rPr lang="tr-TR" sz="1300" b="1" dirty="0"/>
              <a:t>Kriter 6 = İnsanların görüşü</a:t>
            </a:r>
            <a:r>
              <a:rPr lang="tr-TR" sz="1300" dirty="0"/>
              <a:t> </a:t>
            </a:r>
            <a:r>
              <a:rPr lang="tr-TR" sz="1300" b="1" dirty="0"/>
              <a:t>Kriter 7 = Kurumun ölçülebilir başarısı</a:t>
            </a:r>
            <a:endParaRPr lang="tr-TR" sz="1300" dirty="0"/>
          </a:p>
          <a:p>
            <a:pPr fontAlgn="t"/>
            <a:r>
              <a:rPr lang="tr-TR" sz="1300" dirty="0"/>
              <a:t>Örneğin eğitim alanında öğrenci memnuniyeti yüzde 90 ise bu Kriter 6'dır. Ancak mezuniyet oranımız, program güncelleme sayımız veya AYDEP kullanım oranımız Kriter 7'dir.</a:t>
            </a:r>
          </a:p>
          <a:p>
            <a:pPr fontAlgn="t"/>
            <a:r>
              <a:rPr lang="tr-TR" sz="1300" dirty="0"/>
              <a:t>Çalışanlar açısından baktığımızda; çalışan bağlılığı ve memnuniyet algısı Kriter 6 kapsamındayken, kişi başı eğitim saati veya hizmet içi eğitim sayısı Kriter 7 kapsamındadır.</a:t>
            </a:r>
          </a:p>
          <a:p>
            <a:pPr fontAlgn="t"/>
            <a:r>
              <a:rPr lang="tr-TR" sz="1300" dirty="0"/>
              <a:t>Benzer şekilde tedarikçilerimizin memnun olması Kriter 6'ya girerken, satın alma sürecini kaç günde tamamladığımız veya tedarikçi performansımız Kriter 7'ye girer.</a:t>
            </a:r>
          </a:p>
          <a:p>
            <a:pPr fontAlgn="t"/>
            <a:r>
              <a:rPr lang="tr-TR" sz="1300" dirty="0"/>
              <a:t>Özetle;</a:t>
            </a:r>
          </a:p>
          <a:p>
            <a:pPr fontAlgn="t"/>
            <a:r>
              <a:rPr lang="tr-TR" sz="1300" b="1" dirty="0"/>
              <a:t>Kriter 6, ‘Paydaşlarımız ne hissediyor, ne düşünüyor?’ sorusunun cevabıdır.</a:t>
            </a:r>
            <a:r>
              <a:rPr lang="tr-TR" sz="1300" dirty="0"/>
              <a:t> </a:t>
            </a:r>
            <a:r>
              <a:rPr lang="tr-TR" sz="1300" b="1" dirty="0"/>
              <a:t>Kriter 7 ise, ‘Paydaşlarımız için hangi somut sonuçları ürettik?’ sorusunun cevabıdır.</a:t>
            </a:r>
            <a:endParaRPr lang="tr-TR" sz="1300" dirty="0"/>
          </a:p>
          <a:p>
            <a:pPr fontAlgn="t"/>
            <a:r>
              <a:rPr lang="tr-TR" sz="1300" dirty="0"/>
              <a:t>Bir değerlendirmede memnuniyet, algı veya güven gibi ifadeler görüyorsak önce Kriter 6'yı düşünmeliyiz. Performans göstergeleri, hedef gerçekleşmeleri ve ölçülebilir çıktılar görüyorsak Kriter 7'yi düşünmeliyiz.«</a:t>
            </a:r>
          </a:p>
          <a:p>
            <a:pPr fontAlgn="t"/>
            <a:r>
              <a:rPr lang="tr-TR" sz="1300" b="1" dirty="0"/>
              <a:t>Akılda Kalıcı Kapanış</a:t>
            </a:r>
          </a:p>
          <a:p>
            <a:pPr fontAlgn="t"/>
            <a:r>
              <a:rPr lang="tr-TR" sz="1300" b="1" dirty="0"/>
              <a:t>Kriter 6 = Algı Sonuçları (Bizi nasıl görüyorlar?)</a:t>
            </a:r>
            <a:endParaRPr lang="tr-TR" sz="1300" dirty="0"/>
          </a:p>
          <a:p>
            <a:pPr fontAlgn="t"/>
            <a:r>
              <a:rPr lang="tr-TR" sz="1300" b="1" dirty="0"/>
              <a:t>Kriter 7 = Performans Sonuçları (Ne başardık?)</a:t>
            </a:r>
            <a:endParaRPr lang="tr-TR" sz="1300" dirty="0"/>
          </a:p>
          <a:p>
            <a:pPr fontAlgn="t"/>
            <a:r>
              <a:rPr lang="tr-TR" sz="1300" b="1" dirty="0"/>
              <a:t>Kriter 6 paydaşın sesi, Kriter 7 kurumun karnesidir.</a:t>
            </a:r>
            <a:endParaRPr lang="tr-TR" sz="1300" dirty="0"/>
          </a:p>
          <a:p>
            <a:endParaRPr lang="tr-TR" dirty="0"/>
          </a:p>
        </p:txBody>
      </p:sp>
      <p:sp>
        <p:nvSpPr>
          <p:cNvPr id="4" name="Slayt Numarası Yer Tutucusu 3"/>
          <p:cNvSpPr>
            <a:spLocks noGrp="1"/>
          </p:cNvSpPr>
          <p:nvPr>
            <p:ph type="sldNum" sz="quarter" idx="5"/>
          </p:nvPr>
        </p:nvSpPr>
        <p:spPr/>
        <p:txBody>
          <a:bodyPr/>
          <a:lstStyle/>
          <a:p>
            <a:fld id="{48BC39C3-ECD9-4AE2-82F3-7720F2DA90D3}" type="slidenum">
              <a:rPr lang="tr-TR" smtClean="0"/>
              <a:t>20</a:t>
            </a:fld>
            <a:endParaRPr lang="tr-TR"/>
          </a:p>
        </p:txBody>
      </p:sp>
    </p:spTree>
    <p:extLst>
      <p:ext uri="{BB962C8B-B14F-4D97-AF65-F5344CB8AC3E}">
        <p14:creationId xmlns:p14="http://schemas.microsoft.com/office/powerpoint/2010/main" val="36543929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300" dirty="0"/>
              <a:t>"EFQM Modelini üç temel bölüm üzerinden değerlendirebiliriz: </a:t>
            </a:r>
            <a:r>
              <a:rPr lang="tr-TR" sz="1300" b="1" dirty="0"/>
              <a:t>Yön, Uygulama ve Sonuçlar.</a:t>
            </a:r>
            <a:endParaRPr lang="tr-TR" sz="1300" dirty="0"/>
          </a:p>
          <a:p>
            <a:pPr fontAlgn="t"/>
            <a:r>
              <a:rPr lang="tr-TR" sz="1300" dirty="0"/>
              <a:t>Yön bölümünde kurum olarak ortaya koyduğumuz yaklaşımı, yani neyi hedeflediğimizi ve paydaşlarımıza ne vaat ettiğimizi anlatıyoruz. Kısacası burası bizim </a:t>
            </a:r>
            <a:r>
              <a:rPr lang="tr-TR" sz="1300" b="1" dirty="0"/>
              <a:t>iddiamızdır.</a:t>
            </a:r>
            <a:endParaRPr lang="tr-TR" sz="1300" dirty="0"/>
          </a:p>
          <a:p>
            <a:pPr fontAlgn="t"/>
            <a:r>
              <a:rPr lang="tr-TR" sz="1300" dirty="0"/>
              <a:t>Uygulama bölümünde ise bu iddiayı hayata geçirmek için neler yaptığımızı, hangi sistemleri kurduğumuzu, hangi yöntemleri kullandığımızı ve süreçlerimizi nasıl yönettiğimizi gösteriyoruz. Burası da </a:t>
            </a:r>
            <a:r>
              <a:rPr lang="tr-TR" sz="1300" b="1" dirty="0"/>
              <a:t>icraat kısmıdır.</a:t>
            </a:r>
            <a:endParaRPr lang="tr-TR" sz="1300" dirty="0"/>
          </a:p>
          <a:p>
            <a:pPr fontAlgn="t"/>
            <a:r>
              <a:rPr lang="tr-TR" sz="1300" dirty="0"/>
              <a:t>Sonuçlar bölümünde ise yapılan çalışmaların etkisini ölçüyor, elde ettiğimiz performansı ortaya koyuyor ve yaklaşımımızın ne kadar başarılı olduğunu verilerle kanıtlıyoruz. Bu bölüm de </a:t>
            </a:r>
            <a:r>
              <a:rPr lang="tr-TR" sz="1300" b="1" dirty="0"/>
              <a:t>iddiamızın ispatıdır.</a:t>
            </a:r>
            <a:endParaRPr lang="tr-TR" sz="1300" dirty="0"/>
          </a:p>
          <a:p>
            <a:pPr fontAlgn="t"/>
            <a:r>
              <a:rPr lang="tr-TR" sz="1300" dirty="0"/>
              <a:t>Aslında </a:t>
            </a:r>
            <a:r>
              <a:rPr lang="tr-TR" sz="1300" dirty="0" err="1"/>
              <a:t>EFQM'in</a:t>
            </a:r>
            <a:r>
              <a:rPr lang="tr-TR" sz="1300" dirty="0"/>
              <a:t> temel mantığı oldukça basittir:</a:t>
            </a:r>
          </a:p>
          <a:p>
            <a:pPr fontAlgn="t"/>
            <a:r>
              <a:rPr lang="tr-TR" sz="1300" b="1" dirty="0"/>
              <a:t>Ne vaat ettik?</a:t>
            </a:r>
            <a:endParaRPr lang="tr-TR" sz="1300" dirty="0"/>
          </a:p>
          <a:p>
            <a:pPr fontAlgn="t"/>
            <a:r>
              <a:rPr lang="tr-TR" sz="1300" b="1" dirty="0"/>
              <a:t>Bu vaadi gerçekleştirmek için ne yaptık?</a:t>
            </a:r>
            <a:endParaRPr lang="tr-TR" sz="1300" dirty="0"/>
          </a:p>
          <a:p>
            <a:pPr fontAlgn="t"/>
            <a:r>
              <a:rPr lang="tr-TR" sz="1300" b="1" dirty="0"/>
              <a:t>Ve bunun sonucunda ne elde ettik?</a:t>
            </a:r>
            <a:endParaRPr lang="tr-TR" sz="1300" dirty="0"/>
          </a:p>
          <a:p>
            <a:pPr fontAlgn="t"/>
            <a:r>
              <a:rPr lang="tr-TR" sz="1300" dirty="0"/>
              <a:t>Özellikle bugün detaylı olarak ele alacağımız 7'nci kriter, sonuçlar boyutunda yer almakta ve kurum olarak ortaya koyduğumuz iddianın ne ölçüde gerçekleştiğinin en somut göstergesini oluşturmaktadır. Kısacası, 7'nci kriter bizim için 'iddianın ispatı' anlamına gelmektedir."</a:t>
            </a:r>
            <a:endParaRPr lang="tr-TR" dirty="0"/>
          </a:p>
        </p:txBody>
      </p:sp>
      <p:sp>
        <p:nvSpPr>
          <p:cNvPr id="4" name="Slayt Numarası Yer Tutucusu 3"/>
          <p:cNvSpPr>
            <a:spLocks noGrp="1"/>
          </p:cNvSpPr>
          <p:nvPr>
            <p:ph type="sldNum" sz="quarter" idx="5"/>
          </p:nvPr>
        </p:nvSpPr>
        <p:spPr/>
        <p:txBody>
          <a:bodyPr/>
          <a:lstStyle/>
          <a:p>
            <a:fld id="{48BC39C3-ECD9-4AE2-82F3-7720F2DA90D3}" type="slidenum">
              <a:rPr lang="tr-TR" smtClean="0"/>
              <a:t>21</a:t>
            </a:fld>
            <a:endParaRPr lang="tr-TR"/>
          </a:p>
        </p:txBody>
      </p:sp>
    </p:spTree>
    <p:extLst>
      <p:ext uri="{BB962C8B-B14F-4D97-AF65-F5344CB8AC3E}">
        <p14:creationId xmlns:p14="http://schemas.microsoft.com/office/powerpoint/2010/main" val="2966646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8BC39C3-ECD9-4AE2-82F3-7720F2DA90D3}" type="slidenum">
              <a:rPr lang="tr-TR" smtClean="0"/>
              <a:t>22</a:t>
            </a:fld>
            <a:endParaRPr lang="tr-TR"/>
          </a:p>
        </p:txBody>
      </p:sp>
    </p:spTree>
    <p:extLst>
      <p:ext uri="{BB962C8B-B14F-4D97-AF65-F5344CB8AC3E}">
        <p14:creationId xmlns:p14="http://schemas.microsoft.com/office/powerpoint/2010/main" val="15338957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8BC39C3-ECD9-4AE2-82F3-7720F2DA90D3}" type="slidenum">
              <a:rPr lang="tr-TR" smtClean="0"/>
              <a:t>23</a:t>
            </a:fld>
            <a:endParaRPr lang="tr-TR"/>
          </a:p>
        </p:txBody>
      </p:sp>
    </p:spTree>
    <p:extLst>
      <p:ext uri="{BB962C8B-B14F-4D97-AF65-F5344CB8AC3E}">
        <p14:creationId xmlns:p14="http://schemas.microsoft.com/office/powerpoint/2010/main" val="12921951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500" dirty="0" err="1"/>
              <a:t>EFQM'de</a:t>
            </a:r>
            <a:r>
              <a:rPr lang="tr-TR" sz="1500" dirty="0"/>
              <a:t> sonuçların sunulmasında en önemli beklentilerden biri, performansın tek bir yıla ait değerlerle değil, zaman içindeki gelişimi gösterecek şekilde verilmesidir. Bu nedenle her gösterge için en az dört yıllık veya dört periyotluk veri paylaşılması beklenmektedir.</a:t>
            </a:r>
          </a:p>
          <a:p>
            <a:pPr fontAlgn="t"/>
            <a:r>
              <a:rPr lang="tr-TR" sz="1500" dirty="0"/>
              <a:t>Burada dikkat edilmesi gereken en önemli konu </a:t>
            </a:r>
            <a:r>
              <a:rPr lang="tr-TR" sz="1500" b="1" dirty="0"/>
              <a:t>tutarlılıktır</a:t>
            </a:r>
            <a:r>
              <a:rPr lang="tr-TR" sz="1500" dirty="0"/>
              <a:t>. Eğer yıllık veri kullanıyorsak tüm dönemlerde yıllık veri kullanmalıyız. Eğer beşer yıllık dönemler tercih ediyorsak tüm veriler aynı mantıkla oluşturulmalıdır. Aynı şekilde akademik yıl bazında bir ölçüm yapıyorsak tüm periyotların akademik yıl mantığında olması gerekir.</a:t>
            </a:r>
          </a:p>
          <a:p>
            <a:pPr fontAlgn="t"/>
            <a:r>
              <a:rPr lang="tr-TR" sz="1500" dirty="0"/>
              <a:t>EFQM değerlendiricileri sonuçların seviyesinden çok, sonuçların zaman içerisindeki eğilimini görmek isterler. Bu nedenle verilerin düzenli ve karşılaştırılabilir olması büyük önem taşır.</a:t>
            </a:r>
          </a:p>
          <a:p>
            <a:pPr fontAlgn="t"/>
            <a:r>
              <a:rPr lang="tr-TR" sz="1500" dirty="0"/>
              <a:t>Özellikle dikkat etmemiz gereken bir diğer konu ise verilerin seçilerek sunulmamasıdır. Örneğin 2021, 2023, 2024 ve 2025 yıllarını verip 2022 yılını aradan çıkarmak doğru bir yaklaşım değildir. Çünkü değerlendirme sırasında şu soru sorulur: </a:t>
            </a:r>
            <a:r>
              <a:rPr lang="tr-TR" sz="1500" b="1" dirty="0"/>
              <a:t>"2022 yılı nerede?"</a:t>
            </a:r>
            <a:endParaRPr lang="tr-TR" sz="1500" dirty="0"/>
          </a:p>
          <a:p>
            <a:pPr fontAlgn="t"/>
            <a:r>
              <a:rPr lang="tr-TR" sz="1500" dirty="0"/>
              <a:t>Verilerimizin düşük çıktığı veya hedeflerin gerisinde kaldığı yılları çıkaramayız. </a:t>
            </a:r>
            <a:r>
              <a:rPr lang="tr-TR" sz="1500" dirty="0" err="1"/>
              <a:t>EFQM'nin</a:t>
            </a:r>
            <a:r>
              <a:rPr lang="tr-TR" sz="1500" dirty="0"/>
              <a:t> amacı sadece başarıları göstermek değil, gelişim yolculuğunu ortaya koymaktır. Bazen düşüş yaşanan bir yılın ardından gelen iyileşme, değerlendiriciler açısından çok daha değerli bir öğrenme ve gelişim göstergesi olabilir.</a:t>
            </a:r>
          </a:p>
          <a:p>
            <a:pPr fontAlgn="t"/>
            <a:r>
              <a:rPr lang="tr-TR" sz="1500" dirty="0"/>
              <a:t>Aynı yaklaşım geleceğe yönelik kestirimci göstergeler için de geçerlidir. Gelecek projeksiyonları hazırlanırken seçilen periyotların mantıklı, tutarlı ve birbirini takip eden bir yapıda olması beklenir.</a:t>
            </a:r>
          </a:p>
          <a:p>
            <a:pPr fontAlgn="t"/>
            <a:r>
              <a:rPr lang="tr-TR" sz="1500" dirty="0"/>
              <a:t>Kısacası bu başlık altında değerlendirmeye çalıştığımız şey; </a:t>
            </a:r>
            <a:r>
              <a:rPr lang="tr-TR" sz="1500" b="1" dirty="0"/>
              <a:t>verilerin eksiksiz, tutarlı, karşılaştırılabilir ve eğilimleri gösterecek şekilde sunulmasıdır.</a:t>
            </a:r>
            <a:r>
              <a:rPr lang="tr-TR" sz="1500" dirty="0"/>
              <a:t> EFQM, iyi görünen sonuçlardan çok, güvenilir ve sürdürülebilir performans hikâyesiyle ilgilenmektedir.</a:t>
            </a:r>
          </a:p>
          <a:p>
            <a:endParaRPr lang="tr-TR" dirty="0"/>
          </a:p>
        </p:txBody>
      </p:sp>
      <p:sp>
        <p:nvSpPr>
          <p:cNvPr id="4" name="Slayt Numarası Yer Tutucusu 3"/>
          <p:cNvSpPr>
            <a:spLocks noGrp="1"/>
          </p:cNvSpPr>
          <p:nvPr>
            <p:ph type="sldNum" sz="quarter" idx="5"/>
          </p:nvPr>
        </p:nvSpPr>
        <p:spPr/>
        <p:txBody>
          <a:bodyPr/>
          <a:lstStyle/>
          <a:p>
            <a:fld id="{2D3C13C8-25C0-4944-80F5-21E0ABB8F58D}" type="slidenum">
              <a:rPr lang="tr-TR" smtClean="0"/>
              <a:t>24</a:t>
            </a:fld>
            <a:endParaRPr lang="tr-TR"/>
          </a:p>
        </p:txBody>
      </p:sp>
    </p:spTree>
    <p:extLst>
      <p:ext uri="{BB962C8B-B14F-4D97-AF65-F5344CB8AC3E}">
        <p14:creationId xmlns:p14="http://schemas.microsoft.com/office/powerpoint/2010/main" val="40043973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500" dirty="0"/>
              <a:t>EFQM değerlendirmelerinde sonuç göstergelerinin yalnızca mevcut durumunu değil, hedeflerle olan ilişkisini de göstermek oldukça önemlidir. Çünkü değerlendiriciler kurumun neyi başarmayı amaçladığını ve bu hedefe ne ölçüde ulaştığını görmek isterler.</a:t>
            </a:r>
          </a:p>
          <a:p>
            <a:pPr fontAlgn="t"/>
            <a:r>
              <a:rPr lang="tr-TR" sz="1500" dirty="0"/>
              <a:t>Bu nedenle hazırladığımız göstergelerde mümkün olduğunca hedef değerlerin de yer almasını bekliyoruz. Böylece sadece performansın seviyesi değil, başarı düzeyi de değerlendirilebilir hale gelir.</a:t>
            </a:r>
          </a:p>
          <a:p>
            <a:pPr fontAlgn="t"/>
            <a:r>
              <a:rPr lang="tr-TR" sz="1500" dirty="0"/>
              <a:t>Ancak bazı göstergelerde hedef belirlemek kurumun doğrudan kontrolünde olmayabilir. Örneğin personel sayılarının belirlenmesinde Cumhurbaşkanlığı'nın, öğrenci kontenjanlarının belirlenmesinde ise YÖK'ün yetkili olması nedeniyle üniversite olarak nihai hedefi bizim belirleyemediğimiz durumlar bulunmaktadır.</a:t>
            </a:r>
          </a:p>
          <a:p>
            <a:pPr fontAlgn="t"/>
            <a:r>
              <a:rPr lang="tr-TR" sz="1500" dirty="0"/>
              <a:t>Bu tür göstergelerde hedefin bulunmaması tek başına bir eksiklik değildir. Önemli olan, hedef belirlenememesinin nedeninin açık ve anlaşılır şekilde açıklanmasıdır.</a:t>
            </a:r>
          </a:p>
          <a:p>
            <a:pPr fontAlgn="t"/>
            <a:r>
              <a:rPr lang="tr-TR" sz="1500" dirty="0"/>
              <a:t>Bu nedenle hedef verilemeyen göstergelerde, göstergenin açıklama kısmının başında çok kısa bir ifadeyle hedefin neden belirlenemediğini belirtmemiz yeterli olacaktır.</a:t>
            </a:r>
          </a:p>
          <a:p>
            <a:pPr fontAlgn="t"/>
            <a:r>
              <a:rPr lang="tr-TR" sz="1500" dirty="0"/>
              <a:t>Kısacası </a:t>
            </a:r>
            <a:r>
              <a:rPr lang="tr-TR" sz="1500" dirty="0" err="1"/>
              <a:t>EFQM'nin</a:t>
            </a:r>
            <a:r>
              <a:rPr lang="tr-TR" sz="1500" dirty="0"/>
              <a:t> beklentisi; mümkün olan her göstergede hedefin bulunması, hedef belirlenemeyen durumlarda ise bunun gerekçesinin şeffaf bir şekilde ortaya konulmasıdır. Bu sayede değerlendiriciler göstergenin bağlamını doğru şekilde anlayabilirler.</a:t>
            </a:r>
          </a:p>
          <a:p>
            <a:endParaRPr lang="tr-TR" dirty="0"/>
          </a:p>
        </p:txBody>
      </p:sp>
      <p:sp>
        <p:nvSpPr>
          <p:cNvPr id="4" name="Slayt Numarası Yer Tutucusu 3"/>
          <p:cNvSpPr>
            <a:spLocks noGrp="1"/>
          </p:cNvSpPr>
          <p:nvPr>
            <p:ph type="sldNum" sz="quarter" idx="5"/>
          </p:nvPr>
        </p:nvSpPr>
        <p:spPr/>
        <p:txBody>
          <a:bodyPr/>
          <a:lstStyle/>
          <a:p>
            <a:fld id="{2D3C13C8-25C0-4944-80F5-21E0ABB8F58D}" type="slidenum">
              <a:rPr lang="tr-TR" smtClean="0"/>
              <a:t>25</a:t>
            </a:fld>
            <a:endParaRPr lang="tr-TR"/>
          </a:p>
        </p:txBody>
      </p:sp>
    </p:spTree>
    <p:extLst>
      <p:ext uri="{BB962C8B-B14F-4D97-AF65-F5344CB8AC3E}">
        <p14:creationId xmlns:p14="http://schemas.microsoft.com/office/powerpoint/2010/main" val="27202824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500" dirty="0" err="1"/>
              <a:t>EFQM'nin</a:t>
            </a:r>
            <a:r>
              <a:rPr lang="tr-TR" sz="1500" dirty="0"/>
              <a:t> sonuç kriterlerinde önem verdiği konulardan biri de karşılaştırmadır. Çünkü bir sonucun iyi veya geliştirilmesi gereken bir seviyede olup olmadığını anlayabilmek için onu bir referans noktasıyla değerlendirmek gerekir.</a:t>
            </a:r>
          </a:p>
          <a:p>
            <a:r>
              <a:rPr lang="tr-TR" sz="1500" dirty="0"/>
              <a:t>Bu nedenle mümkün olan durumlarda göstergelerimizin hedeflerle, geçmiş performansla veya benzer kurumlarla karşılaştırılması beklenmektedir.</a:t>
            </a:r>
          </a:p>
          <a:p>
            <a:r>
              <a:rPr lang="tr-TR" sz="1500" dirty="0"/>
              <a:t>Ancak özellikle yükseköğretim alanında her gösterge için uygun bir karşılaştırma verisi bulmak her zaman kolay olmamaktadır. Bunun temel nedeni, üniversitelerin farklı stratejik amaçlara, farklı hedeflere ve farklı performans göstergelerine sahip olmalarıdır. Bu nedenle bazı stratejik plan performans göstergeleri için birebir karşılaştırma yapılabilecek veri bulunamaya bilmektedir.</a:t>
            </a:r>
          </a:p>
          <a:p>
            <a:r>
              <a:rPr lang="tr-TR" sz="1500" dirty="0"/>
              <a:t>Böyle durumlarda karşılaştırma verisi olmadığı görülünce o bölüm boş bırakılmamalıdır. Göstergenin açıklama kısmında karşılaştırma yapılamama nedeni kısa ve net bir şekilde açıklanmalıdır.</a:t>
            </a:r>
          </a:p>
          <a:p>
            <a:r>
              <a:rPr lang="tr-TR" sz="1500" dirty="0"/>
              <a:t>Üniversitemizde karşılaştırma çalışmalarında ekranda yer aldığı gibi belirli referans grupları oluşturulmuştur.</a:t>
            </a:r>
          </a:p>
          <a:p>
            <a:r>
              <a:rPr lang="tr-TR" sz="1500" dirty="0"/>
              <a:t>Burada dikkat etmemiz gereken önemli bir nokta da tutarlılıktır. Karşılaştırma yaparken sadece sonucu iyi gösteren kurumları seçmek yerine, göstergenin niteliğine uygun ve sürdürülebilir bir karşılaştırma yaklaşımı benimsemeliyiz.</a:t>
            </a:r>
          </a:p>
          <a:p>
            <a:r>
              <a:rPr lang="tr-TR" sz="1500" dirty="0"/>
              <a:t>Örneğin bir göstergede Aksaray, Amasya, Hitit ve Yozgat Bozok Üniversite ortalamaları ile karşılaştırma yapıyorsak, sonraki yıllarda sonuçları daha iyi görünmedi diye farklı bir üniversiteye geçmemeliyiz. EFQM değerlendiricileri karşılaştırma mantığının tutarlı ve gerekçelendirilmiş olmasını beklemektedir.</a:t>
            </a:r>
          </a:p>
          <a:p>
            <a:r>
              <a:rPr lang="tr-TR" sz="1500" dirty="0"/>
              <a:t>Kısacası bu başlık altında değerlendirdiğimiz konu şudur: Sonuçlarımızı anlamlı bir referans noktasıyla karşılaştırabiliyor muyuz ve bu karşılaştırmaları tutarlı bir yöntemle sürdürebiliyor muyuz? Bu sorunun cevabı, performansımızın olgunluk düzeyini göstermesi açısından oldukça önemlidir.</a:t>
            </a:r>
          </a:p>
        </p:txBody>
      </p:sp>
      <p:sp>
        <p:nvSpPr>
          <p:cNvPr id="4" name="Slayt Numarası Yer Tutucusu 3"/>
          <p:cNvSpPr>
            <a:spLocks noGrp="1"/>
          </p:cNvSpPr>
          <p:nvPr>
            <p:ph type="sldNum" sz="quarter" idx="5"/>
          </p:nvPr>
        </p:nvSpPr>
        <p:spPr/>
        <p:txBody>
          <a:bodyPr/>
          <a:lstStyle/>
          <a:p>
            <a:fld id="{2D3C13C8-25C0-4944-80F5-21E0ABB8F58D}" type="slidenum">
              <a:rPr lang="tr-TR" smtClean="0"/>
              <a:t>26</a:t>
            </a:fld>
            <a:endParaRPr lang="tr-TR"/>
          </a:p>
        </p:txBody>
      </p:sp>
    </p:spTree>
    <p:extLst>
      <p:ext uri="{BB962C8B-B14F-4D97-AF65-F5344CB8AC3E}">
        <p14:creationId xmlns:p14="http://schemas.microsoft.com/office/powerpoint/2010/main" val="14977220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500" dirty="0"/>
              <a:t>EFQM sonuç değerlendirmelerinde yalnızca son yıl elde edilen değerlere değil, sonuçların zaman içerisindeki değişimine de bakılmaktadır.</a:t>
            </a:r>
          </a:p>
          <a:p>
            <a:pPr fontAlgn="t"/>
            <a:r>
              <a:rPr lang="tr-TR" sz="1500" dirty="0"/>
              <a:t>Bu nedenle göstergelerimizin mümkün olduğunca </a:t>
            </a:r>
            <a:r>
              <a:rPr lang="tr-TR" sz="1500" b="1" dirty="0"/>
              <a:t>olumlu ve sürdürülebilir bir eğilim göstermesi</a:t>
            </a:r>
            <a:r>
              <a:rPr lang="tr-TR" sz="1500" dirty="0"/>
              <a:t> beklenmektedir. Değerlendiriciler yıllar içerisindeki gelişimi, istikrarı ve iyileşme yönünü görmek isterler.</a:t>
            </a:r>
          </a:p>
          <a:p>
            <a:pPr fontAlgn="t"/>
            <a:r>
              <a:rPr lang="tr-TR" sz="1500" dirty="0"/>
              <a:t>Ancak her göstergenin sürekli artış göstermesi her zaman mümkün olmayabilir. Bazı dönemlerde ekonomik koşullar, mevzuat değişiklikleri, dış paydaş etkileri veya kurumun kontrolü dışındaki nedenlerle sonuçlarda gerilemeler yaşanabilir.</a:t>
            </a:r>
          </a:p>
          <a:p>
            <a:pPr fontAlgn="t"/>
            <a:r>
              <a:rPr lang="tr-TR" sz="1500" dirty="0"/>
              <a:t>Böyle bir durumda veriyi gizlemek veya sunumdan çıkarmak yerine, göstergenin açıklama bölümünde bu değişimin nedeni kısa ve net bir şekilde belirtilmelidir. EFQM açısından önemli olan yalnızca sonucun kendisi değil, sonucun arkasındaki nedenlerin anlaşılabilmesidir.</a:t>
            </a:r>
          </a:p>
          <a:p>
            <a:pPr fontAlgn="t"/>
            <a:r>
              <a:rPr lang="tr-TR" sz="1500" dirty="0"/>
              <a:t>Bir diğer önemli konu ise göstergenin sahipliğidir. Her göstergenin mutlaka bir sorumlu birimi bulunmalıdır. Çünkü ölçülemeyen performans yönetilemediği gibi, sahibi olmayan gösterge de etkin şekilde izlenemez.</a:t>
            </a:r>
          </a:p>
          <a:p>
            <a:pPr fontAlgn="t"/>
            <a:r>
              <a:rPr lang="tr-TR" sz="1500" dirty="0"/>
              <a:t>Bu nedenle hazırlanan her göstergede veriyi üreten, takip eden ve sonuçlarından sorumlu olan birim açıkça belirtilmelidir. Böylece hem veri güvenilirliği sağlanmış olur hem de değerlendirme sürecinde göstergenin kurumsal sahipliği net bir şekilde ortaya konulur.</a:t>
            </a:r>
          </a:p>
          <a:p>
            <a:endParaRPr lang="tr-TR" dirty="0"/>
          </a:p>
        </p:txBody>
      </p:sp>
      <p:sp>
        <p:nvSpPr>
          <p:cNvPr id="4" name="Slayt Numarası Yer Tutucusu 3"/>
          <p:cNvSpPr>
            <a:spLocks noGrp="1"/>
          </p:cNvSpPr>
          <p:nvPr>
            <p:ph type="sldNum" sz="quarter" idx="5"/>
          </p:nvPr>
        </p:nvSpPr>
        <p:spPr/>
        <p:txBody>
          <a:bodyPr/>
          <a:lstStyle/>
          <a:p>
            <a:fld id="{2D3C13C8-25C0-4944-80F5-21E0ABB8F58D}" type="slidenum">
              <a:rPr lang="tr-TR" smtClean="0"/>
              <a:t>27</a:t>
            </a:fld>
            <a:endParaRPr lang="tr-TR"/>
          </a:p>
        </p:txBody>
      </p:sp>
    </p:spTree>
    <p:extLst>
      <p:ext uri="{BB962C8B-B14F-4D97-AF65-F5344CB8AC3E}">
        <p14:creationId xmlns:p14="http://schemas.microsoft.com/office/powerpoint/2010/main" val="21440319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500" dirty="0"/>
              <a:t>Öncelikle her göstergenin EFQM modelindeki hangi madde veya maddelerle ilişkili olduğunun belirtilmesi gerekmektedir. Çünkü hazırladığımız her sonuç göstergesi, EFQM modelinde anlatılan bir yaklaşımın, uygulamanın veya iyileştirme çalışmasının çıktısını temsil etmektedir.</a:t>
            </a:r>
          </a:p>
          <a:p>
            <a:pPr fontAlgn="t"/>
            <a:r>
              <a:rPr lang="tr-TR" sz="1500" dirty="0"/>
              <a:t>Bu nedenle bir göstergeyi hazırlarken kendimize şu soruyu sormalıyız: </a:t>
            </a:r>
            <a:r>
              <a:rPr lang="tr-TR" sz="1500" b="1" dirty="0"/>
              <a:t>"Bu sonuç </a:t>
            </a:r>
            <a:r>
              <a:rPr lang="tr-TR" sz="1500" b="1" dirty="0" err="1"/>
              <a:t>EFQM'nin</a:t>
            </a:r>
            <a:r>
              <a:rPr lang="tr-TR" sz="1500" b="1" dirty="0"/>
              <a:t> hangi maddesine hizmet ediyor?"</a:t>
            </a:r>
            <a:endParaRPr lang="tr-TR" sz="1500" dirty="0"/>
          </a:p>
          <a:p>
            <a:pPr fontAlgn="t"/>
            <a:r>
              <a:rPr lang="tr-TR" sz="1500" dirty="0"/>
              <a:t>Bazı göstergeler yalnızca tek bir EFQM maddesiyle ilişkili olabilirken, bazı göstergeler birden fazla maddeyi destekleyebilir. Örneğin bir performans göstergesi hem strateji geliştirme, hem paydaş ihtiyaçlarının anlaşılması hem de performans yönetimiyle ilişkilendirilebilir.</a:t>
            </a:r>
          </a:p>
          <a:p>
            <a:pPr fontAlgn="t"/>
            <a:r>
              <a:rPr lang="tr-TR" sz="1500" dirty="0"/>
              <a:t>Böylece değerlendiriciler, sonuçlar ile modelin ilgili gereklilikleri arasındaki bağlantıyı daha net görebilmektedir.</a:t>
            </a:r>
          </a:p>
          <a:p>
            <a:pPr fontAlgn="t"/>
            <a:r>
              <a:rPr lang="tr-TR" sz="1500" dirty="0"/>
              <a:t>Slaydın ikinci bölümünde ise süreç kodları yer almaktadır. Her ne kadar EFQM modeli doğrudan süreç kodu istemese de, üniversitemizde her göstergenin ilgili olduğu ana süreçle ilişkilendirilmesini önemli görüyoruz.</a:t>
            </a:r>
          </a:p>
          <a:p>
            <a:pPr fontAlgn="t"/>
            <a:r>
              <a:rPr lang="tr-TR" sz="1500" dirty="0"/>
              <a:t>Çünkü bir göstergenin hangi sürece ait olduğunun bilinmesi, performans sonuçlarının hangi faaliyetlerden kaynaklandığını ve hangi süreçler tarafından yönetildiğini göstermektedir.</a:t>
            </a:r>
          </a:p>
          <a:p>
            <a:pPr fontAlgn="t"/>
            <a:r>
              <a:rPr lang="tr-TR" sz="1500" dirty="0"/>
              <a:t>Örneğin eğitim-öğretime ilişkin bir göstergeyi ele alıyorsak, bu göstergenin Eğitim-Öğretimin Planlanması, Eğitim-Öğretim Uygulamaları veya Eğitim-Öğretimin İzlenmesi ve Değerlendirilmesi gibi ana süreçlerden hangisiyle ilişkili olduğunu belirtmemiz beklenmektedir.</a:t>
            </a:r>
          </a:p>
          <a:p>
            <a:pPr fontAlgn="t"/>
            <a:r>
              <a:rPr lang="tr-TR" sz="1500" dirty="0"/>
              <a:t>Bu yaklaşım aynı zamanda süreç sahiplerinin performans sonuçlarını daha kolay takip etmesine ve iyileştirme çalışmalarını daha etkin planlamasına katkı sağlamaktadır.</a:t>
            </a:r>
          </a:p>
          <a:p>
            <a:pPr fontAlgn="t"/>
            <a:r>
              <a:rPr lang="tr-TR" sz="1500" dirty="0"/>
              <a:t>Kısacası her gösterge için iki sorunun cevabını net olarak verebilmeliyiz:</a:t>
            </a:r>
          </a:p>
          <a:p>
            <a:pPr fontAlgn="t"/>
            <a:r>
              <a:rPr lang="tr-TR" sz="1500" b="1" dirty="0"/>
              <a:t>Bu gösterge EFQM modelinin hangi maddesini desteklemektedir?</a:t>
            </a:r>
            <a:endParaRPr lang="tr-TR" sz="1500" dirty="0"/>
          </a:p>
          <a:p>
            <a:pPr fontAlgn="t"/>
            <a:r>
              <a:rPr lang="tr-TR" sz="1500" b="1" dirty="0"/>
              <a:t>Bu gösterge üniversitemizin hangi ana sürecinin çıktısını göstermektedir?</a:t>
            </a:r>
            <a:endParaRPr lang="tr-TR" sz="1500" dirty="0"/>
          </a:p>
          <a:p>
            <a:pPr fontAlgn="t"/>
            <a:r>
              <a:rPr lang="tr-TR" sz="1500" dirty="0"/>
              <a:t>Bu iki bağlantı kurulduğunda göstergelerimiz sadece bir sayı olmaktan çıkar, kurumsal yönetim sistemimizin bir parçası hâline gelir.</a:t>
            </a:r>
          </a:p>
          <a:p>
            <a:endParaRPr lang="tr-TR" dirty="0"/>
          </a:p>
        </p:txBody>
      </p:sp>
      <p:sp>
        <p:nvSpPr>
          <p:cNvPr id="4" name="Slayt Numarası Yer Tutucusu 3"/>
          <p:cNvSpPr>
            <a:spLocks noGrp="1"/>
          </p:cNvSpPr>
          <p:nvPr>
            <p:ph type="sldNum" sz="quarter" idx="5"/>
          </p:nvPr>
        </p:nvSpPr>
        <p:spPr/>
        <p:txBody>
          <a:bodyPr/>
          <a:lstStyle/>
          <a:p>
            <a:fld id="{2D3C13C8-25C0-4944-80F5-21E0ABB8F58D}" type="slidenum">
              <a:rPr lang="tr-TR" smtClean="0"/>
              <a:t>28</a:t>
            </a:fld>
            <a:endParaRPr lang="tr-TR"/>
          </a:p>
        </p:txBody>
      </p:sp>
    </p:spTree>
    <p:extLst>
      <p:ext uri="{BB962C8B-B14F-4D97-AF65-F5344CB8AC3E}">
        <p14:creationId xmlns:p14="http://schemas.microsoft.com/office/powerpoint/2010/main" val="37347383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500" dirty="0" err="1"/>
              <a:t>EFQM'de</a:t>
            </a:r>
            <a:r>
              <a:rPr lang="tr-TR" sz="1500" dirty="0"/>
              <a:t> açıklamaların kısa, net ve değer katan bilgiler içermesi beklenmektedir. Bu nedenle hazırlanacak açıklamalar mümkün olduğunca </a:t>
            </a:r>
            <a:r>
              <a:rPr lang="tr-TR" sz="1500" b="1" dirty="0"/>
              <a:t>100 kelimeyi geçmemelidir.</a:t>
            </a:r>
            <a:r>
              <a:rPr lang="tr-TR" sz="1500" dirty="0"/>
              <a:t> Amaç uzun metinler yazmak değil, değerlendiricinin grafiği doğru yorumlamasını sağlamaktır.</a:t>
            </a:r>
          </a:p>
          <a:p>
            <a:pPr fontAlgn="t"/>
            <a:r>
              <a:rPr lang="tr-TR" sz="1500" dirty="0"/>
              <a:t>Açıklama bölümünde öncelikle göstergenin neyi ölçtüğü ve yıllar içerisindeki gelişim durumu kısaca ifade edilmelidir. Değerlendirici göstergenin neyi anlattığını ve nasıl bir eğilim izlediğini kolayca anlayabilmelidir.</a:t>
            </a:r>
          </a:p>
          <a:p>
            <a:pPr fontAlgn="t"/>
            <a:r>
              <a:rPr lang="tr-TR" sz="1500" dirty="0"/>
              <a:t>Eğer göstergede hedef bulunmuyorsa, uygun bir karşılaştırma verisi elde edilememişse veya sonuçlarda negatif bir eğilim görülüyorsa, bunun nedeni mutlaka açıklanmalıdır. Böylece değerlendiriciler sonucu doğru bağlam içerisinde değerlendirebilirler.</a:t>
            </a:r>
          </a:p>
          <a:p>
            <a:pPr fontAlgn="t"/>
            <a:r>
              <a:rPr lang="tr-TR" sz="1500" dirty="0"/>
              <a:t>Karşılaştırma yapılan göstergelerde ise kurumumuzun ilgili kurumlara göre durumu, güçlü yönleri ve geliştirmeye açık alanları kısaca ortaya konulmalıdır.</a:t>
            </a:r>
          </a:p>
          <a:p>
            <a:pPr fontAlgn="t"/>
            <a:r>
              <a:rPr lang="tr-TR" sz="1500" dirty="0"/>
              <a:t>Ayrıca ilgili göstergeye yönelik herhangi bir iyileştirme çalışması gerçekleştirilmişse, bu çalışmanın sonuçlara nasıl yansıdığı da birkaç cümleyle belirtilmelidir. Çünkü EFQM yalnızca sonuçları değil, sonuçlardan öğrenmeyi ve iyileştirme yapmayı da görmek istemektedir.</a:t>
            </a:r>
          </a:p>
          <a:p>
            <a:pPr fontAlgn="t"/>
            <a:r>
              <a:rPr lang="tr-TR" sz="1500" dirty="0"/>
              <a:t>Burada dikkat etmemiz gereken önemli bir nokta da kullanılan dildir. Açıklamalar mümkün olduğunca yapıcı, nesnel ve pozitif bir üslupla hazırlanmalıdır. Sorunlardan bahsetmekten kaçınmıyoruz; ancak sadece problemi belirtmek yerine nedenini, alınan önlemleri ve gelişim yönünü de ortaya koyuyoruz.</a:t>
            </a:r>
          </a:p>
          <a:p>
            <a:pPr fontAlgn="t"/>
            <a:r>
              <a:rPr lang="tr-TR" sz="1500" dirty="0"/>
              <a:t>Kısacası iyi bir açıklama şu sorulara cevap vermelidir:</a:t>
            </a:r>
          </a:p>
          <a:p>
            <a:pPr fontAlgn="t"/>
            <a:r>
              <a:rPr lang="tr-TR" sz="1500" dirty="0"/>
              <a:t>Bu gösterge neyi ölçmektedir?</a:t>
            </a:r>
          </a:p>
          <a:p>
            <a:pPr fontAlgn="t"/>
            <a:r>
              <a:rPr lang="tr-TR" sz="1500" dirty="0"/>
              <a:t>Sonuçlar nasıl bir gelişim göstermiştir?</a:t>
            </a:r>
          </a:p>
          <a:p>
            <a:pPr fontAlgn="t"/>
            <a:r>
              <a:rPr lang="tr-TR" sz="1500" dirty="0"/>
              <a:t>Hedef ve karşılaştırmalara göre durumumuz nedir?</a:t>
            </a:r>
          </a:p>
          <a:p>
            <a:pPr fontAlgn="t"/>
            <a:r>
              <a:rPr lang="tr-TR" sz="1500" dirty="0"/>
              <a:t>Varsa sapmaların nedeni nedir?</a:t>
            </a:r>
          </a:p>
          <a:p>
            <a:pPr fontAlgn="t"/>
            <a:r>
              <a:rPr lang="tr-TR" sz="1500" dirty="0"/>
              <a:t>Yapılan iyileştirmeler sonuçlara nasıl yansımıştır?</a:t>
            </a:r>
          </a:p>
          <a:p>
            <a:pPr fontAlgn="t"/>
            <a:r>
              <a:rPr lang="tr-TR" sz="1500" dirty="0"/>
              <a:t>Bu soruların kısa ve net şekilde cevaplandığı açıklamalar, değerlendiricilerin sonuçları daha doğru yorumlamasına ve göstergenin değerinin daha iyi anlaşılmasına katkı sağlayacaktır.</a:t>
            </a:r>
          </a:p>
          <a:p>
            <a:endParaRPr lang="tr-TR" dirty="0"/>
          </a:p>
        </p:txBody>
      </p:sp>
      <p:sp>
        <p:nvSpPr>
          <p:cNvPr id="4" name="Slayt Numarası Yer Tutucusu 3"/>
          <p:cNvSpPr>
            <a:spLocks noGrp="1"/>
          </p:cNvSpPr>
          <p:nvPr>
            <p:ph type="sldNum" sz="quarter" idx="5"/>
          </p:nvPr>
        </p:nvSpPr>
        <p:spPr/>
        <p:txBody>
          <a:bodyPr/>
          <a:lstStyle/>
          <a:p>
            <a:fld id="{2D3C13C8-25C0-4944-80F5-21E0ABB8F58D}" type="slidenum">
              <a:rPr lang="tr-TR" smtClean="0"/>
              <a:t>29</a:t>
            </a:fld>
            <a:endParaRPr lang="tr-TR"/>
          </a:p>
        </p:txBody>
      </p:sp>
    </p:spTree>
    <p:extLst>
      <p:ext uri="{BB962C8B-B14F-4D97-AF65-F5344CB8AC3E}">
        <p14:creationId xmlns:p14="http://schemas.microsoft.com/office/powerpoint/2010/main" val="2343387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500" dirty="0"/>
              <a:t>EFQM </a:t>
            </a:r>
            <a:r>
              <a:rPr lang="tr-TR" sz="1500" dirty="0" err="1"/>
              <a:t>Modeli'nde</a:t>
            </a:r>
            <a:r>
              <a:rPr lang="tr-TR" sz="1500" dirty="0"/>
              <a:t> Kriter 7, stratejik ve operasyonel performans sonuçlarını ele almaktadır. Aslında bu kriter, önceki kriterlerde anlattığımız çalışmaların sonuçlarının ne ölçüde elde edildiğini ortaya koyan bölümdür.</a:t>
            </a:r>
          </a:p>
          <a:p>
            <a:r>
              <a:rPr lang="tr-TR" sz="1500" dirty="0"/>
              <a:t>Kriter, beş alt başlıktan oluşmaktadır.</a:t>
            </a:r>
          </a:p>
          <a:p>
            <a:r>
              <a:rPr lang="tr-TR" sz="1500" b="1" dirty="0"/>
              <a:t>Birinci başlık, paydaşların beklentilerinin karşılanması ve katkılarıdır.</a:t>
            </a:r>
            <a:r>
              <a:rPr lang="tr-TR" sz="1500" dirty="0"/>
              <a:t> Bu bölümde PR-031-Paydaş İlişkilerinin Yönetimi Prosedüründe tanımlanan; Müşteriler (Öğrenciler ve Diğer Müşteriler), Çalışanlar, İş Paydaşları, Kamu Paydaşları, Tedarikçiler ve </a:t>
            </a:r>
            <a:r>
              <a:rPr lang="tr-TR" sz="1500" dirty="0" err="1"/>
              <a:t>Toplum’un</a:t>
            </a:r>
            <a:r>
              <a:rPr lang="tr-TR" sz="1500" dirty="0"/>
              <a:t> beklentilerini ne ölçüde karşıladığımızı gösteren sonuçlar yer almaktadır.</a:t>
            </a:r>
          </a:p>
          <a:p>
            <a:r>
              <a:rPr lang="tr-TR" sz="1500" b="1" dirty="0"/>
              <a:t>İkinci başlık, ekonomi ve finans sonuçlarıdır.</a:t>
            </a:r>
            <a:r>
              <a:rPr lang="tr-TR" sz="1500" dirty="0"/>
              <a:t> Burada kaynaklarımızı ne kadar etkin kullandığımız, bütçe performansımız, projelere ayrılan kaynaklar ve finansal sürdürülebilirliğimize ilişkin göstergeler değerlendirilmektedir.</a:t>
            </a:r>
          </a:p>
          <a:p>
            <a:r>
              <a:rPr lang="tr-TR" sz="1500" b="1" dirty="0"/>
              <a:t>Üçüncü başlık, performans ve dönüşüm sonuçlarıdır.</a:t>
            </a:r>
            <a:r>
              <a:rPr lang="tr-TR" sz="1500" dirty="0"/>
              <a:t> Bu bölümde stratejik planda yer alan amaç ve hedeflerin gerçekleşme düzeyi, performans göstergeleri ile izlenmekte; iyileştirme ve dönüşüm çalışmalarının kurumsal performansa etkileri değerlendirilmektedir.</a:t>
            </a:r>
          </a:p>
          <a:p>
            <a:r>
              <a:rPr lang="tr-TR" sz="1500" b="1" dirty="0"/>
              <a:t>Dördüncü başlık, sürdürülebilirlik sonuçlarıdır.</a:t>
            </a:r>
            <a:r>
              <a:rPr lang="tr-TR" sz="1500" dirty="0"/>
              <a:t> Çevresel, sosyal ve yönetişim boyutlarında ortaya koyduğumuz çalışmaların kuruma ve topluma sağladığı katkılar bu bölümde değerlendirilmektedir.</a:t>
            </a:r>
          </a:p>
          <a:p>
            <a:r>
              <a:rPr lang="tr-TR" sz="1500" b="1" dirty="0"/>
              <a:t>Beşinci başlık ise geleceğe yönelik kestirimci ölçümlerdir.</a:t>
            </a:r>
            <a:r>
              <a:rPr lang="tr-TR" sz="1500" dirty="0"/>
              <a:t> Bu bölümde yalnızca geçmiş dönem performansına değil, kurumun gelecekteki başarısına ilişkin göstergelere de odaklanılır. EFQM değerlendiricileri, kurumun gelecekte karşılaşabileceği fırsat ve riskleri nasıl öngördüğünü ve buna yönelik hazırlıklarını nasıl yaptığını görmek ister.</a:t>
            </a:r>
          </a:p>
          <a:p>
            <a:r>
              <a:rPr lang="tr-TR" sz="1500" dirty="0"/>
              <a:t>Üniversitemiz açısından bu alt başlığın en önemli kaynaklarından biri </a:t>
            </a:r>
            <a:r>
              <a:rPr lang="tr-TR" sz="1500" b="1" dirty="0"/>
              <a:t>2027-2031 Stratejik Plan hazırlık çalışmaları kapsamında belirlenen performans göstergeleridir.</a:t>
            </a:r>
            <a:r>
              <a:rPr lang="tr-TR" sz="1500" dirty="0"/>
              <a:t> Yeni döneme ilişkin amaçlar, hedefler ve bu hedefleri izlemek için tanımlanan performans göstergeleri bize geleceğe yönelik bir perspektif sunmaktadır.</a:t>
            </a:r>
          </a:p>
          <a:p>
            <a:r>
              <a:rPr lang="tr-TR" sz="1500" dirty="0"/>
              <a:t> </a:t>
            </a:r>
          </a:p>
          <a:p>
            <a:r>
              <a:rPr lang="tr-TR" sz="1500" dirty="0"/>
              <a:t>Özetle; önce yönümüzü belirliyoruz, ardından uygulamalarımızı hayata geçiriyoruz. Ancak EFQM açısından en kritik nokta, bunların gerçekten işe yaradığını verilerle ve göstergelerle ortaya koyabilmektir. Kriter 7 tam olarak bu sorunun cevabını arar: </a:t>
            </a:r>
            <a:r>
              <a:rPr lang="tr-TR" sz="1500" i="1" dirty="0"/>
              <a:t>"Yaptığımız çalışmalar hangi sonuçları üretti ve bunu hangi kanıtlarla gösterebiliyoruz?"</a:t>
            </a:r>
            <a:r>
              <a:rPr lang="tr-TR" sz="1500" dirty="0"/>
              <a:t> Bu nedenle değerlendirme sürecinde her iddianın mutlaka ölçülebilir bir göstergeyle desteklenmesi beklenmektedir.</a:t>
            </a:r>
          </a:p>
        </p:txBody>
      </p:sp>
      <p:sp>
        <p:nvSpPr>
          <p:cNvPr id="4" name="Slayt Numarası Yer Tutucusu 3"/>
          <p:cNvSpPr>
            <a:spLocks noGrp="1"/>
          </p:cNvSpPr>
          <p:nvPr>
            <p:ph type="sldNum" sz="quarter" idx="5"/>
          </p:nvPr>
        </p:nvSpPr>
        <p:spPr/>
        <p:txBody>
          <a:bodyPr/>
          <a:lstStyle/>
          <a:p>
            <a:fld id="{2D3C13C8-25C0-4944-80F5-21E0ABB8F58D}" type="slidenum">
              <a:rPr lang="tr-TR" smtClean="0"/>
              <a:t>3</a:t>
            </a:fld>
            <a:endParaRPr lang="tr-TR"/>
          </a:p>
        </p:txBody>
      </p:sp>
    </p:spTree>
    <p:extLst>
      <p:ext uri="{BB962C8B-B14F-4D97-AF65-F5344CB8AC3E}">
        <p14:creationId xmlns:p14="http://schemas.microsoft.com/office/powerpoint/2010/main" val="21700094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500" dirty="0"/>
              <a:t>Bu slaytta, Kriter 7 raporunda kullanılan grafiklerin nasıl standartlaştırıldığını ve rapor boyunca kullanılan renklerin neyi ifade ettiğini görüyoruz.</a:t>
            </a:r>
          </a:p>
          <a:p>
            <a:pPr fontAlgn="t"/>
            <a:r>
              <a:rPr lang="tr-TR" sz="1500" dirty="0"/>
              <a:t>Bildiğiniz gibi raporumuzda çok sayıda gösterge ve alt gösterge bulunmaktadır. Bu kadar geniş bir veri setinin değerlendiriciler tarafından kolay yorumlanabilmesi için tüm grafiklerde ortak bir renk dili oluşturulmuştur.</a:t>
            </a:r>
          </a:p>
          <a:p>
            <a:pPr fontAlgn="t"/>
            <a:r>
              <a:rPr lang="tr-TR" sz="1500" dirty="0"/>
              <a:t>Böylece raporu inceleyen kişiler, her grafiği yeniden öğrenmek zorunda kalmadan verilerin neyi ifade ettiğini hızlı bir şekilde anlayabilmektedir.</a:t>
            </a:r>
          </a:p>
          <a:p>
            <a:pPr fontAlgn="t"/>
            <a:r>
              <a:rPr lang="tr-TR" sz="1500" dirty="0"/>
              <a:t>Kullanılan renk yapısına baktığımızda;</a:t>
            </a:r>
          </a:p>
          <a:p>
            <a:pPr fontAlgn="t"/>
            <a:r>
              <a:rPr lang="tr-TR" sz="1500" b="1" dirty="0"/>
              <a:t>Turuncu renk</a:t>
            </a:r>
            <a:r>
              <a:rPr lang="tr-TR" sz="1500" dirty="0"/>
              <a:t> hedef değerleri,</a:t>
            </a:r>
          </a:p>
          <a:p>
            <a:pPr fontAlgn="t"/>
            <a:r>
              <a:rPr lang="tr-TR" sz="1500" b="1" dirty="0"/>
              <a:t>Koyu mavi renk</a:t>
            </a:r>
            <a:r>
              <a:rPr lang="tr-TR" sz="1500" dirty="0"/>
              <a:t> üniversitemize ait temel sonuçları,</a:t>
            </a:r>
          </a:p>
          <a:p>
            <a:pPr fontAlgn="t"/>
            <a:r>
              <a:rPr lang="tr-TR" sz="1500" b="1" dirty="0"/>
              <a:t>Açık mavi renk</a:t>
            </a:r>
            <a:r>
              <a:rPr lang="tr-TR" sz="1500" dirty="0"/>
              <a:t> Karşılaştırma verileri ve alt göstergelerde kullanılan ikinci veri setlerini,</a:t>
            </a:r>
          </a:p>
          <a:p>
            <a:pPr fontAlgn="t"/>
            <a:r>
              <a:rPr lang="tr-TR" sz="1500" b="1" dirty="0"/>
              <a:t>Lacivert renk</a:t>
            </a:r>
            <a:r>
              <a:rPr lang="tr-TR" sz="1500" dirty="0"/>
              <a:t> üniversitemizin değişim oranlarını,</a:t>
            </a:r>
          </a:p>
          <a:p>
            <a:pPr fontAlgn="t"/>
            <a:r>
              <a:rPr lang="tr-TR" sz="1500" b="1" dirty="0"/>
              <a:t>Turkuaz renk</a:t>
            </a:r>
            <a:r>
              <a:rPr lang="tr-TR" sz="1500" dirty="0"/>
              <a:t> ise karşılaştırma yapılan kurumların veya ilgili veri setlerinin değişim oranlarını</a:t>
            </a:r>
          </a:p>
          <a:p>
            <a:pPr fontAlgn="t"/>
            <a:r>
              <a:rPr lang="tr-TR" sz="1500" dirty="0"/>
              <a:t>göstermektedir.</a:t>
            </a:r>
          </a:p>
          <a:p>
            <a:pPr fontAlgn="t"/>
            <a:r>
              <a:rPr lang="tr-TR" sz="1500" dirty="0"/>
              <a:t>Özellikle açık mavi renk yalnızca karşılaştırma verileri için kullanılmamıştır. Alt göstergelerde yer alan ikinci veri grubunun gösterilmesinde de aynı renk tercih edilmiştir. Örneğin kadın-erkek dağılımları, lisans-lisansüstü öğrenci sayıları veya benzeri ayrıştırmalarda ikinci veri seti açık mavi renk ile gösterilmiştir.</a:t>
            </a:r>
          </a:p>
          <a:p>
            <a:pPr fontAlgn="t"/>
            <a:r>
              <a:rPr lang="tr-TR" sz="1500" dirty="0"/>
              <a:t>Bunun amacı, grafiklerdeki farklı veri gruplarının kolaylıkla ayırt edilmesini sağlamak ve görsel bütünlüğü korumaktır.</a:t>
            </a:r>
          </a:p>
          <a:p>
            <a:pPr fontAlgn="t"/>
            <a:r>
              <a:rPr lang="tr-TR" sz="1500" dirty="0"/>
              <a:t>Sol tarafta yer alan RGB ve HEX kodları ise rapor hazırlanırken kullanılan standart renk kodlarını göstermektedir. Bu kodlar sayesinde rapora sonradan eklenecek tüm göstergelerde aynı görsel standart korunabilmektedir.</a:t>
            </a:r>
          </a:p>
          <a:p>
            <a:pPr fontAlgn="t"/>
            <a:r>
              <a:rPr lang="tr-TR" sz="1500" dirty="0"/>
              <a:t>Burada dikkat edilmesi gereken en önemli nokta tutarlılıktır. Bir göstergede üniversitemiz koyu mavi renk ile gösteriliyorsa, başka bir grafikte farklı bir renk kullanılmamalıdır. Benzer şekilde hedef, değişim ve ikincil veri renkleri de rapor boyunca aynı şekilde devam etmelidir.</a:t>
            </a:r>
          </a:p>
          <a:p>
            <a:pPr fontAlgn="t"/>
            <a:r>
              <a:rPr lang="tr-TR" sz="1500" dirty="0"/>
              <a:t>Çünkü EFQM değerlendirmelerinde verinin doğruluğu kadar, verinin açık, anlaşılır ve tutarlı bir biçimde sunulması da önem taşımaktadır.</a:t>
            </a:r>
          </a:p>
          <a:p>
            <a:pPr fontAlgn="t"/>
            <a:r>
              <a:rPr lang="tr-TR" sz="1500" dirty="0"/>
              <a:t>Kısacası bu renkler yalnızca görsel bir tercih değil, raporun okunabilirliğini artıran, grafiklerin daha hızlı yorumlanmasını sağlayan ve bütün göstergelerde ortak bir dil oluşturan önemli bir raporlama aracıdır.</a:t>
            </a:r>
            <a:endParaRPr lang="tr-TR" dirty="0"/>
          </a:p>
        </p:txBody>
      </p:sp>
      <p:sp>
        <p:nvSpPr>
          <p:cNvPr id="4" name="Slayt Numarası Yer Tutucusu 3"/>
          <p:cNvSpPr>
            <a:spLocks noGrp="1"/>
          </p:cNvSpPr>
          <p:nvPr>
            <p:ph type="sldNum" sz="quarter" idx="5"/>
          </p:nvPr>
        </p:nvSpPr>
        <p:spPr/>
        <p:txBody>
          <a:bodyPr/>
          <a:lstStyle/>
          <a:p>
            <a:fld id="{2D3C13C8-25C0-4944-80F5-21E0ABB8F58D}" type="slidenum">
              <a:rPr lang="tr-TR" smtClean="0"/>
              <a:t>30</a:t>
            </a:fld>
            <a:endParaRPr lang="tr-TR"/>
          </a:p>
        </p:txBody>
      </p:sp>
    </p:spTree>
    <p:extLst>
      <p:ext uri="{BB962C8B-B14F-4D97-AF65-F5344CB8AC3E}">
        <p14:creationId xmlns:p14="http://schemas.microsoft.com/office/powerpoint/2010/main" val="928235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500" dirty="0"/>
              <a:t>Kriter 7 kapsamında göstergelerimizi hazırlarken ve sonuçlarımızı sunarken dikkat etmemiz gereken bazı temel unsurlar bulunmaktadır.</a:t>
            </a:r>
          </a:p>
          <a:p>
            <a:pPr fontAlgn="t"/>
            <a:r>
              <a:rPr lang="tr-TR" sz="1500" dirty="0"/>
              <a:t>EFQM değerlendiricileri yalnızca sonuca değil, sonucun nasıl ölçüldüğüne, nasıl takip edildiğine ve nasıl yorumlandığına da bakmaktadır. Bu nedenle her bir gösterge için geçmiş yıllardaki performansın görülmesi, hedeflerle ilişkilendirilmesi, mümkünse karşılaştırmalar yapılması ve eğilimlerin ortaya konulması beklenmektedir.</a:t>
            </a:r>
          </a:p>
          <a:p>
            <a:pPr fontAlgn="t"/>
            <a:r>
              <a:rPr lang="tr-TR" sz="1500" dirty="0"/>
              <a:t>Ayrıca göstergenin sahibi, verinin kaynağı, ilgili olduğu süreç ve EFQM kriterleriyle bağlantısının da açık bir şekilde tanımlanması gerekmektedir. Bunun yanında her göstergeyi kısa ve net bir açıklamayla destekleyerek değerlendiricilerin sonuçları doğru yorumlamasına yardımcı olmamız önemlidir.</a:t>
            </a:r>
          </a:p>
          <a:p>
            <a:pPr fontAlgn="t"/>
            <a:r>
              <a:rPr lang="tr-TR" sz="1500" b="1" dirty="0"/>
              <a:t>Birazdan bu maddelerin her birini ayrı ayrı ele alacak, neden önemli olduklarını ve göstergelerimizi hazırlarken nelere dikkat etmemiz gerektiğini detaylı olarak inceleyeceğiz.</a:t>
            </a:r>
          </a:p>
          <a:p>
            <a:pPr fontAlgn="t"/>
            <a:endParaRPr lang="tr-TR" sz="1500" b="1" dirty="0"/>
          </a:p>
          <a:p>
            <a:pPr defTabSz="966064" fontAlgn="t"/>
            <a:r>
              <a:rPr lang="tr-TR" sz="1300" dirty="0"/>
              <a:t>RADAR mantığında sonuçlar değerlendirilirken iki önemli boyuta bakılır: </a:t>
            </a:r>
            <a:r>
              <a:rPr lang="tr-TR" sz="1300" b="1" dirty="0"/>
              <a:t>Kapsam ve İlgi</a:t>
            </a:r>
            <a:r>
              <a:rPr lang="tr-TR" sz="1300" dirty="0"/>
              <a:t> ile </a:t>
            </a:r>
            <a:r>
              <a:rPr lang="tr-TR" sz="1300" b="1" dirty="0"/>
              <a:t>Kullanılabilirlik</a:t>
            </a:r>
            <a:r>
              <a:rPr lang="tr-TR" sz="1300" dirty="0"/>
              <a:t>. Kapsam ve İlgi, kurumun gerçekten önemli olan konuları ölçüp ölçmediğini sorgular. Yani seçtiğimiz göstergeler stratejik amaçlarımızı, paydaş beklentilerimizi ve kurumsal başarımızı ne kadar doğru yansıtıyor sorusuna cevap arar. Kullanılabilirlik ise elde edilen sonuçların yönetim açısından ne kadar değerli olduğunu değerlendirir. Sonuçların güvenilir verilerden üretilmesi, yıllar itibarıyla eğilim göstermesi, hedefler ve kıyaslamalar içermesi ve karar alma süreçlerinde kullanılabilmesi beklenir. Kısacası değerlendiriciler, bir göstergeyi incelerken bir yandan 'Doğru şeyi mi ölçüyoruz?' sorusunu, diğer yandan da 'Bu veriyi kullanarak yönetim karar alabilir mi?' sorusunu sorarlar. Sonuçlar bölümünde güçlü olmak için hem stratejik açıdan anlamlı göstergelere sahip olmak hem de bu göstergeleri yönetimi yönlendirecek şekilde kullanabilmek gerekir.</a:t>
            </a:r>
          </a:p>
          <a:p>
            <a:pPr defTabSz="966064" fontAlgn="t"/>
            <a:endParaRPr lang="tr-TR" sz="1300" dirty="0"/>
          </a:p>
          <a:p>
            <a:pPr defTabSz="966064" fontAlgn="t"/>
            <a:r>
              <a:rPr lang="tr-TR" sz="1300" dirty="0"/>
              <a:t>Burada özellikle altını çizmek istediğim bir nokta daha var. EFQM değerlendirmesinde </a:t>
            </a:r>
            <a:r>
              <a:rPr lang="tr-TR" sz="1300" b="1" dirty="0"/>
              <a:t>Kriter 7: Stratejik ve Operasyonel Performans Sonuçları</a:t>
            </a:r>
            <a:r>
              <a:rPr lang="tr-TR" sz="1300" dirty="0"/>
              <a:t>, toplam değerlendirme içerisinde </a:t>
            </a:r>
            <a:r>
              <a:rPr lang="tr-TR" sz="1300" b="1" dirty="0"/>
              <a:t>200 puanlık</a:t>
            </a:r>
            <a:r>
              <a:rPr lang="tr-TR" sz="1300" dirty="0"/>
              <a:t> bir ağırlığa sahip olduğu gözden kaçmamalıdır.</a:t>
            </a:r>
            <a:endParaRPr lang="tr-TR" dirty="0"/>
          </a:p>
        </p:txBody>
      </p:sp>
      <p:sp>
        <p:nvSpPr>
          <p:cNvPr id="4" name="Slayt Numarası Yer Tutucusu 3"/>
          <p:cNvSpPr>
            <a:spLocks noGrp="1"/>
          </p:cNvSpPr>
          <p:nvPr>
            <p:ph type="sldNum" sz="quarter" idx="5"/>
          </p:nvPr>
        </p:nvSpPr>
        <p:spPr/>
        <p:txBody>
          <a:bodyPr/>
          <a:lstStyle/>
          <a:p>
            <a:fld id="{2D3C13C8-25C0-4944-80F5-21E0ABB8F58D}" type="slidenum">
              <a:rPr lang="tr-TR" smtClean="0"/>
              <a:t>4</a:t>
            </a:fld>
            <a:endParaRPr lang="tr-TR"/>
          </a:p>
        </p:txBody>
      </p:sp>
    </p:spTree>
    <p:extLst>
      <p:ext uri="{BB962C8B-B14F-4D97-AF65-F5344CB8AC3E}">
        <p14:creationId xmlns:p14="http://schemas.microsoft.com/office/powerpoint/2010/main" val="472803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5:notes"/>
          <p:cNvSpPr>
            <a:spLocks noGrp="1" noRot="1" noChangeAspect="1"/>
          </p:cNvSpPr>
          <p:nvPr>
            <p:ph type="sldImg" idx="2"/>
          </p:nvPr>
        </p:nvSpPr>
        <p:spPr>
          <a:xfrm>
            <a:off x="-211138" y="817563"/>
            <a:ext cx="7250113" cy="40782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5:notes"/>
          <p:cNvSpPr txBox="1">
            <a:spLocks noGrp="1"/>
          </p:cNvSpPr>
          <p:nvPr>
            <p:ph type="body" idx="1"/>
          </p:nvPr>
        </p:nvSpPr>
        <p:spPr>
          <a:xfrm>
            <a:off x="682759" y="5167859"/>
            <a:ext cx="5462058" cy="4895862"/>
          </a:xfrm>
          <a:prstGeom prst="rect">
            <a:avLst/>
          </a:prstGeom>
          <a:noFill/>
          <a:ln>
            <a:noFill/>
          </a:ln>
        </p:spPr>
        <p:txBody>
          <a:bodyPr spcFirstLastPara="1" wrap="square" lIns="96591" tIns="48282" rIns="96591" bIns="48282" anchor="t" anchorCtr="0">
            <a:noAutofit/>
          </a:bodyPr>
          <a:lstStyle/>
          <a:p>
            <a:pPr fontAlgn="t"/>
            <a:r>
              <a:rPr lang="tr-TR" sz="1500" dirty="0"/>
              <a:t>EFQM değerlendirmelerinde sonuçların doğru ve güvenilir olması kadar, bu sonuçların hangi kaynaktan elde edildiğinin açıkça gösterilmesi de önemlidir.</a:t>
            </a:r>
          </a:p>
          <a:p>
            <a:pPr fontAlgn="t"/>
            <a:r>
              <a:rPr lang="tr-TR" sz="1500" dirty="0"/>
              <a:t>Bu nedenle hazırlanan her göstergede verinin kaynağı mutlaka belirtilmelidir. Çünkü değerlendiriciler sadece sonuca değil, sonucun güvenilirliğine ve izlenebilirliğine de bakmaktadır.</a:t>
            </a:r>
          </a:p>
          <a:p>
            <a:pPr fontAlgn="t"/>
            <a:r>
              <a:rPr lang="tr-TR" sz="1500" dirty="0"/>
              <a:t>Veri kaynağı belirtilmeyen bir gösterge, ne kadar güçlü görünürse görünsün değerlendirme açısından eksik kabul edilebilir. Bu nedenle kullandığımız her verinin nereden alındığını açık bir şekilde ortaya koymalıyız.</a:t>
            </a:r>
          </a:p>
          <a:p>
            <a:pPr fontAlgn="t"/>
            <a:r>
              <a:rPr lang="tr-TR" sz="1500" dirty="0"/>
              <a:t>Üniversitemizde hazırlanan göstergelerde mümkün olduğunca kurumsal ve doğrulanabilir veri kaynaklarından yararlanılmıştır. Bunlar arasında stratejik plan raporlarımız, yeni dönem stratejik plan performans göstergeleri, faaliyet raporları, YÖK istatistikleri, ÖSYM verileri, YÖKAK verileri, Cumhurbaşkanlığı Strateji ve Bütçe Başkanlığı verileri ile BKYS üzerinden elde edilen süreç verileri bulunmaktadır.</a:t>
            </a:r>
          </a:p>
          <a:p>
            <a:pPr fontAlgn="t"/>
            <a:r>
              <a:rPr lang="tr-TR" sz="1500" dirty="0"/>
              <a:t>Burada önemli olan bir diğer husus da veri kaynağının tutarlı kullanılmasıdır. Bir göstergenin yıllar içerisindeki değişimini incelerken mümkün olduğunca aynı veri kaynağından elde edilen veriler kullanılmalıdır. Böylece yapılan karşılaştırmaların sağlıklı ve anlamlı olması sağlanır.</a:t>
            </a:r>
          </a:p>
          <a:p>
            <a:pPr fontAlgn="t"/>
            <a:r>
              <a:rPr lang="tr-TR" sz="1500" dirty="0"/>
              <a:t>Kısacası bu başlık altında cevaplamamız gereken soru şudur:</a:t>
            </a:r>
          </a:p>
          <a:p>
            <a:pPr fontAlgn="t"/>
            <a:r>
              <a:rPr lang="tr-TR" sz="1500" b="1" dirty="0"/>
              <a:t>"Bu sonucu hangi güvenilir kaynağa dayanarak ortaya koyuyoruz?"</a:t>
            </a:r>
            <a:endParaRPr lang="tr-TR" sz="1500" dirty="0"/>
          </a:p>
          <a:p>
            <a:pPr fontAlgn="t"/>
            <a:r>
              <a:rPr lang="tr-TR" sz="1500" dirty="0"/>
              <a:t>Eğer bu sorunun cevabı açık ve net verilebiliyorsa, göstergemizin güvenilirliği de önemli ölçüde artmış olacaktır.</a:t>
            </a:r>
          </a:p>
          <a:p>
            <a:pPr fontAlgn="t"/>
            <a:endParaRPr lang="tr-TR" sz="1500" b="1" dirty="0"/>
          </a:p>
          <a:p>
            <a:pPr fontAlgn="t"/>
            <a:r>
              <a:rPr lang="tr-TR" sz="1500" b="1" dirty="0" err="1"/>
              <a:t>EFQM'de</a:t>
            </a:r>
            <a:r>
              <a:rPr lang="tr-TR" sz="1500" b="1" dirty="0"/>
              <a:t> veri olmayan yerde kanıt yoktur; kaynağı belli olmayan veride ise güven yoktur.</a:t>
            </a:r>
            <a:br>
              <a:rPr lang="tr-TR" sz="1500" b="1" dirty="0"/>
            </a:br>
            <a:r>
              <a:rPr lang="tr-TR" sz="1500" b="1" dirty="0"/>
              <a:t>Bu nedenle her göstergenin mutlaka doğrulanabilir bir veri kaynağına dayanması gerekir.</a:t>
            </a:r>
            <a:endParaRPr lang="tr-TR" sz="1500" dirty="0"/>
          </a:p>
          <a:p>
            <a:pPr fontAlgn="t"/>
            <a:endParaRPr lang="tr-TR" sz="1500" dirty="0"/>
          </a:p>
        </p:txBody>
      </p:sp>
      <p:sp>
        <p:nvSpPr>
          <p:cNvPr id="138" name="Google Shape;138;p5:notes"/>
          <p:cNvSpPr txBox="1">
            <a:spLocks noGrp="1"/>
          </p:cNvSpPr>
          <p:nvPr>
            <p:ph type="sldNum" idx="12"/>
          </p:nvPr>
        </p:nvSpPr>
        <p:spPr>
          <a:xfrm>
            <a:off x="3867381" y="10333825"/>
            <a:ext cx="2958614" cy="543985"/>
          </a:xfrm>
          <a:prstGeom prst="rect">
            <a:avLst/>
          </a:prstGeom>
          <a:noFill/>
          <a:ln>
            <a:noFill/>
          </a:ln>
        </p:spPr>
        <p:txBody>
          <a:bodyPr spcFirstLastPara="1" wrap="square" lIns="96591" tIns="48282" rIns="96591" bIns="48282" anchor="b" anchorCtr="0">
            <a:noAutofit/>
          </a:bodyPr>
          <a:lstStyle/>
          <a:p>
            <a:fld id="{00000000-1234-1234-1234-123412341234}" type="slidenum">
              <a:rPr lang="tr-TR"/>
              <a:p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500" dirty="0"/>
              <a:t>Bu slaytta başvuru dokümanımızda yer alan iki göstergeyi örnek olarak verilmektedir.</a:t>
            </a:r>
          </a:p>
          <a:p>
            <a:pPr fontAlgn="t"/>
            <a:r>
              <a:rPr lang="tr-TR" sz="1500" dirty="0"/>
              <a:t>Göstergeye baktığımızda; Hedef, Üniversitemiz ait veri, karşılaştırma yaptığımız üniversitelere ait veriler ve değişim yer almaktadır.</a:t>
            </a:r>
          </a:p>
          <a:p>
            <a:pPr fontAlgn="t"/>
            <a:r>
              <a:rPr lang="tr-TR" sz="1500" dirty="0"/>
              <a:t>Sol tarafta ise; Gösterge Başlığı, Sorumlu Birim, Verinin Kaynağı, Süreç ve EFQM ilişkisi ile açıklama yer almaktadır.</a:t>
            </a:r>
          </a:p>
          <a:p>
            <a:endParaRPr lang="tr-TR" dirty="0"/>
          </a:p>
        </p:txBody>
      </p:sp>
      <p:sp>
        <p:nvSpPr>
          <p:cNvPr id="4" name="Slayt Numarası Yer Tutucusu 3"/>
          <p:cNvSpPr>
            <a:spLocks noGrp="1"/>
          </p:cNvSpPr>
          <p:nvPr>
            <p:ph type="sldNum" sz="quarter" idx="5"/>
          </p:nvPr>
        </p:nvSpPr>
        <p:spPr/>
        <p:txBody>
          <a:bodyPr/>
          <a:lstStyle/>
          <a:p>
            <a:fld id="{2D3C13C8-25C0-4944-80F5-21E0ABB8F58D}" type="slidenum">
              <a:rPr lang="tr-TR" smtClean="0"/>
              <a:t>6</a:t>
            </a:fld>
            <a:endParaRPr lang="tr-TR"/>
          </a:p>
        </p:txBody>
      </p:sp>
    </p:spTree>
    <p:extLst>
      <p:ext uri="{BB962C8B-B14F-4D97-AF65-F5344CB8AC3E}">
        <p14:creationId xmlns:p14="http://schemas.microsoft.com/office/powerpoint/2010/main" val="2125483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500" dirty="0"/>
              <a:t>Bu sunumun son bölümünde, Kriter 7 çalışmalarının sürdürülebilirliği açısından birimlerimizden beklentilerimizi ve yararlanılabilecek temel veri kaynaklarını paylaşmak istiyorum.</a:t>
            </a:r>
          </a:p>
          <a:p>
            <a:pPr fontAlgn="t"/>
            <a:r>
              <a:rPr lang="tr-TR" sz="1500" dirty="0"/>
              <a:t>Bildiğiniz gibi EFQM çalışmaları yalnızca başvuru dönemlerinde gerçekleştirilen faaliyetler değildir. Asıl amaç, performansın sürekli izlenmesi, değerlendirilmesi ve iyileştirilmesidir. Bu nedenle her birimimizin kendi faaliyet alanına ilişkin göstergelerini düzenli olarak takip etmesi büyük önem taşımaktadır.</a:t>
            </a:r>
          </a:p>
          <a:p>
            <a:pPr fontAlgn="t"/>
            <a:r>
              <a:rPr lang="tr-TR" sz="1500" dirty="0"/>
              <a:t>Bu kapsamda öncelikle birimlerimizin kendi faaliyetlerini ve süreçlerini yansıtan göstergeleri belirlemeleri ve bu göstergelere ilişkin verileri hazırlamaları beklenmektedir.</a:t>
            </a:r>
          </a:p>
          <a:p>
            <a:pPr fontAlgn="t"/>
            <a:r>
              <a:rPr lang="tr-TR" sz="1500" dirty="0"/>
              <a:t>Ayrıca mümkün olan göstergeler için karşılaştırma yapılabilecek kurumların veya birimlerin belirlenmesi, dört yıllık gerçekleşme verilerinin oluşturulması, hedeflerin tanımlanması ve eğilim analizlerinin yapılması önem arz etmektedir.</a:t>
            </a:r>
          </a:p>
          <a:p>
            <a:pPr fontAlgn="t"/>
            <a:r>
              <a:rPr lang="tr-TR" sz="1500" dirty="0"/>
              <a:t>Bunun yanında her gösterge için veri kaynağının ve sorumlu birimin açık bir şekilde belirlenmesi, göstergelerin sürdürülebilir bir biçimde takip edilmesine katkı sağlayacaktır.</a:t>
            </a:r>
          </a:p>
          <a:p>
            <a:pPr fontAlgn="t"/>
            <a:r>
              <a:rPr lang="tr-TR" sz="1500" dirty="0"/>
              <a:t>Ancak belki de en önemli beklenti, EFQM çalışmalarının yalnızca birim temsilcilerinin veya yöneticilerin sorumluluğunda görülmemesi, tüm çalışanlarımız tarafından sahiplenilmesidir. Çünkü kurumsal mükemmellik, tüm birimlerin ortak katkısıyla mümkündür.</a:t>
            </a:r>
          </a:p>
          <a:p>
            <a:pPr fontAlgn="t"/>
            <a:endParaRPr lang="tr-TR" sz="1500" dirty="0"/>
          </a:p>
          <a:p>
            <a:pPr fontAlgn="t"/>
            <a:r>
              <a:rPr lang="tr-TR" sz="1500" dirty="0"/>
              <a:t>Slaydın sağ tarafında ise göstergelerin hazırlanmasında yararlanılabilecek temel veri kaynakları yer almaktadır.</a:t>
            </a:r>
          </a:p>
          <a:p>
            <a:pPr fontAlgn="t"/>
            <a:r>
              <a:rPr lang="tr-TR" sz="1500" dirty="0"/>
              <a:t>Stratejik planlar, faaliyet raporları, iç değerlendirme ve kurumsal izleme raporları, YÖK ve YÖKAK raporları, ÖSYM istatistikleri, BKYS süreç performans göstergeleri ve kurumsal bilgi sistemleri bu kapsamda önemli veri kaynaklarıdır.</a:t>
            </a:r>
          </a:p>
          <a:p>
            <a:pPr fontAlgn="t"/>
            <a:r>
              <a:rPr lang="tr-TR" sz="1500" dirty="0"/>
              <a:t>Ayrıca UNİS üzerinden elde edilen akademik veriler ile URAP, THE ve QS gibi ulusal ve uluslararası sıralama verileri de birçok gösterge için yararlanılabilecek kaynaklar arasında yer almaktadır.</a:t>
            </a:r>
          </a:p>
          <a:p>
            <a:pPr fontAlgn="t"/>
            <a:r>
              <a:rPr lang="tr-TR" sz="1500" dirty="0"/>
              <a:t>Kısacası ihtiyaç duyduğumuz verilerin önemli bir kısmı hâlihazırda kurumumuzda veya erişebildiğimiz dış kaynaklarda bulunmaktadır. Önemli olan bu verileri sistematik bir şekilde toplamak, analiz etmek ve EFQM bakış açısıyla anlamlı sonuçlara dönüştürebilmektir.</a:t>
            </a:r>
          </a:p>
          <a:p>
            <a:endParaRPr lang="tr-TR" dirty="0"/>
          </a:p>
        </p:txBody>
      </p:sp>
      <p:sp>
        <p:nvSpPr>
          <p:cNvPr id="4" name="Slayt Numarası Yer Tutucusu 3"/>
          <p:cNvSpPr>
            <a:spLocks noGrp="1"/>
          </p:cNvSpPr>
          <p:nvPr>
            <p:ph type="sldNum" sz="quarter" idx="5"/>
          </p:nvPr>
        </p:nvSpPr>
        <p:spPr/>
        <p:txBody>
          <a:bodyPr/>
          <a:lstStyle/>
          <a:p>
            <a:fld id="{2D3C13C8-25C0-4944-80F5-21E0ABB8F58D}" type="slidenum">
              <a:rPr lang="tr-TR" smtClean="0"/>
              <a:t>7</a:t>
            </a:fld>
            <a:endParaRPr lang="tr-TR"/>
          </a:p>
        </p:txBody>
      </p:sp>
    </p:spTree>
    <p:extLst>
      <p:ext uri="{BB962C8B-B14F-4D97-AF65-F5344CB8AC3E}">
        <p14:creationId xmlns:p14="http://schemas.microsoft.com/office/powerpoint/2010/main" val="3928303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8BC39C3-ECD9-4AE2-82F3-7720F2DA90D3}" type="slidenum">
              <a:rPr lang="tr-TR" smtClean="0"/>
              <a:t>8</a:t>
            </a:fld>
            <a:endParaRPr lang="tr-TR"/>
          </a:p>
        </p:txBody>
      </p:sp>
    </p:spTree>
    <p:extLst>
      <p:ext uri="{BB962C8B-B14F-4D97-AF65-F5344CB8AC3E}">
        <p14:creationId xmlns:p14="http://schemas.microsoft.com/office/powerpoint/2010/main" val="528097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fontAlgn="t"/>
            <a:r>
              <a:rPr lang="tr-TR" sz="1300" dirty="0"/>
              <a:t>Burada özellikle altını çizmek istediğim husus, yöneticilerimizin yalnızca üniversite göstergelerini biliyor olması değildir. Asıl önemli olan, kendi birimlerinin bu sonuçlara yaptığı katkıyı somut olarak ifade edebilmeleridir.</a:t>
            </a:r>
          </a:p>
          <a:p>
            <a:pPr fontAlgn="t"/>
            <a:r>
              <a:rPr lang="tr-TR" sz="1300" dirty="0"/>
              <a:t>Örneğin değerlendirici, Üniversitemizin 2025 yılı Q1 yayın sayısını sorabilir. Bu durumda ilgili akademik birim yöneticisinin sadece 'Üniversitemizin Q1 yayın sayısı 120' demesi yeterli olmayacaktır.</a:t>
            </a:r>
          </a:p>
          <a:p>
            <a:pPr fontAlgn="t"/>
            <a:r>
              <a:rPr lang="tr-TR" sz="1300" dirty="0"/>
              <a:t>Güçlü bir cevap şu şekilde olmalıdır:</a:t>
            </a:r>
          </a:p>
          <a:p>
            <a:pPr fontAlgn="t"/>
            <a:r>
              <a:rPr lang="tr-TR" sz="1300" dirty="0"/>
              <a:t>'Üniversitemizin 2025 yılı Q1 yayın sayısı 120'dir. Bunun 30'u fakültemiz öğretim elemanları tarafından üretilmiştir. Yani üniversitenin toplam sonucuna %25 oranında katkı sağlamış durumdayız. Bu sonucun elde edilmesinde araştırma teşviklerimiz, yayın </a:t>
            </a:r>
            <a:r>
              <a:rPr lang="tr-TR" sz="1300" dirty="0" err="1"/>
              <a:t>mentörlüğü</a:t>
            </a:r>
            <a:r>
              <a:rPr lang="tr-TR" sz="1300" dirty="0"/>
              <a:t> uygulamalarımız ve proje destek mekanizmalarımız etkili olmuştur.'</a:t>
            </a:r>
          </a:p>
          <a:p>
            <a:pPr fontAlgn="t"/>
            <a:r>
              <a:rPr lang="tr-TR" sz="1300" dirty="0"/>
              <a:t>Değerlendiriciler tam olarak bu sahiplenmeyi görmek isterler. Çünkü EFQM bakış açısında önemli olan yalnızca kurumsal sonucun bilinmesi değil, her birimin o sonucun oluşmasındaki rolünü ve katkısını ortaya koyabilmesidir.</a:t>
            </a:r>
          </a:p>
          <a:p>
            <a:pPr fontAlgn="t"/>
            <a:r>
              <a:rPr lang="tr-TR" sz="1300" dirty="0"/>
              <a:t>Aynı yaklaşım atıf sayıları, dış kaynaklı projeler, açık erişim oranları, eğitim göstergeleri, öğrenci memnuniyeti, mezun ilişkileri veya toplumsal katkı sonuçları için de geçerlidir.</a:t>
            </a:r>
          </a:p>
          <a:p>
            <a:pPr fontAlgn="t"/>
            <a:r>
              <a:rPr lang="tr-TR" sz="1300" dirty="0"/>
              <a:t>Bu nedenle her yöneticimizin kendisini ilgilendiren üniversite göstergelerini bilmesinin yanında, bu göstergelerin içerisinde kendi biriminin payını, katkı oranını ve bu katkıyı artırmak için yürüttüğü faaliyetleri de net olarak ifade edebilmesi gerekmektedir.</a:t>
            </a:r>
          </a:p>
          <a:p>
            <a:pPr fontAlgn="t"/>
            <a:r>
              <a:rPr lang="tr-TR" sz="1300" dirty="0"/>
              <a:t>Hazırladığınız birim göstergeleri de bu mantıkla kurgulanmalıdır. Birim göstergeleri ile üniversite göstergeleri arasında açık bir neden-sonuç ilişkisi kurulmalı ve birim performansının kurumsal performansa hangi düzeyde katkı sağladığı gösterilebilmelidir.</a:t>
            </a:r>
          </a:p>
          <a:p>
            <a:pPr fontAlgn="t"/>
            <a:endParaRPr lang="tr-TR" sz="1300" b="1" dirty="0"/>
          </a:p>
          <a:p>
            <a:pPr fontAlgn="t"/>
            <a:r>
              <a:rPr lang="tr-TR" sz="1300" b="1" dirty="0"/>
              <a:t>"Yöneticilerimiz üniversite sonucunu bilmenin ötesine geçmeli; o sonucun içinde kendi birimlerinin payını, katkısını ve etkisini rakamlarla ortaya koyabilmelidir."</a:t>
            </a:r>
            <a:endParaRPr lang="tr-TR" dirty="0"/>
          </a:p>
        </p:txBody>
      </p:sp>
      <p:sp>
        <p:nvSpPr>
          <p:cNvPr id="4" name="Slayt Numarası Yer Tutucusu 3"/>
          <p:cNvSpPr>
            <a:spLocks noGrp="1"/>
          </p:cNvSpPr>
          <p:nvPr>
            <p:ph type="sldNum" sz="quarter" idx="5"/>
          </p:nvPr>
        </p:nvSpPr>
        <p:spPr/>
        <p:txBody>
          <a:bodyPr/>
          <a:lstStyle/>
          <a:p>
            <a:fld id="{48BC39C3-ECD9-4AE2-82F3-7720F2DA90D3}" type="slidenum">
              <a:rPr lang="tr-TR" smtClean="0"/>
              <a:t>9</a:t>
            </a:fld>
            <a:endParaRPr lang="tr-TR"/>
          </a:p>
        </p:txBody>
      </p:sp>
    </p:spTree>
    <p:extLst>
      <p:ext uri="{BB962C8B-B14F-4D97-AF65-F5344CB8AC3E}">
        <p14:creationId xmlns:p14="http://schemas.microsoft.com/office/powerpoint/2010/main" val="2498321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 Id="rId5" Type="http://schemas.openxmlformats.org/officeDocument/2006/relationships/image" Target="../media/image1.png" /><Relationship Id="rId4" Type="http://schemas.openxmlformats.org/officeDocument/2006/relationships/image" Target="../media/image4.png"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15659"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2901459"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18DB49F-D670-4F29-A8DC-95976ED4B09F}" type="datetime1">
              <a:rPr lang="en-US" smtClean="0"/>
              <a:t>9/2/2026</a:t>
            </a:fld>
            <a:endParaRPr lang="en-US"/>
          </a:p>
        </p:txBody>
      </p:sp>
      <p:sp>
        <p:nvSpPr>
          <p:cNvPr id="5" name="Footer Placeholder 4"/>
          <p:cNvSpPr>
            <a:spLocks noGrp="1"/>
          </p:cNvSpPr>
          <p:nvPr>
            <p:ph type="ftr" sz="quarter" idx="11"/>
          </p:nvPr>
        </p:nvSpPr>
        <p:spPr/>
        <p:txBody>
          <a:bodyPr/>
          <a:lstStyle/>
          <a:p>
            <a:r>
              <a:rPr lang="nn-NO"/>
              <a:t>EFQM 2026 Saha Hazırlık Bilgilendirme Sunumu - Kriter 7</a:t>
            </a:r>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İki İçerik">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609600" y="1340768"/>
            <a:ext cx="5384800" cy="4879065"/>
          </a:xfrm>
        </p:spPr>
        <p:txBody>
          <a:bodyPr/>
          <a:lstStyle>
            <a:lvl1pPr>
              <a:defRPr sz="2800"/>
            </a:lvl1pPr>
            <a:lvl2pPr>
              <a:defRPr sz="2601"/>
            </a:lvl2pPr>
            <a:lvl3pPr>
              <a:defRPr sz="2167"/>
            </a:lvl3pPr>
            <a:lvl4pPr>
              <a:defRPr sz="1950"/>
            </a:lvl4pPr>
            <a:lvl5pPr>
              <a:defRPr sz="1950"/>
            </a:lvl5pPr>
            <a:lvl6pPr>
              <a:defRPr sz="1950"/>
            </a:lvl6pPr>
            <a:lvl7pPr>
              <a:defRPr sz="1950"/>
            </a:lvl7pPr>
            <a:lvl8pPr>
              <a:defRPr sz="1950"/>
            </a:lvl8pPr>
            <a:lvl9pPr>
              <a:defRPr sz="1950"/>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İçerik Yer Tutucusu 3"/>
          <p:cNvSpPr>
            <a:spLocks noGrp="1"/>
          </p:cNvSpPr>
          <p:nvPr>
            <p:ph sz="half" idx="2"/>
          </p:nvPr>
        </p:nvSpPr>
        <p:spPr>
          <a:xfrm>
            <a:off x="6197600" y="1340768"/>
            <a:ext cx="5384800" cy="4879065"/>
          </a:xfrm>
        </p:spPr>
        <p:txBody>
          <a:bodyPr/>
          <a:lstStyle>
            <a:lvl1pPr>
              <a:defRPr sz="2800"/>
            </a:lvl1pPr>
            <a:lvl2pPr>
              <a:defRPr sz="2601"/>
            </a:lvl2pPr>
            <a:lvl3pPr>
              <a:defRPr sz="2167"/>
            </a:lvl3pPr>
            <a:lvl4pPr>
              <a:defRPr sz="1950"/>
            </a:lvl4pPr>
            <a:lvl5pPr>
              <a:defRPr sz="1950"/>
            </a:lvl5pPr>
            <a:lvl6pPr>
              <a:defRPr sz="1950"/>
            </a:lvl6pPr>
            <a:lvl7pPr>
              <a:defRPr sz="1950"/>
            </a:lvl7pPr>
            <a:lvl8pPr>
              <a:defRPr sz="1950"/>
            </a:lvl8pPr>
            <a:lvl9pPr>
              <a:defRPr sz="1950"/>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8" name="Başlık Yer Tutucusu 1">
            <a:extLst>
              <a:ext uri="{FF2B5EF4-FFF2-40B4-BE49-F238E27FC236}">
                <a16:creationId xmlns:a16="http://schemas.microsoft.com/office/drawing/2014/main" id="{71E10AEF-3B8D-7F9E-1E4C-9C3ABA494A59}"/>
              </a:ext>
            </a:extLst>
          </p:cNvPr>
          <p:cNvSpPr>
            <a:spLocks noGrp="1"/>
          </p:cNvSpPr>
          <p:nvPr>
            <p:ph type="title"/>
          </p:nvPr>
        </p:nvSpPr>
        <p:spPr>
          <a:xfrm>
            <a:off x="609600" y="404663"/>
            <a:ext cx="10972800" cy="792089"/>
          </a:xfrm>
          <a:prstGeom prst="rect">
            <a:avLst/>
          </a:prstGeom>
        </p:spPr>
        <p:txBody>
          <a:bodyPr vert="horz" lIns="91440" tIns="45720" rIns="91440" bIns="45720" rtlCol="0" anchor="ctr">
            <a:normAutofit/>
          </a:bodyPr>
          <a:lstStyle/>
          <a:p>
            <a:r>
              <a:rPr lang="tr-TR" dirty="0"/>
              <a:t>Asıl başlık stili için tıklatın</a:t>
            </a:r>
          </a:p>
        </p:txBody>
      </p:sp>
      <p:sp>
        <p:nvSpPr>
          <p:cNvPr id="5" name="Veri Yer Tutucusu 4">
            <a:extLst>
              <a:ext uri="{FF2B5EF4-FFF2-40B4-BE49-F238E27FC236}">
                <a16:creationId xmlns:a16="http://schemas.microsoft.com/office/drawing/2014/main" id="{E4827319-ABD0-D6E4-D204-E4FEDDC5EB25}"/>
              </a:ext>
            </a:extLst>
          </p:cNvPr>
          <p:cNvSpPr>
            <a:spLocks noGrp="1"/>
          </p:cNvSpPr>
          <p:nvPr>
            <p:ph type="dt" sz="half" idx="10"/>
          </p:nvPr>
        </p:nvSpPr>
        <p:spPr/>
        <p:txBody>
          <a:bodyPr/>
          <a:lstStyle/>
          <a:p>
            <a:pPr algn="ctr"/>
            <a:fld id="{78EC1BCD-EFFD-4202-8BB9-D1C00F5DADC4}" type="datetime1">
              <a:rPr lang="en-US" smtClean="0"/>
              <a:t>9/2/2026</a:t>
            </a:fld>
            <a:endParaRPr lang="en-US" dirty="0"/>
          </a:p>
        </p:txBody>
      </p:sp>
      <p:sp>
        <p:nvSpPr>
          <p:cNvPr id="6" name="Alt Bilgi Yer Tutucusu 5">
            <a:extLst>
              <a:ext uri="{FF2B5EF4-FFF2-40B4-BE49-F238E27FC236}">
                <a16:creationId xmlns:a16="http://schemas.microsoft.com/office/drawing/2014/main" id="{2EEFC17F-8778-DABD-2C6C-5FD27EA7B115}"/>
              </a:ext>
            </a:extLst>
          </p:cNvPr>
          <p:cNvSpPr>
            <a:spLocks noGrp="1"/>
          </p:cNvSpPr>
          <p:nvPr>
            <p:ph type="ftr" sz="quarter" idx="11"/>
          </p:nvPr>
        </p:nvSpPr>
        <p:spPr/>
        <p:txBody>
          <a:bodyPr/>
          <a:lstStyle/>
          <a:p>
            <a:r>
              <a:rPr lang="nn-NO" sz="1400"/>
              <a:t>EFQM 2026 Saha Hazırlık Bilgilendirme Sunumu - Kriter 7</a:t>
            </a:r>
            <a:endParaRPr lang="tr-TR" sz="1400" dirty="0"/>
          </a:p>
        </p:txBody>
      </p:sp>
      <p:sp>
        <p:nvSpPr>
          <p:cNvPr id="7" name="Slayt Numarası Yer Tutucusu 6">
            <a:extLst>
              <a:ext uri="{FF2B5EF4-FFF2-40B4-BE49-F238E27FC236}">
                <a16:creationId xmlns:a16="http://schemas.microsoft.com/office/drawing/2014/main" id="{346E43AF-5D39-625F-5618-839FBE9F0B15}"/>
              </a:ext>
            </a:extLst>
          </p:cNvPr>
          <p:cNvSpPr>
            <a:spLocks noGrp="1"/>
          </p:cNvSpPr>
          <p:nvPr>
            <p:ph type="sldNum" sz="quarter" idx="12"/>
          </p:nvPr>
        </p:nvSpPr>
        <p:spPr/>
        <p:txBody>
          <a:bodyPr/>
          <a:lstStyle/>
          <a:p>
            <a:fld id="{B6F15528-21DE-4FAA-801E-634DDDAF4B2B}" type="slidenum">
              <a:rPr lang="tr-TR" smtClean="0"/>
              <a:pPr/>
              <a:t>‹#›</a:t>
            </a:fld>
            <a:endParaRPr lang="tr-TR" dirty="0"/>
          </a:p>
        </p:txBody>
      </p:sp>
    </p:spTree>
    <p:extLst>
      <p:ext uri="{BB962C8B-B14F-4D97-AF65-F5344CB8AC3E}">
        <p14:creationId xmlns:p14="http://schemas.microsoft.com/office/powerpoint/2010/main" val="200432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Karşılaştırma">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09600" y="1340769"/>
            <a:ext cx="5386917" cy="475704"/>
          </a:xfrm>
        </p:spPr>
        <p:txBody>
          <a:bodyPr anchor="b"/>
          <a:lstStyle>
            <a:lvl1pPr marL="0" indent="0">
              <a:buNone/>
              <a:defRPr sz="2601" b="1">
                <a:solidFill>
                  <a:srgbClr val="C00000"/>
                </a:solidFill>
              </a:defRPr>
            </a:lvl1pPr>
            <a:lvl2pPr marL="495297" indent="0">
              <a:buNone/>
              <a:defRPr sz="2167" b="1"/>
            </a:lvl2pPr>
            <a:lvl3pPr marL="990595" indent="0">
              <a:buNone/>
              <a:defRPr sz="1950" b="1"/>
            </a:lvl3pPr>
            <a:lvl4pPr marL="1485891" indent="0">
              <a:buNone/>
              <a:defRPr sz="1733" b="1"/>
            </a:lvl4pPr>
            <a:lvl5pPr marL="1981188" indent="0">
              <a:buNone/>
              <a:defRPr sz="1733" b="1"/>
            </a:lvl5pPr>
            <a:lvl6pPr marL="2476487" indent="0">
              <a:buNone/>
              <a:defRPr sz="1733" b="1"/>
            </a:lvl6pPr>
            <a:lvl7pPr marL="2971784" indent="0">
              <a:buNone/>
              <a:defRPr sz="1733" b="1"/>
            </a:lvl7pPr>
            <a:lvl8pPr marL="3467080" indent="0">
              <a:buNone/>
              <a:defRPr sz="1733" b="1"/>
            </a:lvl8pPr>
            <a:lvl9pPr marL="3962377" indent="0">
              <a:buNone/>
              <a:defRPr sz="1733" b="1"/>
            </a:lvl9pPr>
          </a:lstStyle>
          <a:p>
            <a:pPr lvl="0"/>
            <a:r>
              <a:rPr lang="tr-TR" dirty="0"/>
              <a:t>Asıl metin stillerini düzenlemek için tıklatın</a:t>
            </a:r>
          </a:p>
        </p:txBody>
      </p:sp>
      <p:sp>
        <p:nvSpPr>
          <p:cNvPr id="4" name="İçerik Yer Tutucusu 3"/>
          <p:cNvSpPr>
            <a:spLocks noGrp="1"/>
          </p:cNvSpPr>
          <p:nvPr>
            <p:ph sz="half" idx="2"/>
          </p:nvPr>
        </p:nvSpPr>
        <p:spPr>
          <a:xfrm>
            <a:off x="609600" y="1916832"/>
            <a:ext cx="5386917" cy="4302997"/>
          </a:xfrm>
        </p:spPr>
        <p:txBody>
          <a:bodyPr/>
          <a:lstStyle>
            <a:lvl1pPr marL="360000" indent="-360000">
              <a:buFont typeface="Arial" panose="020B0604020202020204" pitchFamily="34" charset="0"/>
              <a:buChar char="•"/>
              <a:tabLst/>
              <a:defRPr sz="2201"/>
            </a:lvl1pPr>
            <a:lvl2pPr>
              <a:defRPr sz="1801"/>
            </a:lvl2pPr>
            <a:lvl3pPr>
              <a:defRPr sz="1950"/>
            </a:lvl3pPr>
            <a:lvl4pPr>
              <a:defRPr sz="1733"/>
            </a:lvl4pPr>
            <a:lvl5pPr>
              <a:defRPr sz="1733"/>
            </a:lvl5pPr>
            <a:lvl6pPr>
              <a:defRPr sz="1733"/>
            </a:lvl6pPr>
            <a:lvl7pPr>
              <a:defRPr sz="1733"/>
            </a:lvl7pPr>
            <a:lvl8pPr>
              <a:defRPr sz="1733"/>
            </a:lvl8pPr>
            <a:lvl9pPr>
              <a:defRPr sz="1733"/>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5" name="Metin Yer Tutucusu 4"/>
          <p:cNvSpPr>
            <a:spLocks noGrp="1"/>
          </p:cNvSpPr>
          <p:nvPr>
            <p:ph type="body" sz="quarter" idx="3"/>
          </p:nvPr>
        </p:nvSpPr>
        <p:spPr>
          <a:xfrm>
            <a:off x="6193370" y="1340769"/>
            <a:ext cx="5389034" cy="475704"/>
          </a:xfrm>
        </p:spPr>
        <p:txBody>
          <a:bodyPr anchor="b"/>
          <a:lstStyle>
            <a:lvl1pPr marL="0" indent="0">
              <a:buNone/>
              <a:defRPr sz="2601" b="1">
                <a:solidFill>
                  <a:srgbClr val="C00000"/>
                </a:solidFill>
              </a:defRPr>
            </a:lvl1pPr>
            <a:lvl2pPr marL="495297" indent="0">
              <a:buNone/>
              <a:defRPr sz="2167" b="1"/>
            </a:lvl2pPr>
            <a:lvl3pPr marL="990595" indent="0">
              <a:buNone/>
              <a:defRPr sz="1950" b="1"/>
            </a:lvl3pPr>
            <a:lvl4pPr marL="1485891" indent="0">
              <a:buNone/>
              <a:defRPr sz="1733" b="1"/>
            </a:lvl4pPr>
            <a:lvl5pPr marL="1981188" indent="0">
              <a:buNone/>
              <a:defRPr sz="1733" b="1"/>
            </a:lvl5pPr>
            <a:lvl6pPr marL="2476487" indent="0">
              <a:buNone/>
              <a:defRPr sz="1733" b="1"/>
            </a:lvl6pPr>
            <a:lvl7pPr marL="2971784" indent="0">
              <a:buNone/>
              <a:defRPr sz="1733" b="1"/>
            </a:lvl7pPr>
            <a:lvl8pPr marL="3467080" indent="0">
              <a:buNone/>
              <a:defRPr sz="1733" b="1"/>
            </a:lvl8pPr>
            <a:lvl9pPr marL="3962377" indent="0">
              <a:buNone/>
              <a:defRPr sz="1733" b="1"/>
            </a:lvl9pPr>
          </a:lstStyle>
          <a:p>
            <a:pPr lvl="0"/>
            <a:r>
              <a:rPr lang="tr-TR"/>
              <a:t>Asıl metin stillerini düzenlemek için tıklatın</a:t>
            </a:r>
          </a:p>
        </p:txBody>
      </p:sp>
      <p:sp>
        <p:nvSpPr>
          <p:cNvPr id="6" name="İçerik Yer Tutucusu 5"/>
          <p:cNvSpPr>
            <a:spLocks noGrp="1"/>
          </p:cNvSpPr>
          <p:nvPr>
            <p:ph sz="quarter" idx="4"/>
          </p:nvPr>
        </p:nvSpPr>
        <p:spPr>
          <a:xfrm>
            <a:off x="6193370" y="1916832"/>
            <a:ext cx="5389034" cy="4302997"/>
          </a:xfrm>
        </p:spPr>
        <p:txBody>
          <a:bodyPr/>
          <a:lstStyle>
            <a:lvl1pPr marL="360000" indent="-360000">
              <a:buFont typeface="Arial" panose="020B0604020202020204" pitchFamily="34" charset="0"/>
              <a:buChar char="•"/>
              <a:defRPr sz="2201"/>
            </a:lvl1pPr>
            <a:lvl2pPr>
              <a:defRPr sz="1801"/>
            </a:lvl2pPr>
            <a:lvl3pPr>
              <a:defRPr sz="1950"/>
            </a:lvl3pPr>
            <a:lvl4pPr>
              <a:defRPr sz="1733"/>
            </a:lvl4pPr>
            <a:lvl5pPr>
              <a:defRPr sz="1733"/>
            </a:lvl5pPr>
            <a:lvl6pPr>
              <a:defRPr sz="1733"/>
            </a:lvl6pPr>
            <a:lvl7pPr>
              <a:defRPr sz="1733"/>
            </a:lvl7pPr>
            <a:lvl8pPr>
              <a:defRPr sz="1733"/>
            </a:lvl8pPr>
            <a:lvl9pPr>
              <a:defRPr sz="1733"/>
            </a:lvl9p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10" name="Başlık Yer Tutucusu 1">
            <a:extLst>
              <a:ext uri="{FF2B5EF4-FFF2-40B4-BE49-F238E27FC236}">
                <a16:creationId xmlns:a16="http://schemas.microsoft.com/office/drawing/2014/main" id="{18B32D0A-1239-05E6-FF32-795476B2691E}"/>
              </a:ext>
            </a:extLst>
          </p:cNvPr>
          <p:cNvSpPr>
            <a:spLocks noGrp="1"/>
          </p:cNvSpPr>
          <p:nvPr>
            <p:ph type="title"/>
          </p:nvPr>
        </p:nvSpPr>
        <p:spPr>
          <a:xfrm>
            <a:off x="609600" y="404663"/>
            <a:ext cx="10972800" cy="792089"/>
          </a:xfrm>
          <a:prstGeom prst="rect">
            <a:avLst/>
          </a:prstGeom>
        </p:spPr>
        <p:txBody>
          <a:bodyPr vert="horz" lIns="91440" tIns="45720" rIns="91440" bIns="45720" rtlCol="0" anchor="ctr">
            <a:normAutofit/>
          </a:bodyPr>
          <a:lstStyle/>
          <a:p>
            <a:r>
              <a:rPr lang="tr-TR"/>
              <a:t>Asıl başlık stili için tıklatın</a:t>
            </a:r>
          </a:p>
        </p:txBody>
      </p:sp>
      <p:sp>
        <p:nvSpPr>
          <p:cNvPr id="7" name="Veri Yer Tutucusu 6">
            <a:extLst>
              <a:ext uri="{FF2B5EF4-FFF2-40B4-BE49-F238E27FC236}">
                <a16:creationId xmlns:a16="http://schemas.microsoft.com/office/drawing/2014/main" id="{25958237-43CD-B5C5-9F25-5BA2406D3B1E}"/>
              </a:ext>
            </a:extLst>
          </p:cNvPr>
          <p:cNvSpPr>
            <a:spLocks noGrp="1"/>
          </p:cNvSpPr>
          <p:nvPr>
            <p:ph type="dt" sz="half" idx="10"/>
          </p:nvPr>
        </p:nvSpPr>
        <p:spPr/>
        <p:txBody>
          <a:bodyPr/>
          <a:lstStyle/>
          <a:p>
            <a:pPr algn="ctr"/>
            <a:fld id="{42D64F28-84C2-494E-8BDD-24BB2E71E997}" type="datetime1">
              <a:rPr lang="en-US" smtClean="0"/>
              <a:t>9/2/2026</a:t>
            </a:fld>
            <a:endParaRPr lang="en-US" dirty="0"/>
          </a:p>
        </p:txBody>
      </p:sp>
      <p:sp>
        <p:nvSpPr>
          <p:cNvPr id="8" name="Alt Bilgi Yer Tutucusu 7">
            <a:extLst>
              <a:ext uri="{FF2B5EF4-FFF2-40B4-BE49-F238E27FC236}">
                <a16:creationId xmlns:a16="http://schemas.microsoft.com/office/drawing/2014/main" id="{2EC207B5-DC80-C80F-A4F2-8E8DC428A173}"/>
              </a:ext>
            </a:extLst>
          </p:cNvPr>
          <p:cNvSpPr>
            <a:spLocks noGrp="1"/>
          </p:cNvSpPr>
          <p:nvPr>
            <p:ph type="ftr" sz="quarter" idx="11"/>
          </p:nvPr>
        </p:nvSpPr>
        <p:spPr/>
        <p:txBody>
          <a:bodyPr/>
          <a:lstStyle/>
          <a:p>
            <a:r>
              <a:rPr lang="nn-NO" sz="1400"/>
              <a:t>EFQM 2026 Saha Hazırlık Bilgilendirme Sunumu - Kriter 7</a:t>
            </a:r>
            <a:endParaRPr lang="tr-TR" sz="1400" dirty="0"/>
          </a:p>
        </p:txBody>
      </p:sp>
      <p:sp>
        <p:nvSpPr>
          <p:cNvPr id="9" name="Slayt Numarası Yer Tutucusu 8">
            <a:extLst>
              <a:ext uri="{FF2B5EF4-FFF2-40B4-BE49-F238E27FC236}">
                <a16:creationId xmlns:a16="http://schemas.microsoft.com/office/drawing/2014/main" id="{9D2A5ADC-2F11-CE29-053F-104B2F4EED41}"/>
              </a:ext>
            </a:extLst>
          </p:cNvPr>
          <p:cNvSpPr>
            <a:spLocks noGrp="1"/>
          </p:cNvSpPr>
          <p:nvPr>
            <p:ph type="sldNum" sz="quarter" idx="12"/>
          </p:nvPr>
        </p:nvSpPr>
        <p:spPr/>
        <p:txBody>
          <a:bodyPr/>
          <a:lstStyle/>
          <a:p>
            <a:fld id="{B6F15528-21DE-4FAA-801E-634DDDAF4B2B}" type="slidenum">
              <a:rPr lang="tr-TR" smtClean="0"/>
              <a:pPr/>
              <a:t>‹#›</a:t>
            </a:fld>
            <a:endParaRPr lang="tr-TR" dirty="0"/>
          </a:p>
        </p:txBody>
      </p:sp>
    </p:spTree>
    <p:extLst>
      <p:ext uri="{BB962C8B-B14F-4D97-AF65-F5344CB8AC3E}">
        <p14:creationId xmlns:p14="http://schemas.microsoft.com/office/powerpoint/2010/main" val="27400268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aşlık ve İçerik">
    <p:spTree>
      <p:nvGrpSpPr>
        <p:cNvPr id="1" name=""/>
        <p:cNvGrpSpPr/>
        <p:nvPr/>
      </p:nvGrpSpPr>
      <p:grpSpPr>
        <a:xfrm>
          <a:off x="0" y="0"/>
          <a:ext cx="0" cy="0"/>
          <a:chOff x="0" y="0"/>
          <a:chExt cx="0" cy="0"/>
        </a:xfrm>
      </p:grpSpPr>
      <p:sp>
        <p:nvSpPr>
          <p:cNvPr id="13" name="Başlık Yer Tutucusu 1">
            <a:extLst>
              <a:ext uri="{FF2B5EF4-FFF2-40B4-BE49-F238E27FC236}">
                <a16:creationId xmlns:a16="http://schemas.microsoft.com/office/drawing/2014/main" id="{65334E14-AFD2-C86A-B26B-C546E061D386}"/>
              </a:ext>
            </a:extLst>
          </p:cNvPr>
          <p:cNvSpPr>
            <a:spLocks noGrp="1"/>
          </p:cNvSpPr>
          <p:nvPr>
            <p:ph type="title"/>
          </p:nvPr>
        </p:nvSpPr>
        <p:spPr>
          <a:xfrm>
            <a:off x="685800" y="404663"/>
            <a:ext cx="10896600" cy="792089"/>
          </a:xfrm>
          <a:prstGeom prst="rect">
            <a:avLst/>
          </a:prstGeom>
        </p:spPr>
        <p:txBody>
          <a:bodyPr vert="horz" lIns="91440" tIns="45720" rIns="91440" bIns="45720" rtlCol="0" anchor="ctr">
            <a:normAutofit/>
          </a:bodyPr>
          <a:lstStyle/>
          <a:p>
            <a:r>
              <a:rPr lang="tr-TR"/>
              <a:t>Asıl başlık stili için tıklatın</a:t>
            </a:r>
          </a:p>
        </p:txBody>
      </p:sp>
      <p:sp>
        <p:nvSpPr>
          <p:cNvPr id="15" name="Metin Yer Tutucusu 2">
            <a:extLst>
              <a:ext uri="{FF2B5EF4-FFF2-40B4-BE49-F238E27FC236}">
                <a16:creationId xmlns:a16="http://schemas.microsoft.com/office/drawing/2014/main" id="{C612A1DE-A0E8-F066-C9A4-2D46D374426C}"/>
              </a:ext>
            </a:extLst>
          </p:cNvPr>
          <p:cNvSpPr>
            <a:spLocks noGrp="1"/>
          </p:cNvSpPr>
          <p:nvPr>
            <p:ph idx="1"/>
          </p:nvPr>
        </p:nvSpPr>
        <p:spPr>
          <a:xfrm>
            <a:off x="685800" y="1340768"/>
            <a:ext cx="10896600" cy="4968552"/>
          </a:xfrm>
          <a:prstGeom prst="rect">
            <a:avLst/>
          </a:prstGeom>
        </p:spPr>
        <p:txBody>
          <a:bodyPr vert="horz" lIns="91440" tIns="45720" rIns="91440" bIns="45720"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5" name="Veri Yer Tutucusu 4">
            <a:extLst>
              <a:ext uri="{FF2B5EF4-FFF2-40B4-BE49-F238E27FC236}">
                <a16:creationId xmlns:a16="http://schemas.microsoft.com/office/drawing/2014/main" id="{3B4D1746-438E-1D65-C8CD-89FA3DAB6CA2}"/>
              </a:ext>
            </a:extLst>
          </p:cNvPr>
          <p:cNvSpPr>
            <a:spLocks noGrp="1"/>
          </p:cNvSpPr>
          <p:nvPr>
            <p:ph type="dt" sz="half" idx="10"/>
          </p:nvPr>
        </p:nvSpPr>
        <p:spPr/>
        <p:txBody>
          <a:bodyPr/>
          <a:lstStyle/>
          <a:p>
            <a:pPr algn="ctr"/>
            <a:fld id="{1ED924B4-3356-4174-ABC7-6A3498A97C26}" type="datetime1">
              <a:rPr lang="en-US" smtClean="0"/>
              <a:t>9/2/2026</a:t>
            </a:fld>
            <a:endParaRPr lang="en-US" dirty="0"/>
          </a:p>
        </p:txBody>
      </p:sp>
      <p:sp>
        <p:nvSpPr>
          <p:cNvPr id="6" name="Alt Bilgi Yer Tutucusu 5">
            <a:extLst>
              <a:ext uri="{FF2B5EF4-FFF2-40B4-BE49-F238E27FC236}">
                <a16:creationId xmlns:a16="http://schemas.microsoft.com/office/drawing/2014/main" id="{F040B480-CC89-9D77-60B9-B6822003CEBC}"/>
              </a:ext>
            </a:extLst>
          </p:cNvPr>
          <p:cNvSpPr>
            <a:spLocks noGrp="1"/>
          </p:cNvSpPr>
          <p:nvPr>
            <p:ph type="ftr" sz="quarter" idx="11"/>
          </p:nvPr>
        </p:nvSpPr>
        <p:spPr/>
        <p:txBody>
          <a:bodyPr/>
          <a:lstStyle/>
          <a:p>
            <a:r>
              <a:rPr lang="nn-NO" sz="1400"/>
              <a:t>EFQM 2026 Saha Hazırlık Bilgilendirme Sunumu - Kriter 7</a:t>
            </a:r>
            <a:endParaRPr lang="tr-TR" sz="1400" dirty="0"/>
          </a:p>
        </p:txBody>
      </p:sp>
      <p:sp>
        <p:nvSpPr>
          <p:cNvPr id="8" name="Slayt Numarası Yer Tutucusu 7">
            <a:extLst>
              <a:ext uri="{FF2B5EF4-FFF2-40B4-BE49-F238E27FC236}">
                <a16:creationId xmlns:a16="http://schemas.microsoft.com/office/drawing/2014/main" id="{6B62B9BE-03C2-955D-A986-5B07F6411D31}"/>
              </a:ext>
            </a:extLst>
          </p:cNvPr>
          <p:cNvSpPr>
            <a:spLocks noGrp="1"/>
          </p:cNvSpPr>
          <p:nvPr>
            <p:ph type="sldNum" sz="quarter" idx="12"/>
          </p:nvPr>
        </p:nvSpPr>
        <p:spPr/>
        <p:txBody>
          <a:bodyPr/>
          <a:lstStyle/>
          <a:p>
            <a:fld id="{B6F15528-21DE-4FAA-801E-634DDDAF4B2B}" type="slidenum">
              <a:rPr lang="tr-TR" smtClean="0"/>
              <a:pPr/>
              <a:t>‹#›</a:t>
            </a:fld>
            <a:endParaRPr lang="tr-TR" dirty="0"/>
          </a:p>
        </p:txBody>
      </p:sp>
    </p:spTree>
    <p:extLst>
      <p:ext uri="{BB962C8B-B14F-4D97-AF65-F5344CB8AC3E}">
        <p14:creationId xmlns:p14="http://schemas.microsoft.com/office/powerpoint/2010/main" val="2481961664"/>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Özel Düze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EF77B1-A28F-68D0-AA7A-131CB954AB9A}"/>
              </a:ext>
            </a:extLst>
          </p:cNvPr>
          <p:cNvSpPr>
            <a:spLocks noGrp="1"/>
          </p:cNvSpPr>
          <p:nvPr>
            <p:ph type="title"/>
          </p:nvPr>
        </p:nvSpPr>
        <p:spPr>
          <a:xfrm>
            <a:off x="1208333" y="404663"/>
            <a:ext cx="9775336" cy="509737"/>
          </a:xfrm>
        </p:spPr>
        <p:txBody>
          <a:bodyPr>
            <a:normAutofit/>
          </a:bodyPr>
          <a:lstStyle>
            <a:lvl1pPr>
              <a:defRPr sz="2800"/>
            </a:lvl1pPr>
          </a:lstStyle>
          <a:p>
            <a:r>
              <a:rPr lang="tr-TR"/>
              <a:t>Asıl başlık stilini düzenlemek için tıklayın</a:t>
            </a:r>
          </a:p>
        </p:txBody>
      </p:sp>
      <p:sp>
        <p:nvSpPr>
          <p:cNvPr id="3" name="Veri Yer Tutucusu 2">
            <a:extLst>
              <a:ext uri="{FF2B5EF4-FFF2-40B4-BE49-F238E27FC236}">
                <a16:creationId xmlns:a16="http://schemas.microsoft.com/office/drawing/2014/main" id="{9A2B981A-F61D-0B41-9D87-B9E495D231A5}"/>
              </a:ext>
            </a:extLst>
          </p:cNvPr>
          <p:cNvSpPr>
            <a:spLocks noGrp="1"/>
          </p:cNvSpPr>
          <p:nvPr>
            <p:ph type="dt" idx="10"/>
          </p:nvPr>
        </p:nvSpPr>
        <p:spPr/>
        <p:txBody>
          <a:bodyPr/>
          <a:lstStyle/>
          <a:p>
            <a:fld id="{FDE7FDF3-DEB6-4685-98F5-91F4026B261C}" type="datetime1">
              <a:rPr lang="en-US" smtClean="0"/>
              <a:t>9/2/2026</a:t>
            </a:fld>
            <a:endParaRPr lang="tr-TR"/>
          </a:p>
        </p:txBody>
      </p:sp>
      <p:sp>
        <p:nvSpPr>
          <p:cNvPr id="4" name="Alt Bilgi Yer Tutucusu 3">
            <a:extLst>
              <a:ext uri="{FF2B5EF4-FFF2-40B4-BE49-F238E27FC236}">
                <a16:creationId xmlns:a16="http://schemas.microsoft.com/office/drawing/2014/main" id="{6180E47E-93C3-6752-E55B-98214C861C45}"/>
              </a:ext>
            </a:extLst>
          </p:cNvPr>
          <p:cNvSpPr>
            <a:spLocks noGrp="1"/>
          </p:cNvSpPr>
          <p:nvPr>
            <p:ph type="ftr" idx="11"/>
          </p:nvPr>
        </p:nvSpPr>
        <p:spPr/>
        <p:txBody>
          <a:bodyPr/>
          <a:lstStyle/>
          <a:p>
            <a:r>
              <a:rPr lang="nn-NO"/>
              <a:t>EFQM 2026 Saha Hazırlık Bilgilendirme Sunumu - Kriter 7</a:t>
            </a:r>
            <a:endParaRPr lang="tr-TR"/>
          </a:p>
        </p:txBody>
      </p:sp>
      <p:sp>
        <p:nvSpPr>
          <p:cNvPr id="5" name="Slayt Numarası Yer Tutucusu 4">
            <a:extLst>
              <a:ext uri="{FF2B5EF4-FFF2-40B4-BE49-F238E27FC236}">
                <a16:creationId xmlns:a16="http://schemas.microsoft.com/office/drawing/2014/main" id="{67D46953-BEE1-F84B-E0A9-A30046918EA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tr-TR" smtClean="0"/>
              <a:t>‹#›</a:t>
            </a:fld>
            <a:endParaRPr lang="tr-TR"/>
          </a:p>
        </p:txBody>
      </p:sp>
      <p:sp>
        <p:nvSpPr>
          <p:cNvPr id="7" name="Resim Yer Tutucusu 6">
            <a:extLst>
              <a:ext uri="{FF2B5EF4-FFF2-40B4-BE49-F238E27FC236}">
                <a16:creationId xmlns:a16="http://schemas.microsoft.com/office/drawing/2014/main" id="{F5B5273E-4416-DB27-0F3E-C2047D0DEDD6}"/>
              </a:ext>
            </a:extLst>
          </p:cNvPr>
          <p:cNvSpPr>
            <a:spLocks noGrp="1" noChangeAspect="1"/>
          </p:cNvSpPr>
          <p:nvPr>
            <p:ph type="pic" sz="quarter" idx="13"/>
          </p:nvPr>
        </p:nvSpPr>
        <p:spPr>
          <a:xfrm>
            <a:off x="1208333" y="999000"/>
            <a:ext cx="4680000" cy="2632500"/>
          </a:xfrm>
        </p:spPr>
        <p:txBody>
          <a:bodyPr/>
          <a:lstStyle/>
          <a:p>
            <a:endParaRPr lang="tr-TR"/>
          </a:p>
        </p:txBody>
      </p:sp>
      <p:sp>
        <p:nvSpPr>
          <p:cNvPr id="8" name="Resim Yer Tutucusu 6">
            <a:extLst>
              <a:ext uri="{FF2B5EF4-FFF2-40B4-BE49-F238E27FC236}">
                <a16:creationId xmlns:a16="http://schemas.microsoft.com/office/drawing/2014/main" id="{7BDA6AC7-DAF0-475E-A9F5-F0E94EB47ED7}"/>
              </a:ext>
            </a:extLst>
          </p:cNvPr>
          <p:cNvSpPr>
            <a:spLocks noGrp="1" noChangeAspect="1"/>
          </p:cNvSpPr>
          <p:nvPr>
            <p:ph type="pic" sz="quarter" idx="14"/>
          </p:nvPr>
        </p:nvSpPr>
        <p:spPr>
          <a:xfrm>
            <a:off x="6303668" y="999000"/>
            <a:ext cx="4680000" cy="2632500"/>
          </a:xfrm>
        </p:spPr>
        <p:txBody>
          <a:bodyPr/>
          <a:lstStyle/>
          <a:p>
            <a:endParaRPr lang="tr-TR"/>
          </a:p>
        </p:txBody>
      </p:sp>
      <p:sp>
        <p:nvSpPr>
          <p:cNvPr id="9" name="Resim Yer Tutucusu 6">
            <a:extLst>
              <a:ext uri="{FF2B5EF4-FFF2-40B4-BE49-F238E27FC236}">
                <a16:creationId xmlns:a16="http://schemas.microsoft.com/office/drawing/2014/main" id="{3475B5D6-C67B-EA7D-BA7E-3A65B03E64EC}"/>
              </a:ext>
            </a:extLst>
          </p:cNvPr>
          <p:cNvSpPr>
            <a:spLocks noGrp="1" noChangeAspect="1"/>
          </p:cNvSpPr>
          <p:nvPr>
            <p:ph type="pic" sz="quarter" idx="15"/>
          </p:nvPr>
        </p:nvSpPr>
        <p:spPr>
          <a:xfrm>
            <a:off x="1208333" y="3693480"/>
            <a:ext cx="4680000" cy="2632500"/>
          </a:xfrm>
        </p:spPr>
        <p:txBody>
          <a:bodyPr/>
          <a:lstStyle/>
          <a:p>
            <a:endParaRPr lang="tr-TR"/>
          </a:p>
        </p:txBody>
      </p:sp>
      <p:sp>
        <p:nvSpPr>
          <p:cNvPr id="10" name="Resim Yer Tutucusu 6">
            <a:extLst>
              <a:ext uri="{FF2B5EF4-FFF2-40B4-BE49-F238E27FC236}">
                <a16:creationId xmlns:a16="http://schemas.microsoft.com/office/drawing/2014/main" id="{42CABB38-A010-C29F-F324-8735FA200215}"/>
              </a:ext>
            </a:extLst>
          </p:cNvPr>
          <p:cNvSpPr>
            <a:spLocks noGrp="1" noChangeAspect="1"/>
          </p:cNvSpPr>
          <p:nvPr>
            <p:ph type="pic" sz="quarter" idx="16"/>
          </p:nvPr>
        </p:nvSpPr>
        <p:spPr>
          <a:xfrm>
            <a:off x="6303668" y="3693480"/>
            <a:ext cx="4680000" cy="2632500"/>
          </a:xfrm>
        </p:spPr>
        <p:txBody>
          <a:bodyPr/>
          <a:lstStyle/>
          <a:p>
            <a:endParaRPr lang="tr-TR"/>
          </a:p>
        </p:txBody>
      </p:sp>
    </p:spTree>
    <p:extLst>
      <p:ext uri="{BB962C8B-B14F-4D97-AF65-F5344CB8AC3E}">
        <p14:creationId xmlns:p14="http://schemas.microsoft.com/office/powerpoint/2010/main" val="1513095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8AB789-5C43-45C1-B2EF-5A30E453A018}" type="datetime1">
              <a:rPr lang="en-US" smtClean="0"/>
              <a:t>9/2/2026</a:t>
            </a:fld>
            <a:endParaRPr lang="en-US"/>
          </a:p>
        </p:txBody>
      </p:sp>
      <p:sp>
        <p:nvSpPr>
          <p:cNvPr id="5" name="Footer Placeholder 4"/>
          <p:cNvSpPr>
            <a:spLocks noGrp="1"/>
          </p:cNvSpPr>
          <p:nvPr>
            <p:ph type="ftr" sz="quarter" idx="11"/>
          </p:nvPr>
        </p:nvSpPr>
        <p:spPr/>
        <p:txBody>
          <a:bodyPr/>
          <a:lstStyle/>
          <a:p>
            <a:r>
              <a:rPr lang="nn-NO"/>
              <a:t>EFQM 2026 Saha Hazırlık Bilgilendirme Sunumu - Kriter 7</a:t>
            </a:r>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17007"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217007"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9E4B69-67EB-4716-8FBA-8D46EA9CA460}" type="datetime1">
              <a:rPr lang="en-US" smtClean="0"/>
              <a:t>9/2/2026</a:t>
            </a:fld>
            <a:endParaRPr lang="en-US"/>
          </a:p>
        </p:txBody>
      </p:sp>
      <p:sp>
        <p:nvSpPr>
          <p:cNvPr id="5" name="Footer Placeholder 4"/>
          <p:cNvSpPr>
            <a:spLocks noGrp="1"/>
          </p:cNvSpPr>
          <p:nvPr>
            <p:ph type="ftr" sz="quarter" idx="11"/>
          </p:nvPr>
        </p:nvSpPr>
        <p:spPr/>
        <p:txBody>
          <a:bodyPr/>
          <a:lstStyle/>
          <a:p>
            <a:r>
              <a:rPr lang="nn-NO"/>
              <a:t>EFQM 2026 Saha Hazırlık Bilgilendirme Sunumu - Kriter 7</a:t>
            </a:r>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78170"/>
            <a:ext cx="5495192" cy="494799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68915" y="1178170"/>
            <a:ext cx="5495193" cy="494799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EA99BE2-96B4-4EAB-83EA-CBA05527F109}" type="datetime1">
              <a:rPr lang="en-US" smtClean="0"/>
              <a:t>9/2/2026</a:t>
            </a:fld>
            <a:endParaRPr lang="en-US"/>
          </a:p>
        </p:txBody>
      </p:sp>
      <p:sp>
        <p:nvSpPr>
          <p:cNvPr id="6" name="Footer Placeholder 5"/>
          <p:cNvSpPr>
            <a:spLocks noGrp="1"/>
          </p:cNvSpPr>
          <p:nvPr>
            <p:ph type="ftr" sz="quarter" idx="11"/>
          </p:nvPr>
        </p:nvSpPr>
        <p:spPr/>
        <p:txBody>
          <a:bodyPr/>
          <a:lstStyle/>
          <a:p>
            <a:r>
              <a:rPr lang="nn-NO"/>
              <a:t>EFQM 2026 Saha Hazırlık Bilgilendirme Sunumu - Kriter 7</a:t>
            </a:r>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199" y="1244969"/>
            <a:ext cx="549226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199" y="1884731"/>
            <a:ext cx="5492261" cy="430505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42539" y="1244969"/>
            <a:ext cx="54922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42539" y="1884731"/>
            <a:ext cx="5492262" cy="430505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E7B0F2-FF07-49B7-923D-4EBDE9A963A6}" type="datetime1">
              <a:rPr lang="en-US" smtClean="0"/>
              <a:t>9/2/2026</a:t>
            </a:fld>
            <a:endParaRPr lang="en-US"/>
          </a:p>
        </p:txBody>
      </p:sp>
      <p:sp>
        <p:nvSpPr>
          <p:cNvPr id="8" name="Footer Placeholder 7"/>
          <p:cNvSpPr>
            <a:spLocks noGrp="1"/>
          </p:cNvSpPr>
          <p:nvPr>
            <p:ph type="ftr" sz="quarter" idx="11"/>
          </p:nvPr>
        </p:nvSpPr>
        <p:spPr/>
        <p:txBody>
          <a:bodyPr/>
          <a:lstStyle/>
          <a:p>
            <a:r>
              <a:rPr lang="nn-NO"/>
              <a:t>EFQM 2026 Saha Hazırlık Bilgilendirme Sunumu - Kriter 7</a:t>
            </a:r>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08E873C-3EE0-4036-853E-D91CB9CCB2A2}" type="datetime1">
              <a:rPr lang="en-US" smtClean="0"/>
              <a:t>9/2/2026</a:t>
            </a:fld>
            <a:endParaRPr lang="en-US"/>
          </a:p>
        </p:txBody>
      </p:sp>
      <p:sp>
        <p:nvSpPr>
          <p:cNvPr id="4" name="Footer Placeholder 3"/>
          <p:cNvSpPr>
            <a:spLocks noGrp="1"/>
          </p:cNvSpPr>
          <p:nvPr>
            <p:ph type="ftr" sz="quarter" idx="11"/>
          </p:nvPr>
        </p:nvSpPr>
        <p:spPr/>
        <p:txBody>
          <a:bodyPr/>
          <a:lstStyle/>
          <a:p>
            <a:r>
              <a:rPr lang="nn-NO"/>
              <a:t>EFQM 2026 Saha Hazırlık Bilgilendirme Sunumu - Kriter 7</a:t>
            </a:r>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D1B7DE-78E8-4725-B878-91F266433BD9}" type="datetime1">
              <a:rPr lang="en-US" smtClean="0"/>
              <a:t>9/2/2026</a:t>
            </a:fld>
            <a:endParaRPr lang="en-US"/>
          </a:p>
        </p:txBody>
      </p:sp>
      <p:sp>
        <p:nvSpPr>
          <p:cNvPr id="3" name="Footer Placeholder 2"/>
          <p:cNvSpPr>
            <a:spLocks noGrp="1"/>
          </p:cNvSpPr>
          <p:nvPr>
            <p:ph type="ftr" sz="quarter" idx="11"/>
          </p:nvPr>
        </p:nvSpPr>
        <p:spPr>
          <a:xfrm>
            <a:off x="3798278" y="6462346"/>
            <a:ext cx="6097710" cy="259129"/>
          </a:xfrm>
        </p:spPr>
        <p:txBody>
          <a:bodyPr/>
          <a:lstStyle/>
          <a:p>
            <a:r>
              <a:rPr lang="nn-NO"/>
              <a:t>EFQM 2026 Saha Hazırlık Bilgilendirme Sunumu - Kriter 7</a:t>
            </a:r>
            <a:endParaRPr lang="en-US" dirty="0"/>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pic>
        <p:nvPicPr>
          <p:cNvPr id="10" name="Resim 9">
            <a:extLst>
              <a:ext uri="{FF2B5EF4-FFF2-40B4-BE49-F238E27FC236}">
                <a16:creationId xmlns:a16="http://schemas.microsoft.com/office/drawing/2014/main" id="{69DD763A-6677-6FF8-9F26-032566313DF2}"/>
              </a:ext>
            </a:extLst>
          </p:cNvPr>
          <p:cNvPicPr>
            <a:picLocks noChangeAspect="1"/>
          </p:cNvPicPr>
          <p:nvPr userDrawn="1"/>
        </p:nvPicPr>
        <p:blipFill>
          <a:blip r:embed="rId2"/>
          <a:stretch>
            <a:fillRect/>
          </a:stretch>
        </p:blipFill>
        <p:spPr>
          <a:xfrm>
            <a:off x="10693722" y="0"/>
            <a:ext cx="1362265" cy="1238423"/>
          </a:xfrm>
          <a:prstGeom prst="rect">
            <a:avLst/>
          </a:prstGeom>
        </p:spPr>
      </p:pic>
      <p:pic>
        <p:nvPicPr>
          <p:cNvPr id="9" name="Resim 8">
            <a:extLst>
              <a:ext uri="{FF2B5EF4-FFF2-40B4-BE49-F238E27FC236}">
                <a16:creationId xmlns:a16="http://schemas.microsoft.com/office/drawing/2014/main" id="{CADAEA08-6233-F060-17C5-415281432CF7}"/>
              </a:ext>
            </a:extLst>
          </p:cNvPr>
          <p:cNvPicPr>
            <a:picLocks noChangeAspect="1"/>
          </p:cNvPicPr>
          <p:nvPr userDrawn="1"/>
        </p:nvPicPr>
        <p:blipFill>
          <a:blip r:embed="rId3"/>
          <a:stretch>
            <a:fillRect/>
          </a:stretch>
        </p:blipFill>
        <p:spPr>
          <a:xfrm>
            <a:off x="7866951" y="5733893"/>
            <a:ext cx="4258269" cy="1124107"/>
          </a:xfrm>
          <a:prstGeom prst="rect">
            <a:avLst/>
          </a:prstGeom>
        </p:spPr>
      </p:pic>
      <p:sp>
        <p:nvSpPr>
          <p:cNvPr id="11" name="Dikdörtgen 10">
            <a:extLst>
              <a:ext uri="{FF2B5EF4-FFF2-40B4-BE49-F238E27FC236}">
                <a16:creationId xmlns:a16="http://schemas.microsoft.com/office/drawing/2014/main" id="{2D90CE44-4C86-A856-B34E-68EDC93CFADA}"/>
              </a:ext>
            </a:extLst>
          </p:cNvPr>
          <p:cNvSpPr/>
          <p:nvPr userDrawn="1"/>
        </p:nvSpPr>
        <p:spPr>
          <a:xfrm>
            <a:off x="10872316" y="23992"/>
            <a:ext cx="1195754" cy="11241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pic>
        <p:nvPicPr>
          <p:cNvPr id="12" name="Resim 11">
            <a:extLst>
              <a:ext uri="{FF2B5EF4-FFF2-40B4-BE49-F238E27FC236}">
                <a16:creationId xmlns:a16="http://schemas.microsoft.com/office/drawing/2014/main" id="{6CFA7846-706E-F523-9F3F-55E6D189EC5F}"/>
              </a:ext>
            </a:extLst>
          </p:cNvPr>
          <p:cNvPicPr>
            <a:picLocks noChangeAspect="1"/>
          </p:cNvPicPr>
          <p:nvPr userDrawn="1"/>
        </p:nvPicPr>
        <p:blipFill>
          <a:blip r:embed="rId4"/>
          <a:stretch>
            <a:fillRect/>
          </a:stretch>
        </p:blipFill>
        <p:spPr>
          <a:xfrm>
            <a:off x="21389" y="23996"/>
            <a:ext cx="4320000" cy="1683000"/>
          </a:xfrm>
          <a:prstGeom prst="rect">
            <a:avLst/>
          </a:prstGeom>
        </p:spPr>
      </p:pic>
      <p:pic>
        <p:nvPicPr>
          <p:cNvPr id="13" name="Resim 12">
            <a:extLst>
              <a:ext uri="{FF2B5EF4-FFF2-40B4-BE49-F238E27FC236}">
                <a16:creationId xmlns:a16="http://schemas.microsoft.com/office/drawing/2014/main" id="{888E67B9-E7B1-B490-EF7D-5456722BF5F8}"/>
              </a:ext>
            </a:extLst>
          </p:cNvPr>
          <p:cNvPicPr>
            <a:picLocks noChangeAspect="1"/>
          </p:cNvPicPr>
          <p:nvPr userDrawn="1"/>
        </p:nvPicPr>
        <p:blipFill>
          <a:blip r:embed="rId5"/>
          <a:stretch>
            <a:fillRect/>
          </a:stretch>
        </p:blipFill>
        <p:spPr>
          <a:xfrm>
            <a:off x="8575863" y="-4380"/>
            <a:ext cx="3600000" cy="1479339"/>
          </a:xfrm>
          <a:prstGeom prst="rect">
            <a:avLst/>
          </a:prstGeom>
        </p:spPr>
      </p:pic>
      <p:sp>
        <p:nvSpPr>
          <p:cNvPr id="14" name="Title 1">
            <a:extLst>
              <a:ext uri="{FF2B5EF4-FFF2-40B4-BE49-F238E27FC236}">
                <a16:creationId xmlns:a16="http://schemas.microsoft.com/office/drawing/2014/main" id="{AD7987E1-2AD6-ACA0-021F-6EA5FECA7D01}"/>
              </a:ext>
            </a:extLst>
          </p:cNvPr>
          <p:cNvSpPr>
            <a:spLocks noGrp="1"/>
          </p:cNvSpPr>
          <p:nvPr>
            <p:ph type="ctrTitle"/>
          </p:nvPr>
        </p:nvSpPr>
        <p:spPr>
          <a:xfrm>
            <a:off x="2215659" y="2130425"/>
            <a:ext cx="7772400" cy="1470025"/>
          </a:xfrm>
        </p:spPr>
        <p:txBody>
          <a:bodyPr/>
          <a:lstStyle/>
          <a:p>
            <a:r>
              <a:rPr lang="en-US"/>
              <a:t>Click to edit Master title style</a:t>
            </a:r>
          </a:p>
        </p:txBody>
      </p:sp>
      <p:sp>
        <p:nvSpPr>
          <p:cNvPr id="15" name="Subtitle 2">
            <a:extLst>
              <a:ext uri="{FF2B5EF4-FFF2-40B4-BE49-F238E27FC236}">
                <a16:creationId xmlns:a16="http://schemas.microsoft.com/office/drawing/2014/main" id="{BDDCAB4F-4F56-833D-DA20-75D0585451A8}"/>
              </a:ext>
            </a:extLst>
          </p:cNvPr>
          <p:cNvSpPr>
            <a:spLocks noGrp="1"/>
          </p:cNvSpPr>
          <p:nvPr>
            <p:ph type="subTitle" idx="1"/>
          </p:nvPr>
        </p:nvSpPr>
        <p:spPr>
          <a:xfrm>
            <a:off x="2901459"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212999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72834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459798-64A4-4721-9234-2B32F7E16962}" type="datetime1">
              <a:rPr lang="en-US" smtClean="0"/>
              <a:t>9/2/2026</a:t>
            </a:fld>
            <a:endParaRPr lang="en-US"/>
          </a:p>
        </p:txBody>
      </p:sp>
      <p:sp>
        <p:nvSpPr>
          <p:cNvPr id="6" name="Footer Placeholder 5"/>
          <p:cNvSpPr>
            <a:spLocks noGrp="1"/>
          </p:cNvSpPr>
          <p:nvPr>
            <p:ph type="ftr" sz="quarter" idx="11"/>
          </p:nvPr>
        </p:nvSpPr>
        <p:spPr/>
        <p:txBody>
          <a:bodyPr/>
          <a:lstStyle/>
          <a:p>
            <a:r>
              <a:rPr lang="nn-NO"/>
              <a:t>EFQM 2026 Saha Hazırlık Bilgilendirme Sunumu - Kriter 7</a:t>
            </a:r>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44856" y="4800600"/>
            <a:ext cx="7493736"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2344856" y="612775"/>
            <a:ext cx="7493736"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44856" y="5367338"/>
            <a:ext cx="7493736"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155D8-2D77-4D80-B8CE-BFD77550EECF}" type="datetime1">
              <a:rPr lang="en-US" smtClean="0"/>
              <a:t>9/2/2026</a:t>
            </a:fld>
            <a:endParaRPr lang="en-US"/>
          </a:p>
        </p:txBody>
      </p:sp>
      <p:sp>
        <p:nvSpPr>
          <p:cNvPr id="6" name="Footer Placeholder 5"/>
          <p:cNvSpPr>
            <a:spLocks noGrp="1"/>
          </p:cNvSpPr>
          <p:nvPr>
            <p:ph type="ftr" sz="quarter" idx="11"/>
          </p:nvPr>
        </p:nvSpPr>
        <p:spPr/>
        <p:txBody>
          <a:bodyPr/>
          <a:lstStyle/>
          <a:p>
            <a:r>
              <a:rPr lang="nn-NO"/>
              <a:t>EFQM 2026 Saha Hazırlık Bilgilendirme Sunumu - Kriter 7</a:t>
            </a:r>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6" Type="http://schemas.openxmlformats.org/officeDocument/2006/relationships/image" Target="../media/image2.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image" Target="../media/image1.png"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531D5C97-F199-2691-2364-8828B9B5C0F5}"/>
              </a:ext>
            </a:extLst>
          </p:cNvPr>
          <p:cNvPicPr>
            <a:picLocks noChangeAspect="1"/>
          </p:cNvPicPr>
          <p:nvPr userDrawn="1"/>
        </p:nvPicPr>
        <p:blipFill>
          <a:blip r:embed="rId15"/>
          <a:stretch>
            <a:fillRect/>
          </a:stretch>
        </p:blipFill>
        <p:spPr>
          <a:xfrm rot="10800000">
            <a:off x="10185" y="5426159"/>
            <a:ext cx="3504277" cy="1440000"/>
          </a:xfrm>
          <a:prstGeom prst="rect">
            <a:avLst/>
          </a:prstGeom>
        </p:spPr>
      </p:pic>
      <p:sp>
        <p:nvSpPr>
          <p:cNvPr id="2" name="Title Placeholder 1"/>
          <p:cNvSpPr>
            <a:spLocks noGrp="1"/>
          </p:cNvSpPr>
          <p:nvPr>
            <p:ph type="title"/>
          </p:nvPr>
        </p:nvSpPr>
        <p:spPr>
          <a:xfrm>
            <a:off x="457199" y="395654"/>
            <a:ext cx="10671251" cy="69459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38424"/>
            <a:ext cx="11324492" cy="48877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59913" y="6462346"/>
            <a:ext cx="1094181" cy="259129"/>
          </a:xfrm>
          <a:prstGeom prst="rect">
            <a:avLst/>
          </a:prstGeom>
        </p:spPr>
        <p:txBody>
          <a:bodyPr vert="horz" lIns="91440" tIns="45720" rIns="91440" bIns="45720" rtlCol="0" anchor="ctr"/>
          <a:lstStyle>
            <a:lvl1pPr algn="ctr">
              <a:defRPr sz="1200" b="1">
                <a:solidFill>
                  <a:schemeClr val="bg1"/>
                </a:solidFill>
              </a:defRPr>
            </a:lvl1pPr>
          </a:lstStyle>
          <a:p>
            <a:fld id="{52C1DF13-08B1-4E40-AA24-DC39152AA2A4}" type="datetime1">
              <a:rPr lang="en-US" smtClean="0"/>
              <a:t>9/2/2026</a:t>
            </a:fld>
            <a:endParaRPr lang="en-US" dirty="0"/>
          </a:p>
        </p:txBody>
      </p:sp>
      <p:sp>
        <p:nvSpPr>
          <p:cNvPr id="5" name="Footer Placeholder 4"/>
          <p:cNvSpPr>
            <a:spLocks noGrp="1"/>
          </p:cNvSpPr>
          <p:nvPr>
            <p:ph type="ftr" sz="quarter" idx="3"/>
          </p:nvPr>
        </p:nvSpPr>
        <p:spPr>
          <a:xfrm>
            <a:off x="3265367" y="6462346"/>
            <a:ext cx="5693996" cy="259129"/>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n-NO"/>
              <a:t>EFQM 2026 Saha Hazırlık Bilgilendirme Sunumu - Kriter 7</a:t>
            </a:r>
            <a:endParaRPr lang="en-US" dirty="0"/>
          </a:p>
        </p:txBody>
      </p:sp>
      <p:sp>
        <p:nvSpPr>
          <p:cNvPr id="6" name="Slide Number Placeholder 5"/>
          <p:cNvSpPr>
            <a:spLocks noGrp="1"/>
          </p:cNvSpPr>
          <p:nvPr>
            <p:ph type="sldNum" sz="quarter" idx="4"/>
          </p:nvPr>
        </p:nvSpPr>
        <p:spPr>
          <a:xfrm>
            <a:off x="457200" y="6462346"/>
            <a:ext cx="674547" cy="259129"/>
          </a:xfrm>
          <a:prstGeom prst="rect">
            <a:avLst/>
          </a:prstGeom>
        </p:spPr>
        <p:txBody>
          <a:bodyPr vert="horz" lIns="91440" tIns="45720" rIns="91440" bIns="45720" rtlCol="0" anchor="ctr"/>
          <a:lstStyle>
            <a:lvl1pPr algn="l">
              <a:defRPr sz="1400" b="1">
                <a:solidFill>
                  <a:schemeClr val="bg1"/>
                </a:solidFill>
              </a:defRPr>
            </a:lvl1pPr>
          </a:lstStyle>
          <a:p>
            <a:fld id="{C1FF6DA9-008F-8B48-92A6-B652298478BF}" type="slidenum">
              <a:rPr lang="en-US" smtClean="0"/>
              <a:pPr/>
              <a:t>‹#›</a:t>
            </a:fld>
            <a:endParaRPr lang="en-US"/>
          </a:p>
        </p:txBody>
      </p:sp>
      <p:pic>
        <p:nvPicPr>
          <p:cNvPr id="8" name="Resim 7">
            <a:extLst>
              <a:ext uri="{FF2B5EF4-FFF2-40B4-BE49-F238E27FC236}">
                <a16:creationId xmlns:a16="http://schemas.microsoft.com/office/drawing/2014/main" id="{2920318C-F87F-E735-AE66-DEC9515246BB}"/>
              </a:ext>
            </a:extLst>
          </p:cNvPr>
          <p:cNvPicPr>
            <a:picLocks noChangeAspect="1"/>
          </p:cNvPicPr>
          <p:nvPr userDrawn="1"/>
        </p:nvPicPr>
        <p:blipFill>
          <a:blip r:embed="rId16"/>
          <a:srcRect l="16916" t="5499" r="8820" b="11965"/>
          <a:stretch>
            <a:fillRect/>
          </a:stretch>
        </p:blipFill>
        <p:spPr>
          <a:xfrm>
            <a:off x="11128451" y="87552"/>
            <a:ext cx="936000" cy="945692"/>
          </a:xfrm>
          <a:prstGeom prst="rect">
            <a:avLst/>
          </a:prstGeom>
        </p:spPr>
      </p:pic>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Lst>
  <p:hf hdr="0" dt="0"/>
  <p:txStyles>
    <p:titleStyle>
      <a:lvl1pPr algn="l" defTabSz="457200" rtl="0" eaLnBrk="1" latinLnBrk="0" hangingPunct="1">
        <a:spcBef>
          <a:spcPct val="0"/>
        </a:spcBef>
        <a:buNone/>
        <a:defRPr sz="4400" b="1" kern="1200">
          <a:solidFill>
            <a:schemeClr val="tx2"/>
          </a:solidFill>
          <a:latin typeface="+mn-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 /><Relationship Id="rId1" Type="http://schemas.openxmlformats.org/officeDocument/2006/relationships/slideLayout" Target="../slideLayouts/slideLayout4.xml" /></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 /><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 /><Relationship Id="rId1" Type="http://schemas.openxmlformats.org/officeDocument/2006/relationships/slideLayout" Target="../slideLayouts/slideLayout12.xml" /></Relationships>
</file>

<file path=ppt/slides/_rels/slide18.xml.rels><?xml version="1.0" encoding="UTF-8" standalone="yes"?>
<Relationships xmlns="http://schemas.openxmlformats.org/package/2006/relationships"><Relationship Id="rId3" Type="http://schemas.openxmlformats.org/officeDocument/2006/relationships/image" Target="../media/image9.png" /><Relationship Id="rId2" Type="http://schemas.openxmlformats.org/officeDocument/2006/relationships/notesSlide" Target="../notesSlides/notesSlide18.xml" /><Relationship Id="rId1" Type="http://schemas.openxmlformats.org/officeDocument/2006/relationships/slideLayout" Target="../slideLayouts/slideLayout13.xml" /><Relationship Id="rId6" Type="http://schemas.openxmlformats.org/officeDocument/2006/relationships/image" Target="../media/image12.png" /><Relationship Id="rId5" Type="http://schemas.openxmlformats.org/officeDocument/2006/relationships/image" Target="../media/image11.png" /><Relationship Id="rId4" Type="http://schemas.openxmlformats.org/officeDocument/2006/relationships/image" Target="../media/image10.png" /></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 /><Relationship Id="rId1" Type="http://schemas.openxmlformats.org/officeDocument/2006/relationships/slideLayout" Target="../slideLayouts/slideLayout12.xml" /></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3" Type="http://schemas.openxmlformats.org/officeDocument/2006/relationships/image" Target="../media/image13.svg" /><Relationship Id="rId2" Type="http://schemas.openxmlformats.org/officeDocument/2006/relationships/notesSlide" Target="../notesSlides/notesSlide21.xml" /><Relationship Id="rId1" Type="http://schemas.openxmlformats.org/officeDocument/2006/relationships/slideLayout" Target="../slideLayouts/slideLayout4.xml" /><Relationship Id="rId5" Type="http://schemas.openxmlformats.org/officeDocument/2006/relationships/image" Target="../media/image15.svg" /><Relationship Id="rId4" Type="http://schemas.openxmlformats.org/officeDocument/2006/relationships/image" Target="../media/image14.svg" /></Relationships>
</file>

<file path=ppt/slides/_rels/slide2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22.xml" /><Relationship Id="rId1" Type="http://schemas.openxmlformats.org/officeDocument/2006/relationships/slideLayout" Target="../slideLayouts/slideLayout7.xml" /><Relationship Id="rId4" Type="http://schemas.openxmlformats.org/officeDocument/2006/relationships/image" Target="../media/image16.svg" /></Relationships>
</file>

<file path=ppt/slides/_rels/slide23.xml.rels><?xml version="1.0" encoding="UTF-8" standalone="yes"?>
<Relationships xmlns="http://schemas.openxmlformats.org/package/2006/relationships"><Relationship Id="rId8" Type="http://schemas.microsoft.com/office/2007/relationships/diagramDrawing" Target="../diagrams/drawing1.xml" /><Relationship Id="rId3" Type="http://schemas.openxmlformats.org/officeDocument/2006/relationships/image" Target="../media/image1.png" /><Relationship Id="rId7" Type="http://schemas.openxmlformats.org/officeDocument/2006/relationships/diagramColors" Target="../diagrams/colors1.xml" /><Relationship Id="rId2" Type="http://schemas.openxmlformats.org/officeDocument/2006/relationships/notesSlide" Target="../notesSlides/notesSlide23.xml" /><Relationship Id="rId1" Type="http://schemas.openxmlformats.org/officeDocument/2006/relationships/slideLayout" Target="../slideLayouts/slideLayout7.xml" /><Relationship Id="rId6" Type="http://schemas.openxmlformats.org/officeDocument/2006/relationships/diagramQuickStyle" Target="../diagrams/quickStyle1.xml" /><Relationship Id="rId5" Type="http://schemas.openxmlformats.org/officeDocument/2006/relationships/diagramLayout" Target="../diagrams/layout1.xml" /><Relationship Id="rId4" Type="http://schemas.openxmlformats.org/officeDocument/2006/relationships/diagramData" Target="../diagrams/data1.xml" /></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 /><Relationship Id="rId1" Type="http://schemas.openxmlformats.org/officeDocument/2006/relationships/slideLayout" Target="../slideLayouts/slideLayout11.xml" /></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 /><Relationship Id="rId1" Type="http://schemas.openxmlformats.org/officeDocument/2006/relationships/slideLayout" Target="../slideLayouts/slideLayout12.xml" /></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 /><Relationship Id="rId1" Type="http://schemas.openxmlformats.org/officeDocument/2006/relationships/slideLayout" Target="../slideLayouts/slideLayout12.xml" /></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 /><Relationship Id="rId1" Type="http://schemas.openxmlformats.org/officeDocument/2006/relationships/slideLayout" Target="../slideLayouts/slideLayout11.xml" /></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 /><Relationship Id="rId1" Type="http://schemas.openxmlformats.org/officeDocument/2006/relationships/slideLayout" Target="../slideLayouts/slideLayout11.xml" /></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 /><Relationship Id="rId1" Type="http://schemas.openxmlformats.org/officeDocument/2006/relationships/slideLayout" Target="../slideLayouts/slideLayout12.xml" /></Relationships>
</file>

<file path=ppt/slides/_rels/slide3.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notesSlide" Target="../notesSlides/notesSlide3.xml" /><Relationship Id="rId1" Type="http://schemas.openxmlformats.org/officeDocument/2006/relationships/slideLayout" Target="../slideLayouts/slideLayout4.xml" /></Relationships>
</file>

<file path=ppt/slides/_rels/slide30.xml.rels><?xml version="1.0" encoding="UTF-8" standalone="yes"?>
<Relationships xmlns="http://schemas.openxmlformats.org/package/2006/relationships"><Relationship Id="rId3" Type="http://schemas.openxmlformats.org/officeDocument/2006/relationships/image" Target="../media/image20.png" /><Relationship Id="rId2" Type="http://schemas.openxmlformats.org/officeDocument/2006/relationships/notesSlide" Target="../notesSlides/notesSlide30.xml" /><Relationship Id="rId1" Type="http://schemas.openxmlformats.org/officeDocument/2006/relationships/slideLayout" Target="../slideLayouts/slideLayout10.xml" /></Relationships>
</file>

<file path=ppt/slides/_rels/slide4.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notesSlide" Target="../notesSlides/notesSlide4.xml" /><Relationship Id="rId1" Type="http://schemas.openxmlformats.org/officeDocument/2006/relationships/slideLayout" Target="../slideLayouts/slideLayout2.xml" /><Relationship Id="rId4" Type="http://schemas.openxmlformats.org/officeDocument/2006/relationships/image" Target="../media/image7.png" /></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 /><Relationship Id="rId1" Type="http://schemas.openxmlformats.org/officeDocument/2006/relationships/slideLayout" Target="../slideLayouts/slideLayout12.xml" /></Relationships>
</file>

<file path=ppt/slides/_rels/slide6.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notesSlide" Target="../notesSlides/notesSlide6.xml" /><Relationship Id="rId1" Type="http://schemas.openxmlformats.org/officeDocument/2006/relationships/slideLayout" Target="../slideLayouts/slideLayout10.xml" /></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 /><Relationship Id="rId1" Type="http://schemas.openxmlformats.org/officeDocument/2006/relationships/slideLayout" Target="../slideLayouts/slideLayout12.xml" /></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 /><Relationship Id="rId1" Type="http://schemas.openxmlformats.org/officeDocument/2006/relationships/slideLayout" Target="../slideLayouts/slideLayout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33400" y="1912946"/>
            <a:ext cx="11133925" cy="646331"/>
          </a:xfrm>
          <a:prstGeom prst="rect">
            <a:avLst/>
          </a:prstGeom>
          <a:noFill/>
        </p:spPr>
        <p:txBody>
          <a:bodyPr wrap="square" lIns="0" rIns="0">
            <a:spAutoFit/>
          </a:bodyPr>
          <a:lstStyle/>
          <a:p>
            <a:pPr algn="ctr">
              <a:defRPr sz="3000" b="1">
                <a:solidFill>
                  <a:srgbClr val="005596"/>
                </a:solidFill>
              </a:defRPr>
            </a:pPr>
            <a:r>
              <a:rPr lang="tr-TR" sz="3600" noProof="0" dirty="0"/>
              <a:t>EFQM 2026 Saha Hazırlık Bilgilendirme Sunumu</a:t>
            </a:r>
          </a:p>
        </p:txBody>
      </p:sp>
      <p:sp>
        <p:nvSpPr>
          <p:cNvPr id="7" name="TextBox 6"/>
          <p:cNvSpPr txBox="1"/>
          <p:nvPr/>
        </p:nvSpPr>
        <p:spPr>
          <a:xfrm>
            <a:off x="1600199" y="2724432"/>
            <a:ext cx="10168725" cy="2518510"/>
          </a:xfrm>
          <a:prstGeom prst="rect">
            <a:avLst/>
          </a:prstGeom>
          <a:noFill/>
        </p:spPr>
        <p:txBody>
          <a:bodyPr wrap="square" tIns="0" bIns="0">
            <a:spAutoFit/>
          </a:bodyPr>
          <a:lstStyle/>
          <a:p>
            <a:pPr>
              <a:lnSpc>
                <a:spcPct val="150000"/>
              </a:lnSpc>
              <a:defRPr sz="1600">
                <a:solidFill>
                  <a:srgbClr val="222D36"/>
                </a:solidFill>
              </a:defRPr>
            </a:pPr>
            <a:r>
              <a:rPr lang="tr-TR" sz="2800" b="1" kern="0" noProof="0" dirty="0"/>
              <a:t>Kriter 7 – Stratejik ve Operasyonel Performans</a:t>
            </a:r>
          </a:p>
          <a:p>
            <a:pPr>
              <a:lnSpc>
                <a:spcPct val="150000"/>
              </a:lnSpc>
              <a:defRPr sz="1600">
                <a:solidFill>
                  <a:srgbClr val="222D36"/>
                </a:solidFill>
              </a:defRPr>
            </a:pPr>
            <a:r>
              <a:rPr lang="tr-TR" sz="2800" dirty="0"/>
              <a:t>Canfer MEMOĞLU – Genel Sekreter Yardımcısı</a:t>
            </a:r>
          </a:p>
          <a:p>
            <a:pPr>
              <a:lnSpc>
                <a:spcPct val="150000"/>
              </a:lnSpc>
              <a:defRPr sz="1600">
                <a:solidFill>
                  <a:srgbClr val="222D36"/>
                </a:solidFill>
              </a:defRPr>
            </a:pPr>
            <a:r>
              <a:rPr lang="tr-TR" sz="2800" noProof="0" dirty="0"/>
              <a:t>Tarih: 02.09.2026</a:t>
            </a:r>
          </a:p>
          <a:p>
            <a:pPr>
              <a:lnSpc>
                <a:spcPct val="150000"/>
              </a:lnSpc>
              <a:defRPr sz="1600">
                <a:solidFill>
                  <a:srgbClr val="222D36"/>
                </a:solidFill>
              </a:defRPr>
            </a:pPr>
            <a:r>
              <a:rPr lang="tr-TR" sz="2800" noProof="0" dirty="0"/>
              <a:t>Yer: Kongre Merkezi 15 Temmuz Salonu</a:t>
            </a:r>
          </a:p>
        </p:txBody>
      </p:sp>
      <p:sp>
        <p:nvSpPr>
          <p:cNvPr id="2" name="Slayt Numarası Yer Tutucusu 1">
            <a:extLst>
              <a:ext uri="{FF2B5EF4-FFF2-40B4-BE49-F238E27FC236}">
                <a16:creationId xmlns:a16="http://schemas.microsoft.com/office/drawing/2014/main" id="{0F0B99F0-23A2-4777-5B4E-A0161BC2C8B8}"/>
              </a:ext>
            </a:extLst>
          </p:cNvPr>
          <p:cNvSpPr>
            <a:spLocks noGrp="1"/>
          </p:cNvSpPr>
          <p:nvPr>
            <p:ph type="sldNum" sz="quarter" idx="12"/>
          </p:nvPr>
        </p:nvSpPr>
        <p:spPr/>
        <p:txBody>
          <a:bodyPr/>
          <a:lstStyle/>
          <a:p>
            <a:fld id="{C1FF6DA9-008F-8B48-92A6-B652298478BF}" type="slidenum">
              <a:rPr lang="en-US" smtClean="0"/>
              <a:t>1</a:t>
            </a:fld>
            <a:endParaRPr lang="en-US"/>
          </a:p>
        </p:txBody>
      </p:sp>
      <p:sp>
        <p:nvSpPr>
          <p:cNvPr id="3" name="Alt Bilgi Yer Tutucusu 2">
            <a:extLst>
              <a:ext uri="{FF2B5EF4-FFF2-40B4-BE49-F238E27FC236}">
                <a16:creationId xmlns:a16="http://schemas.microsoft.com/office/drawing/2014/main" id="{19D5396D-F7AE-2D17-ABA8-4AED5BECDCFA}"/>
              </a:ext>
            </a:extLst>
          </p:cNvPr>
          <p:cNvSpPr>
            <a:spLocks noGrp="1"/>
          </p:cNvSpPr>
          <p:nvPr>
            <p:ph type="ftr" sz="quarter" idx="11"/>
          </p:nvPr>
        </p:nvSpPr>
        <p:spPr>
          <a:xfrm>
            <a:off x="3798278" y="6462346"/>
            <a:ext cx="4653264" cy="259129"/>
          </a:xfrm>
        </p:spPr>
        <p:txBody>
          <a:bodyPr/>
          <a:lstStyle/>
          <a:p>
            <a:r>
              <a:rPr lang="nn-NO" dirty="0"/>
              <a:t>EFQM 2026 Saha Hazırlık Bilgilendirme Sunumu - Kriter 7</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FB6D51-49E2-BB8E-5C71-8D38C213367E}"/>
              </a:ext>
            </a:extLst>
          </p:cNvPr>
          <p:cNvSpPr>
            <a:spLocks noGrp="1"/>
          </p:cNvSpPr>
          <p:nvPr>
            <p:ph type="title"/>
          </p:nvPr>
        </p:nvSpPr>
        <p:spPr/>
        <p:txBody>
          <a:bodyPr>
            <a:normAutofit/>
          </a:bodyPr>
          <a:lstStyle/>
          <a:p>
            <a:r>
              <a:rPr lang="tr-TR" sz="3800" dirty="0"/>
              <a:t>Sorumlu Birim= Strateji Geliştirme Daire Başkanlığı</a:t>
            </a:r>
          </a:p>
        </p:txBody>
      </p:sp>
      <p:sp>
        <p:nvSpPr>
          <p:cNvPr id="3" name="İçerik Yer Tutucusu 2">
            <a:extLst>
              <a:ext uri="{FF2B5EF4-FFF2-40B4-BE49-F238E27FC236}">
                <a16:creationId xmlns:a16="http://schemas.microsoft.com/office/drawing/2014/main" id="{AD285028-1B97-2A75-DF7C-0A9E00188B51}"/>
              </a:ext>
            </a:extLst>
          </p:cNvPr>
          <p:cNvSpPr>
            <a:spLocks noGrp="1"/>
          </p:cNvSpPr>
          <p:nvPr>
            <p:ph sz="half" idx="1"/>
          </p:nvPr>
        </p:nvSpPr>
        <p:spPr/>
        <p:txBody>
          <a:bodyPr>
            <a:noAutofit/>
          </a:bodyPr>
          <a:lstStyle/>
          <a:p>
            <a:pPr marL="542925" indent="-542925">
              <a:spcBef>
                <a:spcPts val="0"/>
              </a:spcBef>
              <a:buNone/>
            </a:pPr>
            <a:r>
              <a:rPr lang="tr-TR" sz="1300" dirty="0"/>
              <a:t>7.1.10.	SP “Hedef 3.5: Paydaş ilişkileri güçlendirilerek etkin yönetimi sağlanacaktır” gerçekleşme durumu (%)</a:t>
            </a:r>
          </a:p>
          <a:p>
            <a:pPr marL="542925" indent="-542925">
              <a:spcBef>
                <a:spcPts val="0"/>
              </a:spcBef>
              <a:buNone/>
            </a:pPr>
            <a:r>
              <a:rPr lang="tr-TR" sz="1300" dirty="0"/>
              <a:t>7.1.13.	SP “Hedef 1.2: Bölgenin ve ülkenin ihtiyaç duyduğu alanlara yönelik nitelikli insan kaynağı yetiştirilecektir” gerçekleşme durumu (%)</a:t>
            </a:r>
          </a:p>
          <a:p>
            <a:pPr marL="542925" indent="-542925">
              <a:spcBef>
                <a:spcPts val="0"/>
              </a:spcBef>
              <a:buNone/>
            </a:pPr>
            <a:r>
              <a:rPr lang="tr-TR" sz="1300" dirty="0"/>
              <a:t>7.1.6.	SP “Hedef 1.5: Üniversitemizde yürütülen eğitim öğretim faaliyetlerinin niteliğini artırmak için öğrencilerin yaşam kalitesi yükseltilecektir” gerçekleşme durumu (%)</a:t>
            </a:r>
          </a:p>
          <a:p>
            <a:pPr marL="542925" indent="-542925">
              <a:spcBef>
                <a:spcPts val="0"/>
              </a:spcBef>
              <a:buNone/>
            </a:pPr>
            <a:r>
              <a:rPr lang="tr-TR" sz="1300" dirty="0"/>
              <a:t>7.1.7.	SP “Hedef 2.4: Eğitim programlarının tasarımı, ulusal ve uluslararası standartları esas alan yeterlik temelli bir anlayışla şekillendirilecektir” gerçekleşme durumu (%)</a:t>
            </a:r>
          </a:p>
          <a:p>
            <a:pPr marL="542925" indent="-542925">
              <a:spcBef>
                <a:spcPts val="0"/>
              </a:spcBef>
              <a:buNone/>
            </a:pPr>
            <a:r>
              <a:rPr lang="tr-TR" sz="1300" dirty="0"/>
              <a:t>7.1.8.	SP “Hedef 3.4: Sağlık ve spor faaliyetlerinin sayısı artırılarak etkin yönetimi sağlanacaktır” gerçekleşme durumu (%)</a:t>
            </a:r>
          </a:p>
          <a:p>
            <a:pPr marL="542925" indent="-542925">
              <a:spcBef>
                <a:spcPts val="0"/>
              </a:spcBef>
              <a:buNone/>
            </a:pPr>
            <a:r>
              <a:rPr lang="tr-TR" sz="1300" dirty="0"/>
              <a:t>7.1.9.	SP “Hedef 4.3: Kurumsal aidiyeti güçlendirmek amacıyla personelin motivasyonu ve memnuniyet düzeyi artırılacaktır” gerçekleşme durumu (%)</a:t>
            </a:r>
          </a:p>
          <a:p>
            <a:pPr marL="542925" indent="-542925">
              <a:spcBef>
                <a:spcPts val="0"/>
              </a:spcBef>
              <a:buNone/>
            </a:pPr>
            <a:r>
              <a:rPr lang="tr-TR" sz="1300" dirty="0"/>
              <a:t>7.2.1.	Bütçe Kullanım Yetkinliği</a:t>
            </a:r>
          </a:p>
          <a:p>
            <a:pPr marL="542925" indent="-542925">
              <a:spcBef>
                <a:spcPts val="0"/>
              </a:spcBef>
              <a:buNone/>
            </a:pPr>
            <a:r>
              <a:rPr lang="tr-TR" sz="1300" dirty="0"/>
              <a:t>7.2.3.	“Hedef 2.3: Bölgesel kalkınma ve ihtisaslaşma öncelikli olmak üzere AB, TÜBİTAK, BAP, Kalkınma Ajansı vb. kurumların desteklediği proje ve işbirliği artırılacaktır” gerçekleşme durumu (%)</a:t>
            </a:r>
          </a:p>
          <a:p>
            <a:pPr marL="542925" indent="-542925">
              <a:spcBef>
                <a:spcPts val="0"/>
              </a:spcBef>
              <a:buNone/>
            </a:pPr>
            <a:r>
              <a:rPr lang="tr-TR" sz="1300" dirty="0"/>
              <a:t>7.2.5.	Yıllar İtibariyle Üniversitemizin Öz Geliri</a:t>
            </a:r>
          </a:p>
          <a:p>
            <a:pPr marL="542925" indent="-542925">
              <a:spcBef>
                <a:spcPts val="0"/>
              </a:spcBef>
              <a:buNone/>
            </a:pPr>
            <a:r>
              <a:rPr lang="tr-TR" sz="1300" dirty="0"/>
              <a:t>7.3.1.	2022-2026 Stratejik Planın Genel Gerçekleşme Durumu (%)</a:t>
            </a:r>
          </a:p>
          <a:p>
            <a:pPr marL="542925" indent="-542925">
              <a:spcBef>
                <a:spcPts val="0"/>
              </a:spcBef>
              <a:buNone/>
            </a:pPr>
            <a:r>
              <a:rPr lang="tr-TR" sz="1300" dirty="0"/>
              <a:t>7.3.2.	“Amaç 2: Bölgesel Kalkınma ve İhtisaslaşma Odaklı, Ulusal ve Uluslararası Düzeyde, Yenilikçi ve Girişimci Araştırma Geliştirme Çalışmaları Yapmak” gerçekleşme durumu (%)</a:t>
            </a:r>
          </a:p>
        </p:txBody>
      </p:sp>
      <p:sp>
        <p:nvSpPr>
          <p:cNvPr id="4" name="İçerik Yer Tutucusu 3">
            <a:extLst>
              <a:ext uri="{FF2B5EF4-FFF2-40B4-BE49-F238E27FC236}">
                <a16:creationId xmlns:a16="http://schemas.microsoft.com/office/drawing/2014/main" id="{7152A68B-B119-1E3B-5A16-3D43FCEB7B28}"/>
              </a:ext>
            </a:extLst>
          </p:cNvPr>
          <p:cNvSpPr>
            <a:spLocks noGrp="1"/>
          </p:cNvSpPr>
          <p:nvPr>
            <p:ph sz="half" idx="2"/>
          </p:nvPr>
        </p:nvSpPr>
        <p:spPr/>
        <p:txBody>
          <a:bodyPr>
            <a:noAutofit/>
          </a:bodyPr>
          <a:lstStyle/>
          <a:p>
            <a:pPr marL="542925" indent="-542925">
              <a:spcBef>
                <a:spcPts val="0"/>
              </a:spcBef>
              <a:buNone/>
            </a:pPr>
            <a:r>
              <a:rPr lang="tr-TR" sz="1300" dirty="0"/>
              <a:t>7.3.35.</a:t>
            </a:r>
            <a:r>
              <a:rPr lang="tr-TR" sz="1250" dirty="0"/>
              <a:t>	“Amaç 1: Eğitimde Yeterliliğe Dayalı Kalite Güvence Sistemi ile Öğrenci Merkezli Eğitim-Öğretim Faaliyetlerini Sürdürmek” gerçekleşme durumu</a:t>
            </a:r>
          </a:p>
          <a:p>
            <a:pPr marL="542925" indent="-542925">
              <a:spcBef>
                <a:spcPts val="0"/>
              </a:spcBef>
              <a:buNone/>
            </a:pPr>
            <a:r>
              <a:rPr lang="tr-TR" sz="1250" dirty="0"/>
              <a:t>7.3.36.	“Hedef 1.1: Üniversitede uygulanan Eğitimde Kalite Güvence Sistemi’nin kurumsallaşması sağlanarak, Türkiye yükseköğretiminde model uygulama olarak tanıtımı yapılacaktır” gerçekleşme durumu (%)</a:t>
            </a:r>
          </a:p>
          <a:p>
            <a:pPr marL="542925" indent="-542925">
              <a:spcBef>
                <a:spcPts val="0"/>
              </a:spcBef>
              <a:buNone/>
            </a:pPr>
            <a:r>
              <a:rPr lang="tr-TR" sz="1250" dirty="0"/>
              <a:t>7.3.37.	“Hedef 1.3: Örgün ve uzaktan eğitim süreçlerinde kullanılan Öğrenme Yönetim Sistemi’nin kurumsallaşması sağlanarak, yeterlik temelli ve öğrenci merkezli eğitim uygulaması yaygınlaştırılacaktır” gerçekleşme durumu (%)</a:t>
            </a:r>
          </a:p>
          <a:p>
            <a:pPr marL="542925" indent="-542925">
              <a:spcBef>
                <a:spcPts val="0"/>
              </a:spcBef>
              <a:buNone/>
            </a:pPr>
            <a:r>
              <a:rPr lang="tr-TR" sz="1250" dirty="0"/>
              <a:t>7.3.38.	“Hedef 2.1: Ulusal ve uluslararası endekslerdeki bilimsel yayın sayısı artırılacaktır” gerçekleşme durumu (%)</a:t>
            </a:r>
          </a:p>
          <a:p>
            <a:pPr marL="542925" indent="-542925">
              <a:spcBef>
                <a:spcPts val="0"/>
              </a:spcBef>
              <a:buNone/>
            </a:pPr>
            <a:r>
              <a:rPr lang="tr-TR" sz="1250" dirty="0"/>
              <a:t>7.3.39.	“Hedef 2.2: Bölgesel kalkınma ve ihtisaslaşma öncelikli olmak üzere araştırma ve laboratuvar altyapıları güçlendirilerek, lisansüstü programların sayıları artırılacaktır” gerçekleşme durumu (%)</a:t>
            </a:r>
          </a:p>
          <a:p>
            <a:pPr marL="542925" indent="-542925">
              <a:spcBef>
                <a:spcPts val="0"/>
              </a:spcBef>
              <a:buNone/>
            </a:pPr>
            <a:r>
              <a:rPr lang="tr-TR" sz="1250" dirty="0"/>
              <a:t>7.3.40.	“Amaç 4: Adalet ve Liyakate Dayalı, Hesap Verebilirlik İlkesine Bağlı, Değişimci, Katılımcı, Sürekli İyileştirme ve Yenilikçi Yaklaşıma Dayalı Yönetim Yapısını Sürdürmek” gerçekleşme durumu (%)</a:t>
            </a:r>
          </a:p>
          <a:p>
            <a:pPr marL="542925" indent="-542925">
              <a:spcBef>
                <a:spcPts val="0"/>
              </a:spcBef>
              <a:buNone/>
            </a:pPr>
            <a:r>
              <a:rPr lang="tr-TR" sz="1250" dirty="0"/>
              <a:t>7.3.41.	“Hedef 4.1: Yöneticilerin/çalışanların yetkinliklerini artırma ve kapasitelerini geliştirme amacıyla değişen mevzuata yönelik eğitimler verilecektir” gerçekleşme durumu (%)</a:t>
            </a:r>
          </a:p>
          <a:p>
            <a:pPr marL="542925" indent="-542925">
              <a:spcBef>
                <a:spcPts val="0"/>
              </a:spcBef>
              <a:buNone/>
            </a:pPr>
            <a:r>
              <a:rPr lang="tr-TR" sz="1250" dirty="0"/>
              <a:t>7.3.42.	“Hedef 4.2: Kurumsal yönetim süreçlerinin etkinliği artırılarak idari süreçlerin iyileştirilmesi sağlanacaktır” gerçekleşme durumu (%)</a:t>
            </a:r>
          </a:p>
          <a:p>
            <a:pPr marL="542925" indent="-542925">
              <a:spcBef>
                <a:spcPts val="0"/>
              </a:spcBef>
              <a:buNone/>
            </a:pPr>
            <a:r>
              <a:rPr lang="tr-TR" sz="1250" dirty="0"/>
              <a:t>7.4.1.	“Amaç 3: Sosyal Sorumluluk Vizyonu İle Çevresel ve Kültürel Duyarlılığı Gözeterek, Beklentiler Doğrultusunda Toplumsal Katkı Sağlamak” gerçekleşme durumu (%)</a:t>
            </a:r>
          </a:p>
          <a:p>
            <a:pPr marL="542925" indent="-542925">
              <a:spcBef>
                <a:spcPts val="0"/>
              </a:spcBef>
              <a:buNone/>
            </a:pPr>
            <a:r>
              <a:rPr lang="tr-TR" sz="1250" dirty="0"/>
              <a:t>7.4.8.	“Hedef 3.1: Sosyal sorumluluk faaliyetleri etkin biçimde yönetilerek faaliyet sayısı artırılacaktır</a:t>
            </a:r>
            <a:r>
              <a:rPr lang="tr-TR" sz="1300" dirty="0"/>
              <a:t>” gerçekleşme durumu (%)</a:t>
            </a:r>
          </a:p>
        </p:txBody>
      </p:sp>
      <p:sp>
        <p:nvSpPr>
          <p:cNvPr id="5" name="Slayt Numarası Yer Tutucusu 4">
            <a:extLst>
              <a:ext uri="{FF2B5EF4-FFF2-40B4-BE49-F238E27FC236}">
                <a16:creationId xmlns:a16="http://schemas.microsoft.com/office/drawing/2014/main" id="{E58D087C-52DB-7FF1-D879-AFA04A6CCF8D}"/>
              </a:ext>
            </a:extLst>
          </p:cNvPr>
          <p:cNvSpPr>
            <a:spLocks noGrp="1"/>
          </p:cNvSpPr>
          <p:nvPr>
            <p:ph type="sldNum" sz="quarter" idx="12"/>
          </p:nvPr>
        </p:nvSpPr>
        <p:spPr/>
        <p:txBody>
          <a:bodyPr/>
          <a:lstStyle/>
          <a:p>
            <a:fld id="{C1FF6DA9-008F-8B48-92A6-B652298478BF}" type="slidenum">
              <a:rPr lang="en-US" smtClean="0"/>
              <a:t>10</a:t>
            </a:fld>
            <a:endParaRPr lang="en-US"/>
          </a:p>
        </p:txBody>
      </p:sp>
      <p:sp>
        <p:nvSpPr>
          <p:cNvPr id="6" name="Alt Bilgi Yer Tutucusu 5">
            <a:extLst>
              <a:ext uri="{FF2B5EF4-FFF2-40B4-BE49-F238E27FC236}">
                <a16:creationId xmlns:a16="http://schemas.microsoft.com/office/drawing/2014/main" id="{80DD9DA2-3370-91D2-E6BC-034610C734D9}"/>
              </a:ext>
            </a:extLst>
          </p:cNvPr>
          <p:cNvSpPr>
            <a:spLocks noGrp="1"/>
          </p:cNvSpPr>
          <p:nvPr>
            <p:ph type="ftr" sz="quarter" idx="11"/>
          </p:nvPr>
        </p:nvSpPr>
        <p:spPr/>
        <p:txBody>
          <a:bodyPr/>
          <a:lstStyle/>
          <a:p>
            <a:r>
              <a:rPr lang="nn-NO"/>
              <a:t>EFQM 2026 Saha Hazırlık Bilgilendirme Sunumu - Kriter 7</a:t>
            </a:r>
            <a:endParaRPr lang="en-US"/>
          </a:p>
        </p:txBody>
      </p:sp>
    </p:spTree>
    <p:extLst>
      <p:ext uri="{BB962C8B-B14F-4D97-AF65-F5344CB8AC3E}">
        <p14:creationId xmlns:p14="http://schemas.microsoft.com/office/powerpoint/2010/main" val="932381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EAB217D5-8506-CBE6-E29B-F1F4CABE7D8A}"/>
              </a:ext>
            </a:extLst>
          </p:cNvPr>
          <p:cNvSpPr>
            <a:spLocks noGrp="1"/>
          </p:cNvSpPr>
          <p:nvPr>
            <p:ph type="title"/>
          </p:nvPr>
        </p:nvSpPr>
        <p:spPr/>
        <p:txBody>
          <a:bodyPr>
            <a:normAutofit fontScale="90000"/>
          </a:bodyPr>
          <a:lstStyle/>
          <a:p>
            <a:r>
              <a:rPr lang="tr-TR" dirty="0"/>
              <a:t>Sorumlu Birim= Personel Daire Başkanlığı</a:t>
            </a:r>
          </a:p>
        </p:txBody>
      </p:sp>
      <p:sp>
        <p:nvSpPr>
          <p:cNvPr id="6" name="İçerik Yer Tutucusu 5">
            <a:extLst>
              <a:ext uri="{FF2B5EF4-FFF2-40B4-BE49-F238E27FC236}">
                <a16:creationId xmlns:a16="http://schemas.microsoft.com/office/drawing/2014/main" id="{158D7836-7C2F-393B-5BB8-91E005B05BF9}"/>
              </a:ext>
            </a:extLst>
          </p:cNvPr>
          <p:cNvSpPr>
            <a:spLocks noGrp="1"/>
          </p:cNvSpPr>
          <p:nvPr>
            <p:ph idx="1"/>
          </p:nvPr>
        </p:nvSpPr>
        <p:spPr/>
        <p:txBody>
          <a:bodyPr>
            <a:noAutofit/>
          </a:bodyPr>
          <a:lstStyle/>
          <a:p>
            <a:pPr marL="893763" indent="-893763">
              <a:spcBef>
                <a:spcPts val="0"/>
              </a:spcBef>
              <a:buNone/>
            </a:pPr>
            <a:r>
              <a:rPr lang="tr-TR" sz="1600" b="1" dirty="0">
                <a:solidFill>
                  <a:schemeClr val="tx2"/>
                </a:solidFill>
              </a:rPr>
              <a:t>7.3.10.	Üniversitemizdeki Profesör Sayısının Yıllara Göre Değişimi</a:t>
            </a:r>
          </a:p>
          <a:p>
            <a:pPr marL="893763" indent="-893763">
              <a:spcBef>
                <a:spcPts val="0"/>
              </a:spcBef>
              <a:buNone/>
            </a:pPr>
            <a:r>
              <a:rPr lang="tr-TR" sz="1600" dirty="0"/>
              <a:t>7.3.10.1.	Üniversitemizdeki Profesör Sayısının Cinsiyet ve Yıllara Göre Değişimi</a:t>
            </a:r>
          </a:p>
          <a:p>
            <a:pPr marL="893763" indent="-893763">
              <a:spcBef>
                <a:spcPts val="0"/>
              </a:spcBef>
              <a:buNone/>
            </a:pPr>
            <a:r>
              <a:rPr lang="tr-TR" sz="1600" b="1" dirty="0">
                <a:solidFill>
                  <a:schemeClr val="tx2"/>
                </a:solidFill>
              </a:rPr>
              <a:t>7.3.11.	Üniversitemizdeki Doçent Sayısının Yıllara Göre Değişimi</a:t>
            </a:r>
          </a:p>
          <a:p>
            <a:pPr marL="893763" indent="-893763">
              <a:spcBef>
                <a:spcPts val="0"/>
              </a:spcBef>
              <a:buNone/>
            </a:pPr>
            <a:r>
              <a:rPr lang="tr-TR" sz="1600" dirty="0"/>
              <a:t>7.3.11.1.	Üniversitemizdeki Doçent Sayısının Cinsiyet ve Yıllara Göre Değişimi</a:t>
            </a:r>
          </a:p>
          <a:p>
            <a:pPr marL="893763" indent="-893763">
              <a:spcBef>
                <a:spcPts val="0"/>
              </a:spcBef>
              <a:buNone/>
            </a:pPr>
            <a:r>
              <a:rPr lang="tr-TR" sz="1600" b="1" dirty="0">
                <a:solidFill>
                  <a:schemeClr val="tx2"/>
                </a:solidFill>
              </a:rPr>
              <a:t>7.3.14.	Üniversitemizdeki Doktor Öğretim Üyesi Sayısının Yıllara Göre Değişimi</a:t>
            </a:r>
          </a:p>
          <a:p>
            <a:pPr marL="893763" indent="-893763">
              <a:spcBef>
                <a:spcPts val="0"/>
              </a:spcBef>
              <a:buNone/>
            </a:pPr>
            <a:r>
              <a:rPr lang="tr-TR" sz="1600" dirty="0"/>
              <a:t>7.3.14.1.	Üniversitemizdeki Doktor Öğretim Üyesi Sayısının Cinsiyet ve Yıllara Göre Değişimi</a:t>
            </a:r>
          </a:p>
          <a:p>
            <a:pPr marL="893763" indent="-893763">
              <a:spcBef>
                <a:spcPts val="0"/>
              </a:spcBef>
              <a:buNone/>
            </a:pPr>
            <a:r>
              <a:rPr lang="tr-TR" sz="1600" b="1" dirty="0">
                <a:solidFill>
                  <a:schemeClr val="tx2"/>
                </a:solidFill>
              </a:rPr>
              <a:t>7.3.15.	Üniversitemizdeki Öğretim Görevlisi Sayısının Yıllara Göre Değişimi</a:t>
            </a:r>
          </a:p>
          <a:p>
            <a:pPr marL="893763" indent="-893763">
              <a:spcBef>
                <a:spcPts val="0"/>
              </a:spcBef>
              <a:buNone/>
            </a:pPr>
            <a:r>
              <a:rPr lang="tr-TR" sz="1600" dirty="0"/>
              <a:t>7.3.15.1.	Üniversitemizdeki Öğretim Görevlisi Sayısının Cinsiyet ve Yıllara Göre Değişimi</a:t>
            </a:r>
          </a:p>
          <a:p>
            <a:pPr marL="893763" indent="-893763">
              <a:spcBef>
                <a:spcPts val="0"/>
              </a:spcBef>
              <a:buNone/>
            </a:pPr>
            <a:r>
              <a:rPr lang="tr-TR" sz="1600" b="1" dirty="0">
                <a:solidFill>
                  <a:schemeClr val="tx2"/>
                </a:solidFill>
              </a:rPr>
              <a:t>7.3.16.	Üniversitemizdeki Araştırma Görevlisi Sayısının Yıllara Göre Değişimi</a:t>
            </a:r>
          </a:p>
          <a:p>
            <a:pPr marL="893763" indent="-893763">
              <a:spcBef>
                <a:spcPts val="0"/>
              </a:spcBef>
              <a:buNone/>
            </a:pPr>
            <a:r>
              <a:rPr lang="tr-TR" sz="1600" dirty="0"/>
              <a:t>7.3.16.1.	Üniversitemizdeki Araştırma Görevlisi Sayısının Cinsiyet ve Yıllara Göre Değişimi</a:t>
            </a:r>
          </a:p>
          <a:p>
            <a:pPr marL="893763" indent="-893763">
              <a:spcBef>
                <a:spcPts val="0"/>
              </a:spcBef>
              <a:buNone/>
            </a:pPr>
            <a:r>
              <a:rPr lang="tr-TR" sz="1600" b="1" dirty="0">
                <a:solidFill>
                  <a:schemeClr val="tx2"/>
                </a:solidFill>
              </a:rPr>
              <a:t>7.3.17.	Personel Daire Başkanlığınca Gerçekleştirilen Hizmet İçi Eğitim Sayısı</a:t>
            </a:r>
          </a:p>
          <a:p>
            <a:pPr marL="893763" indent="-893763">
              <a:spcBef>
                <a:spcPts val="0"/>
              </a:spcBef>
              <a:buNone/>
            </a:pPr>
            <a:r>
              <a:rPr lang="tr-TR" sz="1600" b="1" dirty="0">
                <a:solidFill>
                  <a:schemeClr val="tx2"/>
                </a:solidFill>
              </a:rPr>
              <a:t>7.3.24.	Öğretim Elemanı Başına Düşen İdari Personel Sayısı</a:t>
            </a:r>
          </a:p>
          <a:p>
            <a:pPr marL="893763" indent="-893763">
              <a:spcBef>
                <a:spcPts val="0"/>
              </a:spcBef>
              <a:buNone/>
            </a:pPr>
            <a:r>
              <a:rPr lang="tr-TR" sz="1600" b="1" dirty="0">
                <a:solidFill>
                  <a:schemeClr val="tx2"/>
                </a:solidFill>
              </a:rPr>
              <a:t>7.3.4.	Üniversitelerin Akademik Personel Sayılarının Yıllara Göre Değişimi</a:t>
            </a:r>
          </a:p>
          <a:p>
            <a:pPr marL="893763" indent="-893763">
              <a:spcBef>
                <a:spcPts val="0"/>
              </a:spcBef>
              <a:buNone/>
            </a:pPr>
            <a:r>
              <a:rPr lang="tr-TR" sz="1600" dirty="0"/>
              <a:t>7.3.4.1.	Akademik Personelin Cinsiyet Dağılımı</a:t>
            </a:r>
          </a:p>
          <a:p>
            <a:pPr marL="893763" indent="-893763">
              <a:spcBef>
                <a:spcPts val="0"/>
              </a:spcBef>
              <a:buNone/>
            </a:pPr>
            <a:r>
              <a:rPr lang="tr-TR" sz="1600" b="1" dirty="0">
                <a:solidFill>
                  <a:schemeClr val="tx2"/>
                </a:solidFill>
              </a:rPr>
              <a:t>7.3.5.	İdari Personel ile Diğer Personel Sayısının Yıllara Göre Değişimi</a:t>
            </a:r>
          </a:p>
          <a:p>
            <a:pPr marL="893763" indent="-893763">
              <a:spcBef>
                <a:spcPts val="0"/>
              </a:spcBef>
              <a:buNone/>
            </a:pPr>
            <a:r>
              <a:rPr lang="tr-TR" sz="1600" dirty="0"/>
              <a:t>7.3.5.1.	Üniversitemizdeki İdari Personel ile Diğer Personel Sayısının Yıllara Göre Değişimi</a:t>
            </a:r>
          </a:p>
          <a:p>
            <a:pPr marL="893763" indent="-893763">
              <a:spcBef>
                <a:spcPts val="0"/>
              </a:spcBef>
              <a:buNone/>
            </a:pPr>
            <a:r>
              <a:rPr lang="tr-TR" sz="1600" b="1" dirty="0">
                <a:solidFill>
                  <a:schemeClr val="tx2"/>
                </a:solidFill>
              </a:rPr>
              <a:t>7.3.6.	Atanan ve Üniversiteden Ayrılan Akademik Personelin Yıllara Göre Değişimi</a:t>
            </a:r>
          </a:p>
          <a:p>
            <a:pPr marL="893763" indent="-893763">
              <a:spcBef>
                <a:spcPts val="0"/>
              </a:spcBef>
              <a:buNone/>
            </a:pPr>
            <a:r>
              <a:rPr lang="tr-TR" sz="1600" b="1" dirty="0">
                <a:solidFill>
                  <a:schemeClr val="tx2"/>
                </a:solidFill>
              </a:rPr>
              <a:t>7.3.7.	Atanan ve Üniversiteden Ayrılan İdari Personelin Yıllara Göre Değişimi</a:t>
            </a:r>
          </a:p>
          <a:p>
            <a:pPr marL="893763" indent="-893763">
              <a:spcBef>
                <a:spcPts val="0"/>
              </a:spcBef>
              <a:buNone/>
            </a:pPr>
            <a:r>
              <a:rPr lang="tr-TR" sz="1600" b="1" dirty="0">
                <a:solidFill>
                  <a:schemeClr val="tx2"/>
                </a:solidFill>
              </a:rPr>
              <a:t>7.6.2.2.	İnsan Kaynakları Yönetimi</a:t>
            </a:r>
          </a:p>
        </p:txBody>
      </p:sp>
      <p:sp>
        <p:nvSpPr>
          <p:cNvPr id="2" name="Slayt Numarası Yer Tutucusu 1">
            <a:extLst>
              <a:ext uri="{FF2B5EF4-FFF2-40B4-BE49-F238E27FC236}">
                <a16:creationId xmlns:a16="http://schemas.microsoft.com/office/drawing/2014/main" id="{C1BDDBB9-E4ED-41A0-4B4E-63086CCA9185}"/>
              </a:ext>
            </a:extLst>
          </p:cNvPr>
          <p:cNvSpPr>
            <a:spLocks noGrp="1"/>
          </p:cNvSpPr>
          <p:nvPr>
            <p:ph type="sldNum" sz="quarter" idx="12"/>
          </p:nvPr>
        </p:nvSpPr>
        <p:spPr/>
        <p:txBody>
          <a:bodyPr/>
          <a:lstStyle/>
          <a:p>
            <a:fld id="{C1FF6DA9-008F-8B48-92A6-B652298478BF}" type="slidenum">
              <a:rPr lang="en-US" smtClean="0"/>
              <a:t>11</a:t>
            </a:fld>
            <a:endParaRPr lang="en-US"/>
          </a:p>
        </p:txBody>
      </p:sp>
      <p:sp>
        <p:nvSpPr>
          <p:cNvPr id="3" name="Alt Bilgi Yer Tutucusu 2">
            <a:extLst>
              <a:ext uri="{FF2B5EF4-FFF2-40B4-BE49-F238E27FC236}">
                <a16:creationId xmlns:a16="http://schemas.microsoft.com/office/drawing/2014/main" id="{6B6FA6D2-909B-254F-8B57-BD530BAAEBAB}"/>
              </a:ext>
            </a:extLst>
          </p:cNvPr>
          <p:cNvSpPr>
            <a:spLocks noGrp="1"/>
          </p:cNvSpPr>
          <p:nvPr>
            <p:ph type="ftr" sz="quarter" idx="11"/>
          </p:nvPr>
        </p:nvSpPr>
        <p:spPr/>
        <p:txBody>
          <a:bodyPr/>
          <a:lstStyle/>
          <a:p>
            <a:r>
              <a:rPr lang="nn-NO"/>
              <a:t>EFQM 2026 Saha Hazırlık Bilgilendirme Sunumu - Kriter 7</a:t>
            </a:r>
            <a:endParaRPr lang="en-US"/>
          </a:p>
        </p:txBody>
      </p:sp>
    </p:spTree>
    <p:extLst>
      <p:ext uri="{BB962C8B-B14F-4D97-AF65-F5344CB8AC3E}">
        <p14:creationId xmlns:p14="http://schemas.microsoft.com/office/powerpoint/2010/main" val="1275245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38CA20-389F-7DA2-DFA5-6D4E9ADAF571}"/>
              </a:ext>
            </a:extLst>
          </p:cNvPr>
          <p:cNvSpPr>
            <a:spLocks noGrp="1"/>
          </p:cNvSpPr>
          <p:nvPr>
            <p:ph type="title"/>
          </p:nvPr>
        </p:nvSpPr>
        <p:spPr/>
        <p:txBody>
          <a:bodyPr>
            <a:normAutofit fontScale="90000"/>
          </a:bodyPr>
          <a:lstStyle/>
          <a:p>
            <a:r>
              <a:rPr lang="tr-TR" dirty="0"/>
              <a:t>Sorumlu Birim= Öğrenci İşleri Daire Başkanlığı</a:t>
            </a:r>
          </a:p>
        </p:txBody>
      </p:sp>
      <p:sp>
        <p:nvSpPr>
          <p:cNvPr id="3" name="İçerik Yer Tutucusu 2">
            <a:extLst>
              <a:ext uri="{FF2B5EF4-FFF2-40B4-BE49-F238E27FC236}">
                <a16:creationId xmlns:a16="http://schemas.microsoft.com/office/drawing/2014/main" id="{873B638D-7BE3-5F03-F9B9-EF528CD6CAD6}"/>
              </a:ext>
            </a:extLst>
          </p:cNvPr>
          <p:cNvSpPr>
            <a:spLocks noGrp="1"/>
          </p:cNvSpPr>
          <p:nvPr>
            <p:ph idx="1"/>
          </p:nvPr>
        </p:nvSpPr>
        <p:spPr/>
        <p:txBody>
          <a:bodyPr>
            <a:noAutofit/>
          </a:bodyPr>
          <a:lstStyle/>
          <a:p>
            <a:pPr marL="803275" indent="-803275">
              <a:lnSpc>
                <a:spcPct val="110000"/>
              </a:lnSpc>
              <a:spcBef>
                <a:spcPts val="0"/>
              </a:spcBef>
              <a:buNone/>
            </a:pPr>
            <a:r>
              <a:rPr lang="tr-TR" sz="1700" b="1" dirty="0">
                <a:solidFill>
                  <a:schemeClr val="tx2"/>
                </a:solidFill>
              </a:rPr>
              <a:t>7.1.1.	Öğrenci Sayılarının Yıllara Göre Değişimi</a:t>
            </a:r>
          </a:p>
          <a:p>
            <a:pPr marL="803275" indent="-803275">
              <a:lnSpc>
                <a:spcPct val="110000"/>
              </a:lnSpc>
              <a:spcBef>
                <a:spcPts val="0"/>
              </a:spcBef>
              <a:buNone/>
            </a:pPr>
            <a:r>
              <a:rPr lang="tr-TR" sz="1700" dirty="0"/>
              <a:t>7.1.1.1.	Öğrenci Sayılarının Öğrenim Türlerine ve Yıllara Göre Değişimi</a:t>
            </a:r>
          </a:p>
          <a:p>
            <a:pPr marL="803275" indent="-803275">
              <a:lnSpc>
                <a:spcPct val="110000"/>
              </a:lnSpc>
              <a:spcBef>
                <a:spcPts val="0"/>
              </a:spcBef>
              <a:buNone/>
            </a:pPr>
            <a:r>
              <a:rPr lang="tr-TR" sz="1700" dirty="0"/>
              <a:t>7.1.1.2.	Doktora Öğrenci Sayılarının Yıllara ve Cinsiyete Göre Değişimi</a:t>
            </a:r>
          </a:p>
          <a:p>
            <a:pPr marL="803275" indent="-803275">
              <a:lnSpc>
                <a:spcPct val="110000"/>
              </a:lnSpc>
              <a:spcBef>
                <a:spcPts val="0"/>
              </a:spcBef>
              <a:buNone/>
            </a:pPr>
            <a:r>
              <a:rPr lang="tr-TR" sz="1700" dirty="0"/>
              <a:t>7.1.1.3.	Yüksek Lisans Öğrenci Sayılarının Yıllara ve Cinsiyete Göre Değişimi</a:t>
            </a:r>
          </a:p>
          <a:p>
            <a:pPr marL="803275" indent="-803275">
              <a:lnSpc>
                <a:spcPct val="110000"/>
              </a:lnSpc>
              <a:spcBef>
                <a:spcPts val="0"/>
              </a:spcBef>
              <a:buNone/>
            </a:pPr>
            <a:r>
              <a:rPr lang="tr-TR" sz="1700" dirty="0"/>
              <a:t>7.1.1.4.	Lisans Öğrenci Sayılarının Yıllara ve Cinsiyete Göre Değişimi</a:t>
            </a:r>
          </a:p>
          <a:p>
            <a:pPr marL="803275" indent="-803275">
              <a:lnSpc>
                <a:spcPct val="110000"/>
              </a:lnSpc>
              <a:spcBef>
                <a:spcPts val="0"/>
              </a:spcBef>
              <a:buNone/>
            </a:pPr>
            <a:r>
              <a:rPr lang="tr-TR" sz="1700" dirty="0"/>
              <a:t>7.1.1.5.	Ön Lisans Öğrenci Sayılarının Yıllara ve Cinsiyete Göre Değişimi</a:t>
            </a:r>
          </a:p>
          <a:p>
            <a:pPr marL="803275" indent="-803275">
              <a:lnSpc>
                <a:spcPct val="110000"/>
              </a:lnSpc>
              <a:spcBef>
                <a:spcPts val="0"/>
              </a:spcBef>
              <a:buNone/>
            </a:pPr>
            <a:r>
              <a:rPr lang="tr-TR" sz="1700" b="1" dirty="0">
                <a:solidFill>
                  <a:schemeClr val="tx2"/>
                </a:solidFill>
              </a:rPr>
              <a:t>7.1.12.	Yabancı Uyruklu Öğrenci Sayısının Yıllara Göre Değişimi</a:t>
            </a:r>
          </a:p>
          <a:p>
            <a:pPr marL="803275" indent="-803275">
              <a:lnSpc>
                <a:spcPct val="110000"/>
              </a:lnSpc>
              <a:spcBef>
                <a:spcPts val="0"/>
              </a:spcBef>
              <a:buNone/>
            </a:pPr>
            <a:r>
              <a:rPr lang="tr-TR" sz="1700" dirty="0"/>
              <a:t>7.1.12.1.	Yabancı Uyruklu Öğrenci Sayısının Cinsiyet ve Yıllara Göre Değişimi</a:t>
            </a:r>
          </a:p>
          <a:p>
            <a:pPr marL="803275" indent="-803275">
              <a:lnSpc>
                <a:spcPct val="110000"/>
              </a:lnSpc>
              <a:spcBef>
                <a:spcPts val="0"/>
              </a:spcBef>
              <a:buNone/>
            </a:pPr>
            <a:r>
              <a:rPr lang="tr-TR" sz="1700" dirty="0"/>
              <a:t>7.1.12.2.	Yabancı Uyruklu Öğrencilerin Öğrenim Türü ve Yıllara Göre Değişimi</a:t>
            </a:r>
          </a:p>
          <a:p>
            <a:pPr marL="803275" indent="-803275">
              <a:lnSpc>
                <a:spcPct val="110000"/>
              </a:lnSpc>
              <a:spcBef>
                <a:spcPts val="0"/>
              </a:spcBef>
              <a:buNone/>
            </a:pPr>
            <a:r>
              <a:rPr lang="tr-TR" sz="1700" b="1" dirty="0">
                <a:solidFill>
                  <a:schemeClr val="tx2"/>
                </a:solidFill>
              </a:rPr>
              <a:t>7.1.2.	</a:t>
            </a:r>
            <a:r>
              <a:rPr lang="tr-TR" sz="1700" b="1" spc="-50" dirty="0">
                <a:solidFill>
                  <a:schemeClr val="tx2"/>
                </a:solidFill>
              </a:rPr>
              <a:t>Üniversitemize Ayrılan Kontenjan Sayısı ile Yerleşen Öğrenci Sayısı ve Doluluk Oranının Karşılaştırması </a:t>
            </a:r>
            <a:r>
              <a:rPr lang="tr-TR" sz="1400" b="1" spc="-50" dirty="0">
                <a:solidFill>
                  <a:schemeClr val="tx2"/>
                </a:solidFill>
              </a:rPr>
              <a:t>(</a:t>
            </a:r>
            <a:r>
              <a:rPr lang="tr-TR" sz="1400" b="1" spc="-50" dirty="0" err="1">
                <a:solidFill>
                  <a:schemeClr val="tx2"/>
                </a:solidFill>
              </a:rPr>
              <a:t>Lisans+Ön</a:t>
            </a:r>
            <a:r>
              <a:rPr lang="tr-TR" sz="1400" b="1" spc="-50" dirty="0">
                <a:solidFill>
                  <a:schemeClr val="tx2"/>
                </a:solidFill>
              </a:rPr>
              <a:t> Lisans)</a:t>
            </a:r>
            <a:endParaRPr lang="tr-TR" sz="1700" b="1" spc="-50" dirty="0">
              <a:solidFill>
                <a:schemeClr val="tx2"/>
              </a:solidFill>
            </a:endParaRPr>
          </a:p>
          <a:p>
            <a:pPr marL="803275" indent="-803275">
              <a:lnSpc>
                <a:spcPct val="110000"/>
              </a:lnSpc>
              <a:spcBef>
                <a:spcPts val="0"/>
              </a:spcBef>
              <a:buNone/>
            </a:pPr>
            <a:r>
              <a:rPr lang="tr-TR" sz="1700" dirty="0"/>
              <a:t>7.1.2.1.	Üniversitemize Ayrılan Kontenjan Sayısı ile Yerleşen Öğrenci Sayısı ve Doluluk Oranının Karşılaştırması (Lisans)</a:t>
            </a:r>
          </a:p>
          <a:p>
            <a:pPr marL="803275" indent="-803275">
              <a:lnSpc>
                <a:spcPct val="110000"/>
              </a:lnSpc>
              <a:spcBef>
                <a:spcPts val="0"/>
              </a:spcBef>
              <a:buNone/>
            </a:pPr>
            <a:r>
              <a:rPr lang="tr-TR" sz="1700" dirty="0"/>
              <a:t>7.1.2.2.	Üniversitemize Ayrılan Kontenjan Sayısı ile Yerleşen Öğrenci Sayısı ve Doluluk Oranının Karşılaştırması (Ön Lisans)</a:t>
            </a:r>
          </a:p>
          <a:p>
            <a:pPr marL="803275" indent="-803275">
              <a:lnSpc>
                <a:spcPct val="110000"/>
              </a:lnSpc>
              <a:spcBef>
                <a:spcPts val="0"/>
              </a:spcBef>
              <a:buNone/>
            </a:pPr>
            <a:r>
              <a:rPr lang="tr-TR" sz="1700" b="1" dirty="0">
                <a:solidFill>
                  <a:schemeClr val="tx2"/>
                </a:solidFill>
              </a:rPr>
              <a:t>7.1.5.	Yatay Geçişle Yerleşen ve Ayrılan Öğrenci Sayısının Yıllara Göre Değişimi</a:t>
            </a:r>
          </a:p>
          <a:p>
            <a:pPr marL="803275" indent="-803275">
              <a:lnSpc>
                <a:spcPct val="110000"/>
              </a:lnSpc>
              <a:spcBef>
                <a:spcPts val="0"/>
              </a:spcBef>
              <a:buNone/>
            </a:pPr>
            <a:r>
              <a:rPr lang="tr-TR" sz="1700" dirty="0"/>
              <a:t>7.1.5.1.	Yatay Geçişle Gelen Öğrenci Sayısının Cinsiyet ve Yıllara Göre Değişimi</a:t>
            </a:r>
          </a:p>
          <a:p>
            <a:pPr marL="803275" indent="-803275">
              <a:lnSpc>
                <a:spcPct val="110000"/>
              </a:lnSpc>
              <a:spcBef>
                <a:spcPts val="0"/>
              </a:spcBef>
              <a:buNone/>
            </a:pPr>
            <a:r>
              <a:rPr lang="tr-TR" sz="1700" dirty="0"/>
              <a:t>7.1.5.2.	Yatay Geçişle Giden Öğrenci Sayısının Cinsiyet ve Yıllara Göre Değişimi</a:t>
            </a:r>
          </a:p>
          <a:p>
            <a:pPr marL="803275" indent="-803275">
              <a:lnSpc>
                <a:spcPct val="110000"/>
              </a:lnSpc>
              <a:spcBef>
                <a:spcPts val="0"/>
              </a:spcBef>
              <a:buNone/>
            </a:pPr>
            <a:r>
              <a:rPr lang="tr-TR" sz="1700" b="1" dirty="0">
                <a:solidFill>
                  <a:schemeClr val="tx2"/>
                </a:solidFill>
              </a:rPr>
              <a:t>7.6.2.3.	Öğrenci İşleri Yönetimi</a:t>
            </a:r>
          </a:p>
        </p:txBody>
      </p:sp>
      <p:sp>
        <p:nvSpPr>
          <p:cNvPr id="4" name="Slayt Numarası Yer Tutucusu 3">
            <a:extLst>
              <a:ext uri="{FF2B5EF4-FFF2-40B4-BE49-F238E27FC236}">
                <a16:creationId xmlns:a16="http://schemas.microsoft.com/office/drawing/2014/main" id="{FD9BDCAF-F636-65DA-4104-1F1506446CA9}"/>
              </a:ext>
            </a:extLst>
          </p:cNvPr>
          <p:cNvSpPr>
            <a:spLocks noGrp="1"/>
          </p:cNvSpPr>
          <p:nvPr>
            <p:ph type="sldNum" sz="quarter" idx="12"/>
          </p:nvPr>
        </p:nvSpPr>
        <p:spPr/>
        <p:txBody>
          <a:bodyPr/>
          <a:lstStyle/>
          <a:p>
            <a:fld id="{C1FF6DA9-008F-8B48-92A6-B652298478BF}" type="slidenum">
              <a:rPr lang="en-US" smtClean="0"/>
              <a:t>12</a:t>
            </a:fld>
            <a:endParaRPr lang="en-US"/>
          </a:p>
        </p:txBody>
      </p:sp>
      <p:sp>
        <p:nvSpPr>
          <p:cNvPr id="5" name="Alt Bilgi Yer Tutucusu 4">
            <a:extLst>
              <a:ext uri="{FF2B5EF4-FFF2-40B4-BE49-F238E27FC236}">
                <a16:creationId xmlns:a16="http://schemas.microsoft.com/office/drawing/2014/main" id="{6E7EB72A-3963-0588-D4E3-F9FD302A8D2A}"/>
              </a:ext>
            </a:extLst>
          </p:cNvPr>
          <p:cNvSpPr>
            <a:spLocks noGrp="1"/>
          </p:cNvSpPr>
          <p:nvPr>
            <p:ph type="ftr" sz="quarter" idx="11"/>
          </p:nvPr>
        </p:nvSpPr>
        <p:spPr/>
        <p:txBody>
          <a:bodyPr/>
          <a:lstStyle/>
          <a:p>
            <a:r>
              <a:rPr lang="nn-NO"/>
              <a:t>EFQM 2026 Saha Hazırlık Bilgilendirme Sunumu - Kriter 7</a:t>
            </a:r>
            <a:endParaRPr lang="en-US"/>
          </a:p>
        </p:txBody>
      </p:sp>
    </p:spTree>
    <p:extLst>
      <p:ext uri="{BB962C8B-B14F-4D97-AF65-F5344CB8AC3E}">
        <p14:creationId xmlns:p14="http://schemas.microsoft.com/office/powerpoint/2010/main" val="2669016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44CA7-AEA7-3E0B-AA1D-94AF907E5CB8}"/>
            </a:ext>
          </a:extLst>
        </p:cNvPr>
        <p:cNvGrpSpPr/>
        <p:nvPr/>
      </p:nvGrpSpPr>
      <p:grpSpPr>
        <a:xfrm>
          <a:off x="0" y="0"/>
          <a:ext cx="0" cy="0"/>
          <a:chOff x="0" y="0"/>
          <a:chExt cx="0" cy="0"/>
        </a:xfrm>
      </p:grpSpPr>
      <p:sp>
        <p:nvSpPr>
          <p:cNvPr id="10" name="Başlık 9">
            <a:extLst>
              <a:ext uri="{FF2B5EF4-FFF2-40B4-BE49-F238E27FC236}">
                <a16:creationId xmlns:a16="http://schemas.microsoft.com/office/drawing/2014/main" id="{4CDCB8F1-2F4E-0B89-4965-766FA53305C9}"/>
              </a:ext>
            </a:extLst>
          </p:cNvPr>
          <p:cNvSpPr>
            <a:spLocks noGrp="1"/>
          </p:cNvSpPr>
          <p:nvPr>
            <p:ph type="title"/>
          </p:nvPr>
        </p:nvSpPr>
        <p:spPr>
          <a:xfrm>
            <a:off x="457200" y="395654"/>
            <a:ext cx="10236522" cy="694592"/>
          </a:xfrm>
        </p:spPr>
        <p:txBody>
          <a:bodyPr>
            <a:normAutofit fontScale="90000"/>
          </a:bodyPr>
          <a:lstStyle/>
          <a:p>
            <a:r>
              <a:rPr lang="tr-TR" dirty="0"/>
              <a:t>Yararlanılabilecek Veri Kaynakları</a:t>
            </a:r>
          </a:p>
        </p:txBody>
      </p:sp>
      <p:sp>
        <p:nvSpPr>
          <p:cNvPr id="14" name="İçerik Yer Tutucusu 13">
            <a:extLst>
              <a:ext uri="{FF2B5EF4-FFF2-40B4-BE49-F238E27FC236}">
                <a16:creationId xmlns:a16="http://schemas.microsoft.com/office/drawing/2014/main" id="{52F627F0-D3C9-B189-688B-1A0E8A70201E}"/>
              </a:ext>
            </a:extLst>
          </p:cNvPr>
          <p:cNvSpPr>
            <a:spLocks noGrp="1"/>
          </p:cNvSpPr>
          <p:nvPr>
            <p:ph idx="1"/>
          </p:nvPr>
        </p:nvSpPr>
        <p:spPr>
          <a:xfrm>
            <a:off x="457200" y="1238424"/>
            <a:ext cx="11324492" cy="4887740"/>
          </a:xfrm>
        </p:spPr>
        <p:txBody>
          <a:bodyPr>
            <a:normAutofit fontScale="92500" lnSpcReduction="20000"/>
          </a:bodyPr>
          <a:lstStyle/>
          <a:p>
            <a:r>
              <a:rPr lang="tr-TR" dirty="0"/>
              <a:t>Stratejik Plan</a:t>
            </a:r>
          </a:p>
          <a:p>
            <a:r>
              <a:rPr lang="tr-TR" dirty="0"/>
              <a:t>Faaliyet Raporları</a:t>
            </a:r>
          </a:p>
          <a:p>
            <a:r>
              <a:rPr lang="tr-TR" dirty="0"/>
              <a:t>İç Değerlendirme ve YGG Raporları</a:t>
            </a:r>
          </a:p>
          <a:p>
            <a:r>
              <a:rPr lang="tr-TR" dirty="0"/>
              <a:t>YÖK ve YÖKAK Raporları</a:t>
            </a:r>
          </a:p>
          <a:p>
            <a:r>
              <a:rPr lang="tr-TR" dirty="0"/>
              <a:t>ÖSYM İstatistikleri</a:t>
            </a:r>
          </a:p>
          <a:p>
            <a:r>
              <a:rPr lang="tr-TR" dirty="0"/>
              <a:t>BKYS Süreç Performans Göstergeleri</a:t>
            </a:r>
          </a:p>
          <a:p>
            <a:r>
              <a:rPr lang="tr-TR" dirty="0"/>
              <a:t>Kurumsal Bilgi Sistemleri</a:t>
            </a:r>
          </a:p>
          <a:p>
            <a:r>
              <a:rPr lang="tr-TR" dirty="0" err="1"/>
              <a:t>Unis</a:t>
            </a:r>
            <a:r>
              <a:rPr lang="tr-TR" dirty="0"/>
              <a:t> Akademik veriler</a:t>
            </a:r>
          </a:p>
          <a:p>
            <a:r>
              <a:rPr lang="tr-TR" dirty="0"/>
              <a:t>URAP / THE / QS gibi dış sıralama verileri</a:t>
            </a:r>
          </a:p>
          <a:p>
            <a:r>
              <a:rPr lang="tr-TR" dirty="0"/>
              <a:t>…</a:t>
            </a:r>
          </a:p>
        </p:txBody>
      </p:sp>
      <p:sp>
        <p:nvSpPr>
          <p:cNvPr id="2" name="Slayt Numarası Yer Tutucusu 1">
            <a:extLst>
              <a:ext uri="{FF2B5EF4-FFF2-40B4-BE49-F238E27FC236}">
                <a16:creationId xmlns:a16="http://schemas.microsoft.com/office/drawing/2014/main" id="{71C9DA4A-3DE1-0A4E-247F-0B20F56ABA77}"/>
              </a:ext>
            </a:extLst>
          </p:cNvPr>
          <p:cNvSpPr>
            <a:spLocks noGrp="1"/>
          </p:cNvSpPr>
          <p:nvPr>
            <p:ph type="sldNum" sz="quarter" idx="12"/>
          </p:nvPr>
        </p:nvSpPr>
        <p:spPr/>
        <p:txBody>
          <a:bodyPr/>
          <a:lstStyle/>
          <a:p>
            <a:fld id="{C1FF6DA9-008F-8B48-92A6-B652298478BF}" type="slidenum">
              <a:rPr lang="en-US" smtClean="0"/>
              <a:t>13</a:t>
            </a:fld>
            <a:endParaRPr lang="en-US"/>
          </a:p>
        </p:txBody>
      </p:sp>
      <p:sp>
        <p:nvSpPr>
          <p:cNvPr id="3" name="Alt Bilgi Yer Tutucusu 2">
            <a:extLst>
              <a:ext uri="{FF2B5EF4-FFF2-40B4-BE49-F238E27FC236}">
                <a16:creationId xmlns:a16="http://schemas.microsoft.com/office/drawing/2014/main" id="{5AE86784-B525-DD27-61D9-0A6E9A58E490}"/>
              </a:ext>
            </a:extLst>
          </p:cNvPr>
          <p:cNvSpPr>
            <a:spLocks noGrp="1"/>
          </p:cNvSpPr>
          <p:nvPr>
            <p:ph type="ftr" sz="quarter" idx="11"/>
          </p:nvPr>
        </p:nvSpPr>
        <p:spPr/>
        <p:txBody>
          <a:bodyPr/>
          <a:lstStyle/>
          <a:p>
            <a:r>
              <a:rPr lang="nn-NO"/>
              <a:t>EFQM 2026 Saha Hazırlık Bilgilendirme Sunumu - Kriter 7</a:t>
            </a:r>
            <a:endParaRPr lang="en-US"/>
          </a:p>
        </p:txBody>
      </p:sp>
    </p:spTree>
    <p:extLst>
      <p:ext uri="{BB962C8B-B14F-4D97-AF65-F5344CB8AC3E}">
        <p14:creationId xmlns:p14="http://schemas.microsoft.com/office/powerpoint/2010/main" val="20467594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FB1E32-0B19-9527-FB23-F8D48D1F2E78}"/>
              </a:ext>
            </a:extLst>
          </p:cNvPr>
          <p:cNvSpPr>
            <a:spLocks noGrp="1"/>
          </p:cNvSpPr>
          <p:nvPr>
            <p:ph type="title"/>
          </p:nvPr>
        </p:nvSpPr>
        <p:spPr/>
        <p:txBody>
          <a:bodyPr>
            <a:normAutofit/>
          </a:bodyPr>
          <a:lstStyle/>
          <a:p>
            <a:r>
              <a:rPr lang="nn-NO" sz="3800" dirty="0"/>
              <a:t>Saha Ziyaretinde Yöneticilere Gelebilecek Sorular</a:t>
            </a:r>
            <a:endParaRPr lang="tr-TR" sz="3800" dirty="0"/>
          </a:p>
        </p:txBody>
      </p:sp>
      <p:graphicFrame>
        <p:nvGraphicFramePr>
          <p:cNvPr id="4" name="İçerik Yer Tutucusu 3">
            <a:extLst>
              <a:ext uri="{FF2B5EF4-FFF2-40B4-BE49-F238E27FC236}">
                <a16:creationId xmlns:a16="http://schemas.microsoft.com/office/drawing/2014/main" id="{C9A85191-2EF3-DFC7-7FFA-DDB4224A3ED5}"/>
              </a:ext>
            </a:extLst>
          </p:cNvPr>
          <p:cNvGraphicFramePr>
            <a:graphicFrameLocks noGrp="1"/>
          </p:cNvGraphicFramePr>
          <p:nvPr>
            <p:ph idx="1"/>
            <p:extLst>
              <p:ext uri="{D42A27DB-BD31-4B8C-83A1-F6EECF244321}">
                <p14:modId xmlns:p14="http://schemas.microsoft.com/office/powerpoint/2010/main" val="487544845"/>
              </p:ext>
            </p:extLst>
          </p:nvPr>
        </p:nvGraphicFramePr>
        <p:xfrm>
          <a:off x="457200" y="1229360"/>
          <a:ext cx="11325224" cy="4778034"/>
        </p:xfrm>
        <a:graphic>
          <a:graphicData uri="http://schemas.openxmlformats.org/drawingml/2006/table">
            <a:tbl>
              <a:tblPr firstRow="1" bandRow="1">
                <a:tableStyleId>{5C22544A-7EE6-4342-B048-85BDC9FD1C3A}</a:tableStyleId>
              </a:tblPr>
              <a:tblGrid>
                <a:gridCol w="5662612">
                  <a:extLst>
                    <a:ext uri="{9D8B030D-6E8A-4147-A177-3AD203B41FA5}">
                      <a16:colId xmlns:a16="http://schemas.microsoft.com/office/drawing/2014/main" val="3443554411"/>
                    </a:ext>
                  </a:extLst>
                </a:gridCol>
                <a:gridCol w="5662612">
                  <a:extLst>
                    <a:ext uri="{9D8B030D-6E8A-4147-A177-3AD203B41FA5}">
                      <a16:colId xmlns:a16="http://schemas.microsoft.com/office/drawing/2014/main" val="1711898378"/>
                    </a:ext>
                  </a:extLst>
                </a:gridCol>
              </a:tblGrid>
              <a:tr h="472796">
                <a:tc>
                  <a:txBody>
                    <a:bodyPr/>
                    <a:lstStyle/>
                    <a:p>
                      <a:pPr>
                        <a:lnSpc>
                          <a:spcPct val="115000"/>
                        </a:lnSpc>
                        <a:spcAft>
                          <a:spcPts val="800"/>
                        </a:spcAft>
                        <a:buNone/>
                      </a:pPr>
                      <a:r>
                        <a:rPr lang="tr-TR" sz="1600" kern="100" dirty="0">
                          <a:effectLst/>
                        </a:rPr>
                        <a:t>Değerlendirici Sorusu</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tc>
                  <a:txBody>
                    <a:bodyPr/>
                    <a:lstStyle/>
                    <a:p>
                      <a:pPr>
                        <a:lnSpc>
                          <a:spcPct val="115000"/>
                        </a:lnSpc>
                        <a:spcAft>
                          <a:spcPts val="800"/>
                        </a:spcAft>
                        <a:buNone/>
                      </a:pPr>
                      <a:r>
                        <a:rPr lang="tr-TR" sz="1600" kern="100" dirty="0">
                          <a:effectLst/>
                        </a:rPr>
                        <a:t>Hazırlanacak Cevap</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extLst>
                  <a:ext uri="{0D108BD9-81ED-4DB2-BD59-A6C34878D82A}">
                    <a16:rowId xmlns:a16="http://schemas.microsoft.com/office/drawing/2014/main" val="446740858"/>
                  </a:ext>
                </a:extLst>
              </a:tr>
              <a:tr h="522870">
                <a:tc>
                  <a:txBody>
                    <a:bodyPr/>
                    <a:lstStyle/>
                    <a:p>
                      <a:pPr>
                        <a:lnSpc>
                          <a:spcPct val="115000"/>
                        </a:lnSpc>
                        <a:spcAft>
                          <a:spcPts val="800"/>
                        </a:spcAft>
                        <a:buNone/>
                      </a:pPr>
                      <a:r>
                        <a:rPr lang="tr-TR" sz="1600" kern="100" dirty="0">
                          <a:effectLst/>
                        </a:rPr>
                        <a:t>Biriminiz Üniversitenin stratejik amaçlarına nasıl katkı veriyor?</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tc>
                  <a:txBody>
                    <a:bodyPr/>
                    <a:lstStyle/>
                    <a:p>
                      <a:pPr>
                        <a:lnSpc>
                          <a:spcPct val="115000"/>
                        </a:lnSpc>
                        <a:spcAft>
                          <a:spcPts val="800"/>
                        </a:spcAft>
                        <a:buNone/>
                      </a:pPr>
                      <a:r>
                        <a:rPr lang="tr-TR" sz="1600" kern="100" dirty="0">
                          <a:effectLst/>
                        </a:rPr>
                        <a:t>Amaç-hedef-gösterge ve birim faaliyet bağlantısı</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extLst>
                  <a:ext uri="{0D108BD9-81ED-4DB2-BD59-A6C34878D82A}">
                    <a16:rowId xmlns:a16="http://schemas.microsoft.com/office/drawing/2014/main" val="2286673554"/>
                  </a:ext>
                </a:extLst>
              </a:tr>
              <a:tr h="472796">
                <a:tc>
                  <a:txBody>
                    <a:bodyPr/>
                    <a:lstStyle/>
                    <a:p>
                      <a:pPr>
                        <a:lnSpc>
                          <a:spcPct val="115000"/>
                        </a:lnSpc>
                        <a:spcAft>
                          <a:spcPts val="800"/>
                        </a:spcAft>
                        <a:buNone/>
                      </a:pPr>
                      <a:r>
                        <a:rPr lang="tr-TR" sz="1600" kern="100" dirty="0">
                          <a:effectLst/>
                        </a:rPr>
                        <a:t>En güçlü performans sonucunuz nedir?</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tc>
                  <a:txBody>
                    <a:bodyPr/>
                    <a:lstStyle/>
                    <a:p>
                      <a:pPr>
                        <a:lnSpc>
                          <a:spcPct val="115000"/>
                        </a:lnSpc>
                        <a:spcAft>
                          <a:spcPts val="800"/>
                        </a:spcAft>
                        <a:buNone/>
                      </a:pPr>
                      <a:r>
                        <a:rPr lang="tr-TR" sz="1600" kern="100" dirty="0">
                          <a:effectLst/>
                        </a:rPr>
                        <a:t>Eğilim, hedef ve kanıtla açıklanmış sonuç</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extLst>
                  <a:ext uri="{0D108BD9-81ED-4DB2-BD59-A6C34878D82A}">
                    <a16:rowId xmlns:a16="http://schemas.microsoft.com/office/drawing/2014/main" val="3872697907"/>
                  </a:ext>
                </a:extLst>
              </a:tr>
              <a:tr h="472796">
                <a:tc>
                  <a:txBody>
                    <a:bodyPr/>
                    <a:lstStyle/>
                    <a:p>
                      <a:pPr>
                        <a:lnSpc>
                          <a:spcPct val="115000"/>
                        </a:lnSpc>
                        <a:spcAft>
                          <a:spcPts val="800"/>
                        </a:spcAft>
                        <a:buNone/>
                      </a:pPr>
                      <a:r>
                        <a:rPr lang="tr-TR" sz="1600" kern="100" dirty="0">
                          <a:effectLst/>
                        </a:rPr>
                        <a:t>Hedefin altında kalan göstergeniz var mı?</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tc>
                  <a:txBody>
                    <a:bodyPr/>
                    <a:lstStyle/>
                    <a:p>
                      <a:pPr>
                        <a:lnSpc>
                          <a:spcPct val="115000"/>
                        </a:lnSpc>
                        <a:spcAft>
                          <a:spcPts val="800"/>
                        </a:spcAft>
                        <a:buNone/>
                      </a:pPr>
                      <a:r>
                        <a:rPr lang="tr-TR" sz="1600" kern="100" dirty="0">
                          <a:effectLst/>
                        </a:rPr>
                        <a:t>Sapma nedeni, risk ve iyileştirme</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extLst>
                  <a:ext uri="{0D108BD9-81ED-4DB2-BD59-A6C34878D82A}">
                    <a16:rowId xmlns:a16="http://schemas.microsoft.com/office/drawing/2014/main" val="3734673553"/>
                  </a:ext>
                </a:extLst>
              </a:tr>
              <a:tr h="472796">
                <a:tc>
                  <a:txBody>
                    <a:bodyPr/>
                    <a:lstStyle/>
                    <a:p>
                      <a:pPr>
                        <a:lnSpc>
                          <a:spcPct val="115000"/>
                        </a:lnSpc>
                        <a:spcAft>
                          <a:spcPts val="800"/>
                        </a:spcAft>
                        <a:buNone/>
                      </a:pPr>
                      <a:r>
                        <a:rPr lang="tr-TR" sz="1600" kern="100" dirty="0">
                          <a:effectLst/>
                        </a:rPr>
                        <a:t>Sonuçlarınızı nasıl izliyorsunuz?</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tc>
                  <a:txBody>
                    <a:bodyPr/>
                    <a:lstStyle/>
                    <a:p>
                      <a:pPr>
                        <a:lnSpc>
                          <a:spcPct val="115000"/>
                        </a:lnSpc>
                        <a:spcAft>
                          <a:spcPts val="800"/>
                        </a:spcAft>
                        <a:buNone/>
                      </a:pPr>
                      <a:r>
                        <a:rPr lang="tr-TR" sz="1600" kern="100" dirty="0">
                          <a:effectLst/>
                        </a:rPr>
                        <a:t>BKYS, rapor, toplantı, kurul, YGG, performans izleme sistemi</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extLst>
                  <a:ext uri="{0D108BD9-81ED-4DB2-BD59-A6C34878D82A}">
                    <a16:rowId xmlns:a16="http://schemas.microsoft.com/office/drawing/2014/main" val="734128735"/>
                  </a:ext>
                </a:extLst>
              </a:tr>
              <a:tr h="472796">
                <a:tc>
                  <a:txBody>
                    <a:bodyPr/>
                    <a:lstStyle/>
                    <a:p>
                      <a:pPr>
                        <a:lnSpc>
                          <a:spcPct val="115000"/>
                        </a:lnSpc>
                        <a:spcAft>
                          <a:spcPts val="800"/>
                        </a:spcAft>
                        <a:buNone/>
                      </a:pPr>
                      <a:r>
                        <a:rPr lang="tr-TR" sz="1600" kern="100" dirty="0">
                          <a:effectLst/>
                        </a:rPr>
                        <a:t>Sonuçlara göre neyi değiştirdiniz?</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tc>
                  <a:txBody>
                    <a:bodyPr/>
                    <a:lstStyle/>
                    <a:p>
                      <a:pPr>
                        <a:lnSpc>
                          <a:spcPct val="115000"/>
                        </a:lnSpc>
                        <a:spcAft>
                          <a:spcPts val="800"/>
                        </a:spcAft>
                        <a:buNone/>
                      </a:pPr>
                      <a:r>
                        <a:rPr lang="tr-TR" sz="1600" kern="100" dirty="0">
                          <a:effectLst/>
                        </a:rPr>
                        <a:t>İyileştirme planı ve tamamlanan faaliyetler, etkinlikler</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extLst>
                  <a:ext uri="{0D108BD9-81ED-4DB2-BD59-A6C34878D82A}">
                    <a16:rowId xmlns:a16="http://schemas.microsoft.com/office/drawing/2014/main" val="3420162640"/>
                  </a:ext>
                </a:extLst>
              </a:tr>
              <a:tr h="472796">
                <a:tc>
                  <a:txBody>
                    <a:bodyPr/>
                    <a:lstStyle/>
                    <a:p>
                      <a:pPr>
                        <a:lnSpc>
                          <a:spcPct val="115000"/>
                        </a:lnSpc>
                        <a:spcAft>
                          <a:spcPts val="800"/>
                        </a:spcAft>
                        <a:buNone/>
                      </a:pPr>
                      <a:r>
                        <a:rPr lang="tr-TR" sz="1600" kern="100" dirty="0">
                          <a:effectLst/>
                        </a:rPr>
                        <a:t>Paydaş geri bildirimleri performansa nasıl yansıdı?</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tc>
                  <a:txBody>
                    <a:bodyPr/>
                    <a:lstStyle/>
                    <a:p>
                      <a:pPr>
                        <a:lnSpc>
                          <a:spcPct val="115000"/>
                        </a:lnSpc>
                        <a:spcAft>
                          <a:spcPts val="800"/>
                        </a:spcAft>
                        <a:buNone/>
                      </a:pPr>
                      <a:r>
                        <a:rPr lang="tr-TR" sz="1600" kern="100" dirty="0">
                          <a:effectLst/>
                        </a:rPr>
                        <a:t>Geri bildirimden doğan süreç/uygulama değişikliği</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extLst>
                  <a:ext uri="{0D108BD9-81ED-4DB2-BD59-A6C34878D82A}">
                    <a16:rowId xmlns:a16="http://schemas.microsoft.com/office/drawing/2014/main" val="4143196521"/>
                  </a:ext>
                </a:extLst>
              </a:tr>
              <a:tr h="472796">
                <a:tc>
                  <a:txBody>
                    <a:bodyPr/>
                    <a:lstStyle/>
                    <a:p>
                      <a:pPr>
                        <a:lnSpc>
                          <a:spcPct val="115000"/>
                        </a:lnSpc>
                        <a:spcAft>
                          <a:spcPts val="800"/>
                        </a:spcAft>
                        <a:buNone/>
                      </a:pPr>
                      <a:r>
                        <a:rPr lang="tr-TR" sz="1600" kern="100" dirty="0">
                          <a:effectLst/>
                        </a:rPr>
                        <a:t>Biriminizin 2022–2025 gelişimi nedir?</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tc>
                  <a:txBody>
                    <a:bodyPr/>
                    <a:lstStyle/>
                    <a:p>
                      <a:pPr>
                        <a:lnSpc>
                          <a:spcPct val="115000"/>
                        </a:lnSpc>
                        <a:spcAft>
                          <a:spcPts val="800"/>
                        </a:spcAft>
                        <a:buNone/>
                      </a:pPr>
                      <a:r>
                        <a:rPr lang="tr-TR" sz="1600" kern="100" dirty="0">
                          <a:effectLst/>
                        </a:rPr>
                        <a:t>EFQM sonrası gelişim ve iyileştirmeler</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extLst>
                  <a:ext uri="{0D108BD9-81ED-4DB2-BD59-A6C34878D82A}">
                    <a16:rowId xmlns:a16="http://schemas.microsoft.com/office/drawing/2014/main" val="3334074564"/>
                  </a:ext>
                </a:extLst>
              </a:tr>
              <a:tr h="472796">
                <a:tc>
                  <a:txBody>
                    <a:bodyPr/>
                    <a:lstStyle/>
                    <a:p>
                      <a:pPr>
                        <a:lnSpc>
                          <a:spcPct val="115000"/>
                        </a:lnSpc>
                        <a:spcAft>
                          <a:spcPts val="800"/>
                        </a:spcAft>
                        <a:buNone/>
                      </a:pPr>
                      <a:r>
                        <a:rPr lang="tr-TR" sz="1600" kern="100" dirty="0">
                          <a:effectLst/>
                        </a:rPr>
                        <a:t>Sonuçlarınız karşılaştırmalı mı?</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tc>
                  <a:txBody>
                    <a:bodyPr/>
                    <a:lstStyle/>
                    <a:p>
                      <a:pPr>
                        <a:lnSpc>
                          <a:spcPct val="115000"/>
                        </a:lnSpc>
                        <a:spcAft>
                          <a:spcPts val="800"/>
                        </a:spcAft>
                        <a:buNone/>
                      </a:pPr>
                      <a:r>
                        <a:rPr lang="tr-TR" sz="1600" kern="100" dirty="0">
                          <a:effectLst/>
                        </a:rPr>
                        <a:t>Önceki yıl, hedef, benzer birim veya dış karşılaştırma</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00" marR="0" marT="0" marB="0" anchor="ctr"/>
                </a:tc>
                <a:extLst>
                  <a:ext uri="{0D108BD9-81ED-4DB2-BD59-A6C34878D82A}">
                    <a16:rowId xmlns:a16="http://schemas.microsoft.com/office/drawing/2014/main" val="3089593876"/>
                  </a:ext>
                </a:extLst>
              </a:tr>
              <a:tr h="472796">
                <a:tc>
                  <a:txBody>
                    <a:bodyPr/>
                    <a:lstStyle/>
                    <a:p>
                      <a:pPr>
                        <a:lnSpc>
                          <a:spcPct val="115000"/>
                        </a:lnSpc>
                        <a:spcAft>
                          <a:spcPts val="800"/>
                        </a:spcAft>
                        <a:buNone/>
                      </a:pPr>
                      <a:r>
                        <a:rPr lang="tr-TR" sz="16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72000" marR="0" marT="0" marB="0" anchor="ctr"/>
                </a:tc>
                <a:tc>
                  <a:txBody>
                    <a:bodyPr/>
                    <a:lstStyle/>
                    <a:p>
                      <a:pPr>
                        <a:lnSpc>
                          <a:spcPct val="115000"/>
                        </a:lnSpc>
                        <a:spcAft>
                          <a:spcPts val="800"/>
                        </a:spcAft>
                        <a:buNone/>
                      </a:pPr>
                      <a:r>
                        <a:rPr lang="tr-TR" sz="16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72000" marR="0" marT="0" marB="0" anchor="ctr"/>
                </a:tc>
                <a:extLst>
                  <a:ext uri="{0D108BD9-81ED-4DB2-BD59-A6C34878D82A}">
                    <a16:rowId xmlns:a16="http://schemas.microsoft.com/office/drawing/2014/main" val="1388724286"/>
                  </a:ext>
                </a:extLst>
              </a:tr>
            </a:tbl>
          </a:graphicData>
        </a:graphic>
      </p:graphicFrame>
      <p:sp>
        <p:nvSpPr>
          <p:cNvPr id="3" name="Slayt Numarası Yer Tutucusu 2">
            <a:extLst>
              <a:ext uri="{FF2B5EF4-FFF2-40B4-BE49-F238E27FC236}">
                <a16:creationId xmlns:a16="http://schemas.microsoft.com/office/drawing/2014/main" id="{913230A7-03B8-BC2B-B025-573CC56BB1A5}"/>
              </a:ext>
            </a:extLst>
          </p:cNvPr>
          <p:cNvSpPr>
            <a:spLocks noGrp="1"/>
          </p:cNvSpPr>
          <p:nvPr>
            <p:ph type="sldNum" sz="quarter" idx="12"/>
          </p:nvPr>
        </p:nvSpPr>
        <p:spPr/>
        <p:txBody>
          <a:bodyPr/>
          <a:lstStyle/>
          <a:p>
            <a:fld id="{C1FF6DA9-008F-8B48-92A6-B652298478BF}" type="slidenum">
              <a:rPr lang="en-US" smtClean="0"/>
              <a:t>14</a:t>
            </a:fld>
            <a:endParaRPr lang="en-US"/>
          </a:p>
        </p:txBody>
      </p:sp>
      <p:sp>
        <p:nvSpPr>
          <p:cNvPr id="5" name="Alt Bilgi Yer Tutucusu 4">
            <a:extLst>
              <a:ext uri="{FF2B5EF4-FFF2-40B4-BE49-F238E27FC236}">
                <a16:creationId xmlns:a16="http://schemas.microsoft.com/office/drawing/2014/main" id="{FC782E34-D694-1E21-F516-80FEBD681F54}"/>
              </a:ext>
            </a:extLst>
          </p:cNvPr>
          <p:cNvSpPr>
            <a:spLocks noGrp="1"/>
          </p:cNvSpPr>
          <p:nvPr>
            <p:ph type="ftr" sz="quarter" idx="11"/>
          </p:nvPr>
        </p:nvSpPr>
        <p:spPr/>
        <p:txBody>
          <a:bodyPr/>
          <a:lstStyle/>
          <a:p>
            <a:r>
              <a:rPr lang="nn-NO"/>
              <a:t>EFQM 2026 Saha Hazırlık Bilgilendirme Sunumu - Kriter 7</a:t>
            </a:r>
            <a:endParaRPr lang="en-US"/>
          </a:p>
        </p:txBody>
      </p:sp>
    </p:spTree>
    <p:extLst>
      <p:ext uri="{BB962C8B-B14F-4D97-AF65-F5344CB8AC3E}">
        <p14:creationId xmlns:p14="http://schemas.microsoft.com/office/powerpoint/2010/main" val="4028939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FFE7AB-7849-5680-93B7-0509D6F9E06B}"/>
              </a:ext>
            </a:extLst>
          </p:cNvPr>
          <p:cNvSpPr>
            <a:spLocks noGrp="1"/>
          </p:cNvSpPr>
          <p:nvPr>
            <p:ph type="title"/>
          </p:nvPr>
        </p:nvSpPr>
        <p:spPr/>
        <p:txBody>
          <a:bodyPr>
            <a:normAutofit/>
          </a:bodyPr>
          <a:lstStyle/>
          <a:p>
            <a:r>
              <a:rPr lang="tr-TR" sz="3800" dirty="0"/>
              <a:t>Sonuçları Anlatırken Kullanılacak Kısa Cevap Kalıbı</a:t>
            </a:r>
          </a:p>
        </p:txBody>
      </p:sp>
      <p:sp>
        <p:nvSpPr>
          <p:cNvPr id="3" name="İçerik Yer Tutucusu 2">
            <a:extLst>
              <a:ext uri="{FF2B5EF4-FFF2-40B4-BE49-F238E27FC236}">
                <a16:creationId xmlns:a16="http://schemas.microsoft.com/office/drawing/2014/main" id="{A24E221F-6789-828D-07BB-BA34550F358D}"/>
              </a:ext>
            </a:extLst>
          </p:cNvPr>
          <p:cNvSpPr>
            <a:spLocks noGrp="1"/>
          </p:cNvSpPr>
          <p:nvPr>
            <p:ph idx="1"/>
          </p:nvPr>
        </p:nvSpPr>
        <p:spPr/>
        <p:txBody>
          <a:bodyPr>
            <a:normAutofit/>
          </a:bodyPr>
          <a:lstStyle/>
          <a:p>
            <a:r>
              <a:rPr lang="tr-TR" sz="2800" dirty="0"/>
              <a:t>Birimimiz Üniversitenin </a:t>
            </a:r>
            <a:r>
              <a:rPr lang="tr-TR" sz="2800" dirty="0">
                <a:solidFill>
                  <a:srgbClr val="C00000"/>
                </a:solidFill>
              </a:rPr>
              <a:t>[A1.H3] </a:t>
            </a:r>
            <a:r>
              <a:rPr lang="tr-TR" sz="2800" dirty="0"/>
              <a:t>stratejik hedefine katkı sağlamaktadır. Bu kapsamda izlediğimiz temel gösterge </a:t>
            </a:r>
            <a:r>
              <a:rPr lang="tr-TR" sz="2800" dirty="0">
                <a:solidFill>
                  <a:srgbClr val="C00000"/>
                </a:solidFill>
              </a:rPr>
              <a:t>[1.3.2] </a:t>
            </a:r>
            <a:r>
              <a:rPr lang="tr-TR" sz="2800" dirty="0"/>
              <a:t>göstergesidir. </a:t>
            </a:r>
            <a:r>
              <a:rPr lang="tr-TR" sz="2800" dirty="0">
                <a:solidFill>
                  <a:srgbClr val="C00000"/>
                </a:solidFill>
              </a:rPr>
              <a:t>[2025] </a:t>
            </a:r>
            <a:r>
              <a:rPr lang="tr-TR" sz="2800" dirty="0"/>
              <a:t>yılı hedefimiz </a:t>
            </a:r>
            <a:r>
              <a:rPr lang="tr-TR" sz="2800" dirty="0">
                <a:solidFill>
                  <a:srgbClr val="C00000"/>
                </a:solidFill>
              </a:rPr>
              <a:t>[%76] </a:t>
            </a:r>
            <a:r>
              <a:rPr lang="tr-TR" sz="2800" dirty="0"/>
              <a:t>iken, gerçekleşmemiz </a:t>
            </a:r>
            <a:r>
              <a:rPr lang="tr-TR" sz="2800" dirty="0">
                <a:solidFill>
                  <a:srgbClr val="C00000"/>
                </a:solidFill>
              </a:rPr>
              <a:t>[%84,3] </a:t>
            </a:r>
            <a:r>
              <a:rPr lang="tr-TR" sz="2800" dirty="0"/>
              <a:t>olmuştur. Sonuç </a:t>
            </a:r>
            <a:r>
              <a:rPr lang="tr-TR" sz="2800" dirty="0">
                <a:solidFill>
                  <a:srgbClr val="C00000"/>
                </a:solidFill>
              </a:rPr>
              <a:t>[pozitif] </a:t>
            </a:r>
            <a:r>
              <a:rPr lang="tr-TR" sz="2800" dirty="0"/>
              <a:t>yönünde bir eğilim göstermektedir.</a:t>
            </a:r>
          </a:p>
          <a:p>
            <a:r>
              <a:rPr lang="tr-TR" sz="2800" dirty="0"/>
              <a:t>Hedeften sapma olan alanlarda sapmanın nedeni belirlenir. Bu bağlamda; </a:t>
            </a:r>
            <a:r>
              <a:rPr lang="tr-TR" sz="2800" b="1" i="1" dirty="0">
                <a:solidFill>
                  <a:srgbClr val="C00000"/>
                </a:solidFill>
                <a:latin typeface="Times New Roman" panose="02020603050405020304" pitchFamily="18" charset="0"/>
                <a:cs typeface="Times New Roman" panose="02020603050405020304" pitchFamily="18" charset="0"/>
              </a:rPr>
              <a:t>iyileştirme alanı/kaynağı, iyileştirme gerekçesi, yapılacak iyileştirme, sorumlu kişi, başlangıç ve bitiş tarihleri </a:t>
            </a:r>
            <a:r>
              <a:rPr lang="tr-TR" sz="2800" dirty="0"/>
              <a:t>belirlenerek BKYS üzerinden iyileştirme faaliyeti olarak girişi yapılır.</a:t>
            </a:r>
          </a:p>
          <a:p>
            <a:r>
              <a:rPr lang="tr-TR" sz="2800" dirty="0"/>
              <a:t>İyileştirme kaydı; sonuç kanıtı ve açıklamasının </a:t>
            </a:r>
            <a:r>
              <a:rPr lang="tr-TR" sz="2800" dirty="0" err="1"/>
              <a:t>BKYS'ye</a:t>
            </a:r>
            <a:r>
              <a:rPr lang="tr-TR" sz="2800" dirty="0"/>
              <a:t> girilmesinin ardından sonuçlandırılır.</a:t>
            </a:r>
          </a:p>
        </p:txBody>
      </p:sp>
      <p:sp>
        <p:nvSpPr>
          <p:cNvPr id="4" name="Slayt Numarası Yer Tutucusu 3">
            <a:extLst>
              <a:ext uri="{FF2B5EF4-FFF2-40B4-BE49-F238E27FC236}">
                <a16:creationId xmlns:a16="http://schemas.microsoft.com/office/drawing/2014/main" id="{18B1C8AE-EB3F-FAA8-D81D-41878DFF0565}"/>
              </a:ext>
            </a:extLst>
          </p:cNvPr>
          <p:cNvSpPr>
            <a:spLocks noGrp="1"/>
          </p:cNvSpPr>
          <p:nvPr>
            <p:ph type="sldNum" sz="quarter" idx="12"/>
          </p:nvPr>
        </p:nvSpPr>
        <p:spPr/>
        <p:txBody>
          <a:bodyPr/>
          <a:lstStyle/>
          <a:p>
            <a:fld id="{C1FF6DA9-008F-8B48-92A6-B652298478BF}" type="slidenum">
              <a:rPr lang="en-US" smtClean="0"/>
              <a:t>15</a:t>
            </a:fld>
            <a:endParaRPr lang="en-US"/>
          </a:p>
        </p:txBody>
      </p:sp>
      <p:sp>
        <p:nvSpPr>
          <p:cNvPr id="5" name="Alt Bilgi Yer Tutucusu 4">
            <a:extLst>
              <a:ext uri="{FF2B5EF4-FFF2-40B4-BE49-F238E27FC236}">
                <a16:creationId xmlns:a16="http://schemas.microsoft.com/office/drawing/2014/main" id="{23E25E3E-137B-59F8-C2B2-60DAE2107EAC}"/>
              </a:ext>
            </a:extLst>
          </p:cNvPr>
          <p:cNvSpPr>
            <a:spLocks noGrp="1"/>
          </p:cNvSpPr>
          <p:nvPr>
            <p:ph type="ftr" sz="quarter" idx="11"/>
          </p:nvPr>
        </p:nvSpPr>
        <p:spPr/>
        <p:txBody>
          <a:bodyPr/>
          <a:lstStyle/>
          <a:p>
            <a:r>
              <a:rPr lang="nn-NO"/>
              <a:t>EFQM 2026 Saha Hazırlık Bilgilendirme Sunumu - Kriter 7</a:t>
            </a:r>
            <a:endParaRPr lang="en-US"/>
          </a:p>
        </p:txBody>
      </p:sp>
    </p:spTree>
    <p:extLst>
      <p:ext uri="{BB962C8B-B14F-4D97-AF65-F5344CB8AC3E}">
        <p14:creationId xmlns:p14="http://schemas.microsoft.com/office/powerpoint/2010/main" val="3895767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a:extLst>
              <a:ext uri="{FF2B5EF4-FFF2-40B4-BE49-F238E27FC236}">
                <a16:creationId xmlns:a16="http://schemas.microsoft.com/office/drawing/2014/main" id="{FACD5F9A-0A39-65A4-3BAD-67459CEA40C3}"/>
              </a:ext>
            </a:extLst>
          </p:cNvPr>
          <p:cNvSpPr>
            <a:spLocks noGrp="1"/>
          </p:cNvSpPr>
          <p:nvPr>
            <p:ph type="ctrTitle"/>
          </p:nvPr>
        </p:nvSpPr>
        <p:spPr>
          <a:xfrm>
            <a:off x="1211868" y="2130425"/>
            <a:ext cx="9779982" cy="1470025"/>
          </a:xfrm>
        </p:spPr>
        <p:txBody>
          <a:bodyPr>
            <a:normAutofit/>
          </a:bodyPr>
          <a:lstStyle/>
          <a:p>
            <a:pPr algn="ctr"/>
            <a:r>
              <a:rPr lang="tr-TR" dirty="0"/>
              <a:t>Üniversitemiz Raporunda Yer Alan</a:t>
            </a:r>
            <a:br>
              <a:rPr lang="tr-TR" dirty="0"/>
            </a:br>
            <a:r>
              <a:rPr lang="tr-TR" dirty="0"/>
              <a:t>7’nci Kriter Göstergeleri Hakkında Bilgi…</a:t>
            </a:r>
          </a:p>
        </p:txBody>
      </p:sp>
      <p:sp>
        <p:nvSpPr>
          <p:cNvPr id="4" name="Alt Başlık 3">
            <a:extLst>
              <a:ext uri="{FF2B5EF4-FFF2-40B4-BE49-F238E27FC236}">
                <a16:creationId xmlns:a16="http://schemas.microsoft.com/office/drawing/2014/main" id="{E1192AA6-79F6-61AD-C759-F2F50DAC991F}"/>
              </a:ext>
            </a:extLst>
          </p:cNvPr>
          <p:cNvSpPr>
            <a:spLocks noGrp="1"/>
          </p:cNvSpPr>
          <p:nvPr>
            <p:ph type="subTitle" idx="1"/>
          </p:nvPr>
        </p:nvSpPr>
        <p:spPr/>
        <p:txBody>
          <a:bodyPr/>
          <a:lstStyle/>
          <a:p>
            <a:endParaRPr lang="tr-TR"/>
          </a:p>
        </p:txBody>
      </p:sp>
      <p:sp>
        <p:nvSpPr>
          <p:cNvPr id="2" name="Slayt Numarası Yer Tutucusu 1">
            <a:extLst>
              <a:ext uri="{FF2B5EF4-FFF2-40B4-BE49-F238E27FC236}">
                <a16:creationId xmlns:a16="http://schemas.microsoft.com/office/drawing/2014/main" id="{DF42461D-EDF6-147D-598C-B0FE6A65DA6A}"/>
              </a:ext>
            </a:extLst>
          </p:cNvPr>
          <p:cNvSpPr>
            <a:spLocks noGrp="1"/>
          </p:cNvSpPr>
          <p:nvPr>
            <p:ph type="sldNum" sz="quarter" idx="12"/>
          </p:nvPr>
        </p:nvSpPr>
        <p:spPr/>
        <p:txBody>
          <a:bodyPr/>
          <a:lstStyle/>
          <a:p>
            <a:fld id="{C1FF6DA9-008F-8B48-92A6-B652298478BF}" type="slidenum">
              <a:rPr lang="en-US" smtClean="0"/>
              <a:t>16</a:t>
            </a:fld>
            <a:endParaRPr lang="en-US"/>
          </a:p>
        </p:txBody>
      </p:sp>
      <p:sp>
        <p:nvSpPr>
          <p:cNvPr id="3" name="Alt Bilgi Yer Tutucusu 2">
            <a:extLst>
              <a:ext uri="{FF2B5EF4-FFF2-40B4-BE49-F238E27FC236}">
                <a16:creationId xmlns:a16="http://schemas.microsoft.com/office/drawing/2014/main" id="{350AF6DE-5C30-E225-B1DF-69AC9A6DE79C}"/>
              </a:ext>
            </a:extLst>
          </p:cNvPr>
          <p:cNvSpPr>
            <a:spLocks noGrp="1"/>
          </p:cNvSpPr>
          <p:nvPr>
            <p:ph type="ftr" sz="quarter" idx="11"/>
          </p:nvPr>
        </p:nvSpPr>
        <p:spPr>
          <a:xfrm>
            <a:off x="3798277" y="6462346"/>
            <a:ext cx="4449077" cy="259129"/>
          </a:xfrm>
        </p:spPr>
        <p:txBody>
          <a:bodyPr/>
          <a:lstStyle/>
          <a:p>
            <a:r>
              <a:rPr lang="nn-NO" dirty="0"/>
              <a:t>EFQM 2026 Saha Hazırlık Bilgilendirme Sunumu - Kriter 7</a:t>
            </a:r>
            <a:endParaRPr lang="en-US" dirty="0"/>
          </a:p>
        </p:txBody>
      </p:sp>
    </p:spTree>
    <p:extLst>
      <p:ext uri="{BB962C8B-B14F-4D97-AF65-F5344CB8AC3E}">
        <p14:creationId xmlns:p14="http://schemas.microsoft.com/office/powerpoint/2010/main" val="146907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E486FD-4529-3A95-43EF-763682634BB0}"/>
              </a:ext>
            </a:extLst>
          </p:cNvPr>
          <p:cNvSpPr>
            <a:spLocks noGrp="1"/>
          </p:cNvSpPr>
          <p:nvPr>
            <p:ph type="title"/>
          </p:nvPr>
        </p:nvSpPr>
        <p:spPr>
          <a:xfrm>
            <a:off x="685800" y="404663"/>
            <a:ext cx="10896600" cy="792089"/>
          </a:xfrm>
        </p:spPr>
        <p:txBody>
          <a:bodyPr>
            <a:normAutofit/>
          </a:bodyPr>
          <a:lstStyle/>
          <a:p>
            <a:r>
              <a:rPr lang="tr-TR" dirty="0"/>
              <a:t>7’nci Kriter Göstergeleri Hakkında Bilgi</a:t>
            </a:r>
          </a:p>
        </p:txBody>
      </p:sp>
      <p:sp>
        <p:nvSpPr>
          <p:cNvPr id="3" name="İçerik Yer Tutucusu 2">
            <a:extLst>
              <a:ext uri="{FF2B5EF4-FFF2-40B4-BE49-F238E27FC236}">
                <a16:creationId xmlns:a16="http://schemas.microsoft.com/office/drawing/2014/main" id="{46076135-D2B2-F43F-2DC3-3F516DCB4978}"/>
              </a:ext>
            </a:extLst>
          </p:cNvPr>
          <p:cNvSpPr>
            <a:spLocks noGrp="1"/>
          </p:cNvSpPr>
          <p:nvPr>
            <p:ph idx="1"/>
          </p:nvPr>
        </p:nvSpPr>
        <p:spPr>
          <a:xfrm>
            <a:off x="685800" y="1340768"/>
            <a:ext cx="10896600" cy="4968552"/>
          </a:xfrm>
        </p:spPr>
        <p:txBody>
          <a:bodyPr>
            <a:normAutofit fontScale="92500" lnSpcReduction="10000"/>
          </a:bodyPr>
          <a:lstStyle/>
          <a:p>
            <a:r>
              <a:rPr lang="tr-TR" dirty="0"/>
              <a:t>Rapor iki temel bölümden oluşmaktadır. Bunlar;</a:t>
            </a:r>
          </a:p>
          <a:p>
            <a:r>
              <a:rPr lang="tr-TR" b="1" dirty="0">
                <a:solidFill>
                  <a:srgbClr val="C00000"/>
                </a:solidFill>
              </a:rPr>
              <a:t>Göstergeler:</a:t>
            </a:r>
            <a:r>
              <a:rPr lang="tr-TR" dirty="0"/>
              <a:t> Göstergelerin geneli hakkında bilgileri içeren bir sayfalık giriş metni bulunmaktadır.</a:t>
            </a:r>
          </a:p>
          <a:p>
            <a:pPr lvl="1"/>
            <a:r>
              <a:rPr lang="tr-TR" dirty="0"/>
              <a:t>Göstergelerin hazırlanmasındaki yaklaşımımız, karşılaştırma yapılacak üniversitelerin nasıl belirlendiği, stratejik planda karşılaştırma verilerinin neden verilemediği, hedeflerler hakkında bilgi ve raporun genel değerlendirmesi verilmiştir. </a:t>
            </a:r>
          </a:p>
          <a:p>
            <a:pPr lvl="1"/>
            <a:r>
              <a:rPr lang="tr-TR" dirty="0"/>
              <a:t>Ardından göstergeler ve alt göstergelere geçilmiştir.</a:t>
            </a:r>
          </a:p>
          <a:p>
            <a:r>
              <a:rPr lang="tr-TR" b="1" dirty="0">
                <a:solidFill>
                  <a:srgbClr val="C00000"/>
                </a:solidFill>
              </a:rPr>
              <a:t>Ek Göstergeler: </a:t>
            </a:r>
            <a:r>
              <a:rPr lang="tr-TR" dirty="0"/>
              <a:t>Ek göstergelerin geneli hakkında bilgileri içeren bir sayfalık giriş metni bulunmaktadır. Ardında Üst Süreç ve Ana Süreçlere ilişkin göstergelere geçilmiştir.</a:t>
            </a:r>
          </a:p>
        </p:txBody>
      </p:sp>
      <p:sp>
        <p:nvSpPr>
          <p:cNvPr id="4" name="Slayt Numarası Yer Tutucusu 3">
            <a:extLst>
              <a:ext uri="{FF2B5EF4-FFF2-40B4-BE49-F238E27FC236}">
                <a16:creationId xmlns:a16="http://schemas.microsoft.com/office/drawing/2014/main" id="{1F05C4C6-2312-1DF8-FF2D-C4B40BF69BCC}"/>
              </a:ext>
            </a:extLst>
          </p:cNvPr>
          <p:cNvSpPr>
            <a:spLocks noGrp="1"/>
          </p:cNvSpPr>
          <p:nvPr>
            <p:ph type="sldNum" sz="quarter" idx="12"/>
          </p:nvPr>
        </p:nvSpPr>
        <p:spPr/>
        <p:txBody>
          <a:bodyPr/>
          <a:lstStyle/>
          <a:p>
            <a:fld id="{B6F15528-21DE-4FAA-801E-634DDDAF4B2B}" type="slidenum">
              <a:rPr lang="tr-TR" smtClean="0"/>
              <a:pPr/>
              <a:t>17</a:t>
            </a:fld>
            <a:endParaRPr lang="tr-TR" dirty="0"/>
          </a:p>
        </p:txBody>
      </p:sp>
      <p:sp>
        <p:nvSpPr>
          <p:cNvPr id="5" name="Alt Bilgi Yer Tutucusu 4">
            <a:extLst>
              <a:ext uri="{FF2B5EF4-FFF2-40B4-BE49-F238E27FC236}">
                <a16:creationId xmlns:a16="http://schemas.microsoft.com/office/drawing/2014/main" id="{05AB55D9-434F-C0BA-FEFD-3B1BD7B91700}"/>
              </a:ext>
            </a:extLst>
          </p:cNvPr>
          <p:cNvSpPr>
            <a:spLocks noGrp="1"/>
          </p:cNvSpPr>
          <p:nvPr>
            <p:ph type="ftr" sz="quarter" idx="11"/>
          </p:nvPr>
        </p:nvSpPr>
        <p:spPr/>
        <p:txBody>
          <a:bodyPr/>
          <a:lstStyle/>
          <a:p>
            <a:r>
              <a:rPr lang="nn-NO" sz="1400"/>
              <a:t>EFQM 2026 Saha Hazırlık Bilgilendirme Sunumu - Kriter 7</a:t>
            </a:r>
            <a:endParaRPr lang="tr-TR" sz="1400" dirty="0"/>
          </a:p>
        </p:txBody>
      </p:sp>
    </p:spTree>
    <p:extLst>
      <p:ext uri="{BB962C8B-B14F-4D97-AF65-F5344CB8AC3E}">
        <p14:creationId xmlns:p14="http://schemas.microsoft.com/office/powerpoint/2010/main" val="918671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Resim Yer Tutucusu 39">
            <a:extLst>
              <a:ext uri="{FF2B5EF4-FFF2-40B4-BE49-F238E27FC236}">
                <a16:creationId xmlns:a16="http://schemas.microsoft.com/office/drawing/2014/main" id="{90DC9940-0CF1-1282-0B4A-D381D4FC9910}"/>
              </a:ext>
            </a:extLst>
          </p:cNvPr>
          <p:cNvPicPr>
            <a:picLocks noGrp="1" noChangeAspect="1"/>
          </p:cNvPicPr>
          <p:nvPr>
            <p:ph type="pic" sz="quarter" idx="14"/>
          </p:nvPr>
        </p:nvPicPr>
        <p:blipFill>
          <a:blip r:embed="rId3"/>
          <a:srcRect l="129" r="129"/>
          <a:stretch/>
        </p:blipFill>
        <p:spPr>
          <a:xfrm>
            <a:off x="6244246" y="707841"/>
            <a:ext cx="4680000" cy="2632500"/>
          </a:xfrm>
          <a:prstGeom prst="rect">
            <a:avLst/>
          </a:prstGeom>
        </p:spPr>
      </p:pic>
      <p:pic>
        <p:nvPicPr>
          <p:cNvPr id="44" name="Resim Yer Tutucusu 43">
            <a:extLst>
              <a:ext uri="{FF2B5EF4-FFF2-40B4-BE49-F238E27FC236}">
                <a16:creationId xmlns:a16="http://schemas.microsoft.com/office/drawing/2014/main" id="{F6F4E4DE-1B33-CD0A-C061-E1484B33CDD4}"/>
              </a:ext>
            </a:extLst>
          </p:cNvPr>
          <p:cNvPicPr>
            <a:picLocks noGrp="1" noChangeAspect="1"/>
          </p:cNvPicPr>
          <p:nvPr>
            <p:ph type="pic" sz="quarter" idx="16"/>
          </p:nvPr>
        </p:nvPicPr>
        <p:blipFill>
          <a:blip r:embed="rId4"/>
          <a:srcRect l="99" r="99"/>
          <a:stretch/>
        </p:blipFill>
        <p:spPr>
          <a:xfrm>
            <a:off x="6244246" y="3580121"/>
            <a:ext cx="4680000" cy="2632500"/>
          </a:xfrm>
          <a:prstGeom prst="rect">
            <a:avLst/>
          </a:prstGeom>
        </p:spPr>
      </p:pic>
      <p:pic>
        <p:nvPicPr>
          <p:cNvPr id="42" name="Resim Yer Tutucusu 41">
            <a:extLst>
              <a:ext uri="{FF2B5EF4-FFF2-40B4-BE49-F238E27FC236}">
                <a16:creationId xmlns:a16="http://schemas.microsoft.com/office/drawing/2014/main" id="{C1151152-0C56-A4FB-2E75-24321FAC31C9}"/>
              </a:ext>
            </a:extLst>
          </p:cNvPr>
          <p:cNvPicPr>
            <a:picLocks noGrp="1" noChangeAspect="1"/>
          </p:cNvPicPr>
          <p:nvPr>
            <p:ph type="pic" sz="quarter" idx="15"/>
          </p:nvPr>
        </p:nvPicPr>
        <p:blipFill>
          <a:blip r:embed="rId5"/>
          <a:srcRect l="99" r="99"/>
          <a:stretch/>
        </p:blipFill>
        <p:spPr>
          <a:xfrm>
            <a:off x="1148911" y="3580121"/>
            <a:ext cx="4680000" cy="2632500"/>
          </a:xfrm>
          <a:prstGeom prst="rect">
            <a:avLst/>
          </a:prstGeom>
        </p:spPr>
      </p:pic>
      <p:pic>
        <p:nvPicPr>
          <p:cNvPr id="15" name="Resim Yer Tutucusu 14">
            <a:extLst>
              <a:ext uri="{FF2B5EF4-FFF2-40B4-BE49-F238E27FC236}">
                <a16:creationId xmlns:a16="http://schemas.microsoft.com/office/drawing/2014/main" id="{F5BFC17D-9EB1-B787-54BC-5C6ACCB18508}"/>
              </a:ext>
            </a:extLst>
          </p:cNvPr>
          <p:cNvPicPr>
            <a:picLocks noGrp="1" noChangeAspect="1"/>
          </p:cNvPicPr>
          <p:nvPr>
            <p:ph type="pic" sz="quarter" idx="13"/>
          </p:nvPr>
        </p:nvPicPr>
        <p:blipFill>
          <a:blip r:embed="rId6"/>
          <a:srcRect l="129" r="129"/>
          <a:stretch/>
        </p:blipFill>
        <p:spPr>
          <a:xfrm>
            <a:off x="1148911" y="707841"/>
            <a:ext cx="4680000" cy="2632500"/>
          </a:xfrm>
          <a:prstGeom prst="rect">
            <a:avLst/>
          </a:prstGeom>
        </p:spPr>
      </p:pic>
      <p:sp>
        <p:nvSpPr>
          <p:cNvPr id="4" name="Başlık 3">
            <a:extLst>
              <a:ext uri="{FF2B5EF4-FFF2-40B4-BE49-F238E27FC236}">
                <a16:creationId xmlns:a16="http://schemas.microsoft.com/office/drawing/2014/main" id="{85AD9FB1-D609-1973-9B23-5C90CC5ADAF1}"/>
              </a:ext>
            </a:extLst>
          </p:cNvPr>
          <p:cNvSpPr>
            <a:spLocks noGrp="1"/>
          </p:cNvSpPr>
          <p:nvPr>
            <p:ph type="title"/>
          </p:nvPr>
        </p:nvSpPr>
        <p:spPr>
          <a:xfrm>
            <a:off x="1149923" y="131284"/>
            <a:ext cx="9581284" cy="509737"/>
          </a:xfrm>
        </p:spPr>
        <p:txBody>
          <a:bodyPr lIns="0">
            <a:noAutofit/>
          </a:bodyPr>
          <a:lstStyle/>
          <a:p>
            <a:r>
              <a:rPr lang="tr-TR"/>
              <a:t>Ana Gösterge </a:t>
            </a:r>
            <a:r>
              <a:rPr lang="tr-TR">
                <a:sym typeface="Wingdings" panose="05000000000000000000" pitchFamily="2" charset="2"/>
              </a:rPr>
              <a:t> </a:t>
            </a:r>
            <a:r>
              <a:rPr lang="tr-TR"/>
              <a:t>Alt Gösterge ne Demek?</a:t>
            </a:r>
            <a:endParaRPr lang="tr-TR" dirty="0"/>
          </a:p>
        </p:txBody>
      </p:sp>
      <p:sp>
        <p:nvSpPr>
          <p:cNvPr id="18" name="Ok: Sağ 17">
            <a:extLst>
              <a:ext uri="{FF2B5EF4-FFF2-40B4-BE49-F238E27FC236}">
                <a16:creationId xmlns:a16="http://schemas.microsoft.com/office/drawing/2014/main" id="{C425C66C-6062-3F8D-82CE-C7D8C296B66C}"/>
              </a:ext>
            </a:extLst>
          </p:cNvPr>
          <p:cNvSpPr/>
          <p:nvPr/>
        </p:nvSpPr>
        <p:spPr>
          <a:xfrm>
            <a:off x="5838436" y="1861491"/>
            <a:ext cx="396000" cy="30480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Ok: Sağ 19">
            <a:extLst>
              <a:ext uri="{FF2B5EF4-FFF2-40B4-BE49-F238E27FC236}">
                <a16:creationId xmlns:a16="http://schemas.microsoft.com/office/drawing/2014/main" id="{CEF7CCC7-9BA8-51BC-3A3D-1FFB409491B0}"/>
              </a:ext>
            </a:extLst>
          </p:cNvPr>
          <p:cNvSpPr/>
          <p:nvPr/>
        </p:nvSpPr>
        <p:spPr>
          <a:xfrm rot="5400000">
            <a:off x="3366068" y="3310786"/>
            <a:ext cx="245686" cy="30480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25" name="Grup 24">
            <a:extLst>
              <a:ext uri="{FF2B5EF4-FFF2-40B4-BE49-F238E27FC236}">
                <a16:creationId xmlns:a16="http://schemas.microsoft.com/office/drawing/2014/main" id="{13B8EDC3-E4A9-29FF-C263-9A89FAAB3085}"/>
              </a:ext>
            </a:extLst>
          </p:cNvPr>
          <p:cNvGrpSpPr/>
          <p:nvPr/>
        </p:nvGrpSpPr>
        <p:grpSpPr>
          <a:xfrm>
            <a:off x="5828617" y="3214041"/>
            <a:ext cx="429417" cy="711997"/>
            <a:chOff x="5888039" y="3429000"/>
            <a:chExt cx="429417" cy="711997"/>
          </a:xfrm>
        </p:grpSpPr>
        <p:sp>
          <p:nvSpPr>
            <p:cNvPr id="21" name="Ok: Yukarı Bükülü 20">
              <a:extLst>
                <a:ext uri="{FF2B5EF4-FFF2-40B4-BE49-F238E27FC236}">
                  <a16:creationId xmlns:a16="http://schemas.microsoft.com/office/drawing/2014/main" id="{98B43CCB-C699-E61C-FEC0-1F1CC04239DA}"/>
                </a:ext>
              </a:extLst>
            </p:cNvPr>
            <p:cNvSpPr/>
            <p:nvPr/>
          </p:nvSpPr>
          <p:spPr>
            <a:xfrm rot="5400000">
              <a:off x="5931940" y="3755481"/>
              <a:ext cx="466231" cy="304801"/>
            </a:xfrm>
            <a:prstGeom prst="bentUpArrow">
              <a:avLst>
                <a:gd name="adj1" fmla="val 41805"/>
                <a:gd name="adj2" fmla="val 36577"/>
                <a:gd name="adj3" fmla="val 4184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L-Şekli 21">
              <a:extLst>
                <a:ext uri="{FF2B5EF4-FFF2-40B4-BE49-F238E27FC236}">
                  <a16:creationId xmlns:a16="http://schemas.microsoft.com/office/drawing/2014/main" id="{06F293AF-37DF-C155-90A5-55C8ADACB930}"/>
                </a:ext>
              </a:extLst>
            </p:cNvPr>
            <p:cNvSpPr/>
            <p:nvPr/>
          </p:nvSpPr>
          <p:spPr>
            <a:xfrm flipH="1" flipV="1">
              <a:off x="5888039" y="3429000"/>
              <a:ext cx="252000" cy="252000"/>
            </a:xfrm>
            <a:prstGeom prst="corner">
              <a:avLst>
                <a:gd name="adj1" fmla="val 50000"/>
                <a:gd name="adj2" fmla="val 51279"/>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26" name="Sağ Ayraç 25">
            <a:extLst>
              <a:ext uri="{FF2B5EF4-FFF2-40B4-BE49-F238E27FC236}">
                <a16:creationId xmlns:a16="http://schemas.microsoft.com/office/drawing/2014/main" id="{441E01D4-AE96-5061-EFF1-5D26EAE93FBA}"/>
              </a:ext>
            </a:extLst>
          </p:cNvPr>
          <p:cNvSpPr/>
          <p:nvPr/>
        </p:nvSpPr>
        <p:spPr>
          <a:xfrm rot="5400000" flipV="1">
            <a:off x="7158112" y="799512"/>
            <a:ext cx="166755" cy="365125"/>
          </a:xfrm>
          <a:prstGeom prst="righ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7" name="Metin kutusu 26">
            <a:extLst>
              <a:ext uri="{FF2B5EF4-FFF2-40B4-BE49-F238E27FC236}">
                <a16:creationId xmlns:a16="http://schemas.microsoft.com/office/drawing/2014/main" id="{393FF1A4-4427-8959-BD13-98EAC2B8C561}"/>
              </a:ext>
            </a:extLst>
          </p:cNvPr>
          <p:cNvSpPr txBox="1"/>
          <p:nvPr/>
        </p:nvSpPr>
        <p:spPr>
          <a:xfrm>
            <a:off x="6904201" y="1089719"/>
            <a:ext cx="708527" cy="184666"/>
          </a:xfrm>
          <a:prstGeom prst="rect">
            <a:avLst/>
          </a:prstGeom>
          <a:noFill/>
        </p:spPr>
        <p:txBody>
          <a:bodyPr wrap="none" lIns="0" tIns="0" rIns="0" bIns="0" rtlCol="0">
            <a:spAutoFit/>
          </a:bodyPr>
          <a:lstStyle/>
          <a:p>
            <a:r>
              <a:rPr lang="tr-TR" sz="1200" dirty="0">
                <a:solidFill>
                  <a:srgbClr val="C00000"/>
                </a:solidFill>
              </a:rPr>
              <a:t>4 Karakter</a:t>
            </a:r>
          </a:p>
        </p:txBody>
      </p:sp>
      <p:sp>
        <p:nvSpPr>
          <p:cNvPr id="28" name="Sağ Ayraç 27">
            <a:extLst>
              <a:ext uri="{FF2B5EF4-FFF2-40B4-BE49-F238E27FC236}">
                <a16:creationId xmlns:a16="http://schemas.microsoft.com/office/drawing/2014/main" id="{A9BB90D3-D2B2-8C13-BC52-9ECFFC9D79AB}"/>
              </a:ext>
            </a:extLst>
          </p:cNvPr>
          <p:cNvSpPr/>
          <p:nvPr/>
        </p:nvSpPr>
        <p:spPr>
          <a:xfrm rot="5400000" flipV="1">
            <a:off x="2516238" y="831237"/>
            <a:ext cx="166755" cy="301676"/>
          </a:xfrm>
          <a:prstGeom prst="righ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9" name="Metin kutusu 28">
            <a:extLst>
              <a:ext uri="{FF2B5EF4-FFF2-40B4-BE49-F238E27FC236}">
                <a16:creationId xmlns:a16="http://schemas.microsoft.com/office/drawing/2014/main" id="{33A488E1-2302-E6DF-C791-7B021D04AFE5}"/>
              </a:ext>
            </a:extLst>
          </p:cNvPr>
          <p:cNvSpPr txBox="1"/>
          <p:nvPr/>
        </p:nvSpPr>
        <p:spPr>
          <a:xfrm>
            <a:off x="2243251" y="1089719"/>
            <a:ext cx="708527" cy="184666"/>
          </a:xfrm>
          <a:prstGeom prst="rect">
            <a:avLst/>
          </a:prstGeom>
          <a:noFill/>
        </p:spPr>
        <p:txBody>
          <a:bodyPr wrap="none" lIns="0" tIns="0" rIns="0" bIns="0" rtlCol="0">
            <a:spAutoFit/>
          </a:bodyPr>
          <a:lstStyle/>
          <a:p>
            <a:r>
              <a:rPr lang="tr-TR" sz="1200" dirty="0">
                <a:solidFill>
                  <a:srgbClr val="C00000"/>
                </a:solidFill>
              </a:rPr>
              <a:t>3 Karakter</a:t>
            </a:r>
          </a:p>
        </p:txBody>
      </p:sp>
      <p:sp>
        <p:nvSpPr>
          <p:cNvPr id="30" name="Sağ Ayraç 29">
            <a:extLst>
              <a:ext uri="{FF2B5EF4-FFF2-40B4-BE49-F238E27FC236}">
                <a16:creationId xmlns:a16="http://schemas.microsoft.com/office/drawing/2014/main" id="{620F1E8D-9263-5BB8-7261-2D852E974E68}"/>
              </a:ext>
            </a:extLst>
          </p:cNvPr>
          <p:cNvSpPr/>
          <p:nvPr/>
        </p:nvSpPr>
        <p:spPr>
          <a:xfrm rot="5400000" flipV="1">
            <a:off x="7062862" y="3645098"/>
            <a:ext cx="166755" cy="365125"/>
          </a:xfrm>
          <a:prstGeom prst="righ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31" name="Metin kutusu 30">
            <a:extLst>
              <a:ext uri="{FF2B5EF4-FFF2-40B4-BE49-F238E27FC236}">
                <a16:creationId xmlns:a16="http://schemas.microsoft.com/office/drawing/2014/main" id="{5437AB77-59D7-FE83-D0E9-27744965014D}"/>
              </a:ext>
            </a:extLst>
          </p:cNvPr>
          <p:cNvSpPr txBox="1"/>
          <p:nvPr/>
        </p:nvSpPr>
        <p:spPr>
          <a:xfrm>
            <a:off x="6808951" y="3935305"/>
            <a:ext cx="708527" cy="184666"/>
          </a:xfrm>
          <a:prstGeom prst="rect">
            <a:avLst/>
          </a:prstGeom>
          <a:noFill/>
        </p:spPr>
        <p:txBody>
          <a:bodyPr wrap="none" lIns="0" tIns="0" rIns="0" bIns="0" rtlCol="0">
            <a:spAutoFit/>
          </a:bodyPr>
          <a:lstStyle/>
          <a:p>
            <a:r>
              <a:rPr lang="tr-TR" sz="1200" dirty="0">
                <a:solidFill>
                  <a:srgbClr val="C00000"/>
                </a:solidFill>
              </a:rPr>
              <a:t>4 Karakter</a:t>
            </a:r>
          </a:p>
        </p:txBody>
      </p:sp>
      <p:sp>
        <p:nvSpPr>
          <p:cNvPr id="32" name="Sağ Ayraç 31">
            <a:extLst>
              <a:ext uri="{FF2B5EF4-FFF2-40B4-BE49-F238E27FC236}">
                <a16:creationId xmlns:a16="http://schemas.microsoft.com/office/drawing/2014/main" id="{528A0049-F235-915D-A82F-77C13BF11558}"/>
              </a:ext>
            </a:extLst>
          </p:cNvPr>
          <p:cNvSpPr/>
          <p:nvPr/>
        </p:nvSpPr>
        <p:spPr>
          <a:xfrm rot="5400000" flipV="1">
            <a:off x="2067834" y="3645098"/>
            <a:ext cx="171808" cy="365125"/>
          </a:xfrm>
          <a:prstGeom prst="righ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33" name="Metin kutusu 32">
            <a:extLst>
              <a:ext uri="{FF2B5EF4-FFF2-40B4-BE49-F238E27FC236}">
                <a16:creationId xmlns:a16="http://schemas.microsoft.com/office/drawing/2014/main" id="{68FAF6F1-F971-0242-E271-C0127AEC51EC}"/>
              </a:ext>
            </a:extLst>
          </p:cNvPr>
          <p:cNvSpPr txBox="1"/>
          <p:nvPr/>
        </p:nvSpPr>
        <p:spPr>
          <a:xfrm>
            <a:off x="1824765" y="3935305"/>
            <a:ext cx="729996" cy="184666"/>
          </a:xfrm>
          <a:prstGeom prst="rect">
            <a:avLst/>
          </a:prstGeom>
          <a:noFill/>
        </p:spPr>
        <p:txBody>
          <a:bodyPr wrap="none" lIns="0" tIns="0" rIns="0" bIns="0" rtlCol="0">
            <a:spAutoFit/>
          </a:bodyPr>
          <a:lstStyle/>
          <a:p>
            <a:r>
              <a:rPr lang="tr-TR" sz="1200" dirty="0">
                <a:solidFill>
                  <a:srgbClr val="C00000"/>
                </a:solidFill>
              </a:rPr>
              <a:t>4 Karakter</a:t>
            </a:r>
          </a:p>
        </p:txBody>
      </p:sp>
      <p:sp>
        <p:nvSpPr>
          <p:cNvPr id="35" name="Metin kutusu 34">
            <a:extLst>
              <a:ext uri="{FF2B5EF4-FFF2-40B4-BE49-F238E27FC236}">
                <a16:creationId xmlns:a16="http://schemas.microsoft.com/office/drawing/2014/main" id="{683C818B-794B-9983-F7DA-323522BD50F0}"/>
              </a:ext>
            </a:extLst>
          </p:cNvPr>
          <p:cNvSpPr txBox="1"/>
          <p:nvPr/>
        </p:nvSpPr>
        <p:spPr>
          <a:xfrm rot="16200000">
            <a:off x="-55421" y="1932495"/>
            <a:ext cx="1993330" cy="417358"/>
          </a:xfrm>
          <a:prstGeom prst="rect">
            <a:avLst/>
          </a:prstGeom>
          <a:noFill/>
        </p:spPr>
        <p:txBody>
          <a:bodyPr wrap="square">
            <a:spAutoFit/>
          </a:bodyPr>
          <a:lstStyle/>
          <a:p>
            <a:pPr algn="ctr"/>
            <a:r>
              <a:rPr lang="tr-TR" b="1" dirty="0">
                <a:solidFill>
                  <a:srgbClr val="C00000"/>
                </a:solidFill>
              </a:rPr>
              <a:t>Ana Gösterge </a:t>
            </a:r>
          </a:p>
        </p:txBody>
      </p:sp>
      <p:sp>
        <p:nvSpPr>
          <p:cNvPr id="36" name="Metin kutusu 35">
            <a:extLst>
              <a:ext uri="{FF2B5EF4-FFF2-40B4-BE49-F238E27FC236}">
                <a16:creationId xmlns:a16="http://schemas.microsoft.com/office/drawing/2014/main" id="{54DAB625-650B-95F8-0411-7B4EAA8F0269}"/>
              </a:ext>
            </a:extLst>
          </p:cNvPr>
          <p:cNvSpPr txBox="1"/>
          <p:nvPr/>
        </p:nvSpPr>
        <p:spPr>
          <a:xfrm rot="16200000">
            <a:off x="-106926" y="4687691"/>
            <a:ext cx="2096340" cy="417358"/>
          </a:xfrm>
          <a:prstGeom prst="rect">
            <a:avLst/>
          </a:prstGeom>
          <a:noFill/>
        </p:spPr>
        <p:txBody>
          <a:bodyPr wrap="square">
            <a:spAutoFit/>
          </a:bodyPr>
          <a:lstStyle/>
          <a:p>
            <a:pPr algn="ctr"/>
            <a:r>
              <a:rPr lang="tr-TR" b="1" dirty="0">
                <a:solidFill>
                  <a:schemeClr val="tx2"/>
                </a:solidFill>
              </a:rPr>
              <a:t>Alt Gösterge </a:t>
            </a:r>
          </a:p>
        </p:txBody>
      </p:sp>
      <p:sp>
        <p:nvSpPr>
          <p:cNvPr id="37" name="Metin kutusu 36">
            <a:extLst>
              <a:ext uri="{FF2B5EF4-FFF2-40B4-BE49-F238E27FC236}">
                <a16:creationId xmlns:a16="http://schemas.microsoft.com/office/drawing/2014/main" id="{B4774F20-029A-3C90-E994-13A697A6A365}"/>
              </a:ext>
            </a:extLst>
          </p:cNvPr>
          <p:cNvSpPr txBox="1"/>
          <p:nvPr/>
        </p:nvSpPr>
        <p:spPr>
          <a:xfrm rot="16200000">
            <a:off x="9958079" y="4687691"/>
            <a:ext cx="2286840" cy="417358"/>
          </a:xfrm>
          <a:prstGeom prst="rect">
            <a:avLst/>
          </a:prstGeom>
          <a:noFill/>
        </p:spPr>
        <p:txBody>
          <a:bodyPr wrap="square">
            <a:spAutoFit/>
          </a:bodyPr>
          <a:lstStyle/>
          <a:p>
            <a:pPr algn="ctr"/>
            <a:r>
              <a:rPr lang="tr-TR" b="1" dirty="0">
                <a:solidFill>
                  <a:schemeClr val="tx2"/>
                </a:solidFill>
              </a:rPr>
              <a:t>Alt Gösterge </a:t>
            </a:r>
          </a:p>
        </p:txBody>
      </p:sp>
      <p:sp>
        <p:nvSpPr>
          <p:cNvPr id="38" name="Metin kutusu 37">
            <a:extLst>
              <a:ext uri="{FF2B5EF4-FFF2-40B4-BE49-F238E27FC236}">
                <a16:creationId xmlns:a16="http://schemas.microsoft.com/office/drawing/2014/main" id="{E35D7D4D-8EAB-57A5-8484-CA8BB8FC6B95}"/>
              </a:ext>
            </a:extLst>
          </p:cNvPr>
          <p:cNvSpPr txBox="1"/>
          <p:nvPr/>
        </p:nvSpPr>
        <p:spPr>
          <a:xfrm rot="16200000">
            <a:off x="9958079" y="1652811"/>
            <a:ext cx="2286840" cy="417358"/>
          </a:xfrm>
          <a:prstGeom prst="rect">
            <a:avLst/>
          </a:prstGeom>
          <a:noFill/>
        </p:spPr>
        <p:txBody>
          <a:bodyPr wrap="square">
            <a:spAutoFit/>
          </a:bodyPr>
          <a:lstStyle/>
          <a:p>
            <a:pPr algn="ctr"/>
            <a:r>
              <a:rPr lang="tr-TR" b="1" dirty="0">
                <a:solidFill>
                  <a:schemeClr val="tx2"/>
                </a:solidFill>
              </a:rPr>
              <a:t>Alt Gösterge </a:t>
            </a:r>
          </a:p>
        </p:txBody>
      </p:sp>
      <p:sp>
        <p:nvSpPr>
          <p:cNvPr id="2" name="Metin kutusu 1">
            <a:extLst>
              <a:ext uri="{FF2B5EF4-FFF2-40B4-BE49-F238E27FC236}">
                <a16:creationId xmlns:a16="http://schemas.microsoft.com/office/drawing/2014/main" id="{D0791419-3AB7-1683-9E24-8968118DDE58}"/>
              </a:ext>
            </a:extLst>
          </p:cNvPr>
          <p:cNvSpPr txBox="1"/>
          <p:nvPr/>
        </p:nvSpPr>
        <p:spPr>
          <a:xfrm>
            <a:off x="3706616" y="6248318"/>
            <a:ext cx="7215190" cy="369332"/>
          </a:xfrm>
          <a:prstGeom prst="rect">
            <a:avLst/>
          </a:prstGeom>
          <a:solidFill>
            <a:srgbClr val="C00000"/>
          </a:solidFill>
          <a:ln>
            <a:solidFill>
              <a:srgbClr val="C00000"/>
            </a:solidFill>
          </a:ln>
        </p:spPr>
        <p:txBody>
          <a:bodyPr wrap="square" rtlCol="0">
            <a:spAutoFit/>
          </a:bodyPr>
          <a:lstStyle/>
          <a:p>
            <a:pPr algn="ctr"/>
            <a:r>
              <a:rPr lang="tr-TR" sz="1800" b="1" dirty="0">
                <a:solidFill>
                  <a:schemeClr val="bg1"/>
                </a:solidFill>
              </a:rPr>
              <a:t>[Kriter No].[Alt Kriter No].[Gösterge Sıra No].[Alt Gösterge Sıra No]</a:t>
            </a:r>
          </a:p>
        </p:txBody>
      </p:sp>
      <p:sp>
        <p:nvSpPr>
          <p:cNvPr id="3" name="Slayt Numarası Yer Tutucusu 2">
            <a:extLst>
              <a:ext uri="{FF2B5EF4-FFF2-40B4-BE49-F238E27FC236}">
                <a16:creationId xmlns:a16="http://schemas.microsoft.com/office/drawing/2014/main" id="{EE92AE90-B80F-946C-01A9-9612C75C7842}"/>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tr-TR" smtClean="0"/>
              <a:t>18</a:t>
            </a:fld>
            <a:endParaRPr lang="tr-TR"/>
          </a:p>
        </p:txBody>
      </p:sp>
      <p:sp>
        <p:nvSpPr>
          <p:cNvPr id="12" name="Metin kutusu 11">
            <a:extLst>
              <a:ext uri="{FF2B5EF4-FFF2-40B4-BE49-F238E27FC236}">
                <a16:creationId xmlns:a16="http://schemas.microsoft.com/office/drawing/2014/main" id="{0EF2BAF5-71A7-CCB8-08A8-93E7D84C646C}"/>
              </a:ext>
            </a:extLst>
          </p:cNvPr>
          <p:cNvSpPr txBox="1"/>
          <p:nvPr/>
        </p:nvSpPr>
        <p:spPr>
          <a:xfrm>
            <a:off x="6368217" y="2472490"/>
            <a:ext cx="4392000" cy="369332"/>
          </a:xfrm>
          <a:prstGeom prst="rect">
            <a:avLst/>
          </a:prstGeom>
          <a:solidFill>
            <a:schemeClr val="accent1"/>
          </a:solidFill>
        </p:spPr>
        <p:txBody>
          <a:bodyPr wrap="square" rtlCol="0">
            <a:spAutoFit/>
          </a:bodyPr>
          <a:lstStyle/>
          <a:p>
            <a:pPr algn="ctr"/>
            <a:r>
              <a:rPr lang="tr-TR" b="1" dirty="0">
                <a:solidFill>
                  <a:schemeClr val="bg1"/>
                </a:solidFill>
              </a:rPr>
              <a:t>Öğrencilerin Öğrenim Türleri</a:t>
            </a:r>
          </a:p>
        </p:txBody>
      </p:sp>
      <p:sp>
        <p:nvSpPr>
          <p:cNvPr id="13" name="Metin kutusu 12">
            <a:extLst>
              <a:ext uri="{FF2B5EF4-FFF2-40B4-BE49-F238E27FC236}">
                <a16:creationId xmlns:a16="http://schemas.microsoft.com/office/drawing/2014/main" id="{C20AB7B8-CEA4-BE56-DE3F-9F8524C1671F}"/>
              </a:ext>
            </a:extLst>
          </p:cNvPr>
          <p:cNvSpPr txBox="1"/>
          <p:nvPr/>
        </p:nvSpPr>
        <p:spPr>
          <a:xfrm>
            <a:off x="6292954" y="5212114"/>
            <a:ext cx="4542526" cy="369332"/>
          </a:xfrm>
          <a:prstGeom prst="rect">
            <a:avLst/>
          </a:prstGeom>
          <a:solidFill>
            <a:schemeClr val="accent1"/>
          </a:solidFill>
        </p:spPr>
        <p:txBody>
          <a:bodyPr wrap="none" rtlCol="0">
            <a:spAutoFit/>
          </a:bodyPr>
          <a:lstStyle/>
          <a:p>
            <a:pPr algn="ctr"/>
            <a:r>
              <a:rPr lang="tr-TR" b="1" dirty="0">
                <a:solidFill>
                  <a:schemeClr val="bg1"/>
                </a:solidFill>
              </a:rPr>
              <a:t>Yüksek Lisans Öğrencilerinin Cinsiyet Değişimi</a:t>
            </a:r>
          </a:p>
        </p:txBody>
      </p:sp>
      <p:sp>
        <p:nvSpPr>
          <p:cNvPr id="14" name="Metin kutusu 13">
            <a:extLst>
              <a:ext uri="{FF2B5EF4-FFF2-40B4-BE49-F238E27FC236}">
                <a16:creationId xmlns:a16="http://schemas.microsoft.com/office/drawing/2014/main" id="{40D11981-891D-B848-D915-251C89C6EA4E}"/>
              </a:ext>
            </a:extLst>
          </p:cNvPr>
          <p:cNvSpPr txBox="1"/>
          <p:nvPr/>
        </p:nvSpPr>
        <p:spPr>
          <a:xfrm>
            <a:off x="1313552" y="5212114"/>
            <a:ext cx="4392000" cy="369332"/>
          </a:xfrm>
          <a:prstGeom prst="rect">
            <a:avLst/>
          </a:prstGeom>
          <a:solidFill>
            <a:schemeClr val="accent1"/>
          </a:solidFill>
        </p:spPr>
        <p:txBody>
          <a:bodyPr wrap="none" rtlCol="0">
            <a:spAutoFit/>
          </a:bodyPr>
          <a:lstStyle/>
          <a:p>
            <a:pPr algn="ctr"/>
            <a:r>
              <a:rPr lang="tr-TR" b="1" dirty="0">
                <a:solidFill>
                  <a:schemeClr val="bg1"/>
                </a:solidFill>
              </a:rPr>
              <a:t>Doktora Öğrencilerinin Cinsiyet Değişimi</a:t>
            </a:r>
          </a:p>
        </p:txBody>
      </p:sp>
      <p:sp>
        <p:nvSpPr>
          <p:cNvPr id="16" name="Metin kutusu 15">
            <a:extLst>
              <a:ext uri="{FF2B5EF4-FFF2-40B4-BE49-F238E27FC236}">
                <a16:creationId xmlns:a16="http://schemas.microsoft.com/office/drawing/2014/main" id="{614AEBCD-FAB2-8330-C5FC-B1695A1B24DE}"/>
              </a:ext>
            </a:extLst>
          </p:cNvPr>
          <p:cNvSpPr txBox="1"/>
          <p:nvPr/>
        </p:nvSpPr>
        <p:spPr>
          <a:xfrm>
            <a:off x="1313552" y="2452394"/>
            <a:ext cx="4392000" cy="369332"/>
          </a:xfrm>
          <a:prstGeom prst="rect">
            <a:avLst/>
          </a:prstGeom>
          <a:solidFill>
            <a:srgbClr val="014EA0"/>
          </a:solidFill>
        </p:spPr>
        <p:txBody>
          <a:bodyPr wrap="square" rtlCol="0">
            <a:spAutoFit/>
          </a:bodyPr>
          <a:lstStyle/>
          <a:p>
            <a:pPr algn="ctr"/>
            <a:r>
              <a:rPr lang="tr-TR" b="1" dirty="0">
                <a:solidFill>
                  <a:schemeClr val="bg1"/>
                </a:solidFill>
              </a:rPr>
              <a:t>Öğrenci Sayıları</a:t>
            </a:r>
          </a:p>
        </p:txBody>
      </p:sp>
    </p:spTree>
    <p:extLst>
      <p:ext uri="{BB962C8B-B14F-4D97-AF65-F5344CB8AC3E}">
        <p14:creationId xmlns:p14="http://schemas.microsoft.com/office/powerpoint/2010/main" val="4226355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şlık 9">
            <a:extLst>
              <a:ext uri="{FF2B5EF4-FFF2-40B4-BE49-F238E27FC236}">
                <a16:creationId xmlns:a16="http://schemas.microsoft.com/office/drawing/2014/main" id="{B20DBD9E-7AF2-62C5-5F87-66B6E84436F5}"/>
              </a:ext>
            </a:extLst>
          </p:cNvPr>
          <p:cNvSpPr>
            <a:spLocks noGrp="1"/>
          </p:cNvSpPr>
          <p:nvPr>
            <p:ph type="title"/>
          </p:nvPr>
        </p:nvSpPr>
        <p:spPr>
          <a:xfrm>
            <a:off x="685800" y="404663"/>
            <a:ext cx="10896600" cy="792089"/>
          </a:xfrm>
        </p:spPr>
        <p:txBody>
          <a:bodyPr/>
          <a:lstStyle/>
          <a:p>
            <a:r>
              <a:rPr lang="tr-TR" noProof="0" dirty="0"/>
              <a:t>Göstergelere Ait Veriler</a:t>
            </a:r>
          </a:p>
        </p:txBody>
      </p:sp>
      <p:graphicFrame>
        <p:nvGraphicFramePr>
          <p:cNvPr id="12" name="İçerik Yer Tutucusu 11">
            <a:extLst>
              <a:ext uri="{FF2B5EF4-FFF2-40B4-BE49-F238E27FC236}">
                <a16:creationId xmlns:a16="http://schemas.microsoft.com/office/drawing/2014/main" id="{D23F560B-A366-77CC-D33A-04C8A982ABBE}"/>
              </a:ext>
            </a:extLst>
          </p:cNvPr>
          <p:cNvGraphicFramePr>
            <a:graphicFrameLocks noGrp="1"/>
          </p:cNvGraphicFramePr>
          <p:nvPr>
            <p:ph idx="1"/>
          </p:nvPr>
        </p:nvGraphicFramePr>
        <p:xfrm>
          <a:off x="685800" y="1341438"/>
          <a:ext cx="10626725" cy="4788855"/>
        </p:xfrm>
        <a:graphic>
          <a:graphicData uri="http://schemas.openxmlformats.org/drawingml/2006/table">
            <a:tbl>
              <a:tblPr firstRow="1" lastRow="1" bandRow="1">
                <a:tableStyleId>{5C22544A-7EE6-4342-B048-85BDC9FD1C3A}</a:tableStyleId>
              </a:tblPr>
              <a:tblGrid>
                <a:gridCol w="1516697">
                  <a:extLst>
                    <a:ext uri="{9D8B030D-6E8A-4147-A177-3AD203B41FA5}">
                      <a16:colId xmlns:a16="http://schemas.microsoft.com/office/drawing/2014/main" val="1495774466"/>
                    </a:ext>
                  </a:extLst>
                </a:gridCol>
                <a:gridCol w="5371583">
                  <a:extLst>
                    <a:ext uri="{9D8B030D-6E8A-4147-A177-3AD203B41FA5}">
                      <a16:colId xmlns:a16="http://schemas.microsoft.com/office/drawing/2014/main" val="4236646501"/>
                    </a:ext>
                  </a:extLst>
                </a:gridCol>
                <a:gridCol w="1178125">
                  <a:extLst>
                    <a:ext uri="{9D8B030D-6E8A-4147-A177-3AD203B41FA5}">
                      <a16:colId xmlns:a16="http://schemas.microsoft.com/office/drawing/2014/main" val="2836343236"/>
                    </a:ext>
                  </a:extLst>
                </a:gridCol>
                <a:gridCol w="1341120">
                  <a:extLst>
                    <a:ext uri="{9D8B030D-6E8A-4147-A177-3AD203B41FA5}">
                      <a16:colId xmlns:a16="http://schemas.microsoft.com/office/drawing/2014/main" val="2918879438"/>
                    </a:ext>
                  </a:extLst>
                </a:gridCol>
                <a:gridCol w="1219200">
                  <a:extLst>
                    <a:ext uri="{9D8B030D-6E8A-4147-A177-3AD203B41FA5}">
                      <a16:colId xmlns:a16="http://schemas.microsoft.com/office/drawing/2014/main" val="750695258"/>
                    </a:ext>
                  </a:extLst>
                </a:gridCol>
              </a:tblGrid>
              <a:tr h="319257">
                <a:tc>
                  <a:txBody>
                    <a:bodyPr/>
                    <a:lstStyle/>
                    <a:p>
                      <a:pPr algn="l" fontAlgn="b">
                        <a:buNone/>
                      </a:pPr>
                      <a:r>
                        <a:rPr lang="tr-TR" sz="1800" u="none" strike="noStrike" noProof="0" dirty="0">
                          <a:effectLst/>
                        </a:rPr>
                        <a:t>Grup</a:t>
                      </a:r>
                      <a:endParaRPr lang="tr-TR" sz="1800" b="1" i="0" u="none" strike="noStrike" noProof="0" dirty="0">
                        <a:solidFill>
                          <a:srgbClr val="000000"/>
                        </a:solidFill>
                        <a:effectLst/>
                        <a:latin typeface="Arial" panose="020B0604020202020204" pitchFamily="34" charset="0"/>
                      </a:endParaRPr>
                    </a:p>
                  </a:txBody>
                  <a:tcPr marL="108000" marR="9525" marT="9525" marB="0" anchor="ctr">
                    <a:lnL w="12700" cap="flat" cmpd="sng" algn="ctr">
                      <a:solidFill>
                        <a:schemeClr val="accent1"/>
                      </a:solidFill>
                      <a:prstDash val="solid"/>
                      <a:round/>
                      <a:headEnd type="none" w="med" len="med"/>
                      <a:tailEnd type="none" w="med" len="med"/>
                    </a:lnL>
                    <a:lnT w="12700" cap="flat" cmpd="sng" algn="ctr">
                      <a:solidFill>
                        <a:schemeClr val="accent1"/>
                      </a:solidFill>
                      <a:prstDash val="solid"/>
                      <a:round/>
                      <a:headEnd type="none" w="med" len="med"/>
                      <a:tailEnd type="none" w="med" len="med"/>
                    </a:lnT>
                    <a:solidFill>
                      <a:srgbClr val="105BB5"/>
                    </a:solidFill>
                  </a:tcPr>
                </a:tc>
                <a:tc>
                  <a:txBody>
                    <a:bodyPr/>
                    <a:lstStyle/>
                    <a:p>
                      <a:pPr algn="l" fontAlgn="b">
                        <a:buNone/>
                      </a:pPr>
                      <a:r>
                        <a:rPr lang="tr-TR" sz="1800" u="none" strike="noStrike" noProof="0" dirty="0">
                          <a:effectLst/>
                        </a:rPr>
                        <a:t>Kriter 7 Alt Kırılım</a:t>
                      </a:r>
                      <a:endParaRPr lang="tr-TR" sz="1800" b="1" i="0" u="none" strike="noStrike" noProof="0" dirty="0">
                        <a:solidFill>
                          <a:srgbClr val="000000"/>
                        </a:solidFill>
                        <a:effectLst/>
                        <a:latin typeface="Arial" panose="020B0604020202020204" pitchFamily="34" charset="0"/>
                      </a:endParaRPr>
                    </a:p>
                  </a:txBody>
                  <a:tcPr marL="108000" marR="9525" marT="9525" marB="0" anchor="ctr">
                    <a:lnT w="12700" cap="flat" cmpd="sng" algn="ctr">
                      <a:solidFill>
                        <a:schemeClr val="accent1"/>
                      </a:solidFill>
                      <a:prstDash val="solid"/>
                      <a:round/>
                      <a:headEnd type="none" w="med" len="med"/>
                      <a:tailEnd type="none" w="med" len="med"/>
                    </a:lnT>
                    <a:solidFill>
                      <a:srgbClr val="105BB5"/>
                    </a:solidFill>
                  </a:tcPr>
                </a:tc>
                <a:tc>
                  <a:txBody>
                    <a:bodyPr/>
                    <a:lstStyle/>
                    <a:p>
                      <a:pPr algn="ctr" fontAlgn="b">
                        <a:buNone/>
                      </a:pPr>
                      <a:r>
                        <a:rPr lang="tr-TR" sz="1800" u="none" strike="noStrike" noProof="0" dirty="0">
                          <a:effectLst/>
                        </a:rPr>
                        <a:t>Gösterge</a:t>
                      </a:r>
                      <a:endParaRPr lang="tr-TR" sz="1800" b="1" i="0" u="none" strike="noStrike" noProof="0" dirty="0">
                        <a:solidFill>
                          <a:srgbClr val="000000"/>
                        </a:solidFill>
                        <a:effectLst/>
                        <a:latin typeface="Arial" panose="020B0604020202020204" pitchFamily="34" charset="0"/>
                      </a:endParaRPr>
                    </a:p>
                  </a:txBody>
                  <a:tcPr marL="9525" marR="9525" marT="9525" marB="0" anchor="ctr">
                    <a:lnT w="12700" cap="flat" cmpd="sng" algn="ctr">
                      <a:solidFill>
                        <a:schemeClr val="accent1"/>
                      </a:solidFill>
                      <a:prstDash val="solid"/>
                      <a:round/>
                      <a:headEnd type="none" w="med" len="med"/>
                      <a:tailEnd type="none" w="med" len="med"/>
                    </a:lnT>
                    <a:solidFill>
                      <a:srgbClr val="105BB5"/>
                    </a:solidFill>
                  </a:tcPr>
                </a:tc>
                <a:tc>
                  <a:txBody>
                    <a:bodyPr/>
                    <a:lstStyle/>
                    <a:p>
                      <a:pPr algn="ctr" fontAlgn="b">
                        <a:buNone/>
                      </a:pPr>
                      <a:r>
                        <a:rPr lang="tr-TR" sz="1800" u="none" strike="noStrike" noProof="0" dirty="0">
                          <a:effectLst/>
                        </a:rPr>
                        <a:t>Alt Gösterge</a:t>
                      </a:r>
                      <a:endParaRPr lang="tr-TR" sz="1800" b="1" i="0" u="none" strike="noStrike" noProof="0" dirty="0">
                        <a:solidFill>
                          <a:srgbClr val="000000"/>
                        </a:solidFill>
                        <a:effectLst/>
                        <a:latin typeface="Arial" panose="020B0604020202020204" pitchFamily="34" charset="0"/>
                      </a:endParaRPr>
                    </a:p>
                  </a:txBody>
                  <a:tcPr marL="9525" marR="9525" marT="9525" marB="0" anchor="ctr">
                    <a:lnT w="12700" cap="flat" cmpd="sng" algn="ctr">
                      <a:solidFill>
                        <a:schemeClr val="accent1"/>
                      </a:solidFill>
                      <a:prstDash val="solid"/>
                      <a:round/>
                      <a:headEnd type="none" w="med" len="med"/>
                      <a:tailEnd type="none" w="med" len="med"/>
                    </a:lnT>
                    <a:solidFill>
                      <a:srgbClr val="105BB5"/>
                    </a:solidFill>
                  </a:tcPr>
                </a:tc>
                <a:tc>
                  <a:txBody>
                    <a:bodyPr/>
                    <a:lstStyle/>
                    <a:p>
                      <a:pPr algn="ctr" fontAlgn="b">
                        <a:buNone/>
                      </a:pPr>
                      <a:r>
                        <a:rPr lang="tr-TR" sz="1800" b="1" u="none" strike="noStrike" noProof="0" dirty="0">
                          <a:effectLst/>
                        </a:rPr>
                        <a:t>Toplam</a:t>
                      </a:r>
                      <a:endParaRPr lang="tr-TR" sz="1800" b="1" i="0" u="none" strike="noStrike" noProof="0" dirty="0">
                        <a:solidFill>
                          <a:srgbClr val="000000"/>
                        </a:solidFill>
                        <a:effectLst/>
                        <a:latin typeface="Arial" panose="020B0604020202020204" pitchFamily="34" charset="0"/>
                      </a:endParaRPr>
                    </a:p>
                  </a:txBody>
                  <a:tcPr marL="9525" marR="9525" marT="9525" marB="0" anchor="ctr">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solidFill>
                      <a:srgbClr val="105BB5"/>
                    </a:solidFill>
                  </a:tcPr>
                </a:tc>
                <a:extLst>
                  <a:ext uri="{0D108BD9-81ED-4DB2-BD59-A6C34878D82A}">
                    <a16:rowId xmlns:a16="http://schemas.microsoft.com/office/drawing/2014/main" val="721086100"/>
                  </a:ext>
                </a:extLst>
              </a:tr>
              <a:tr h="319257">
                <a:tc rowSpan="5">
                  <a:txBody>
                    <a:bodyPr/>
                    <a:lstStyle/>
                    <a:p>
                      <a:pPr algn="l" fontAlgn="b">
                        <a:buNone/>
                      </a:pPr>
                      <a:r>
                        <a:rPr lang="tr-TR" sz="1800" u="none" strike="noStrike" noProof="0" dirty="0">
                          <a:effectLst/>
                        </a:rPr>
                        <a:t>EFQM Alt Kırılım</a:t>
                      </a:r>
                      <a:endParaRPr lang="tr-TR" sz="1800" b="1" i="0" u="none" strike="noStrike" noProof="0" dirty="0">
                        <a:solidFill>
                          <a:srgbClr val="000000"/>
                        </a:solidFill>
                        <a:effectLst/>
                        <a:latin typeface="Arial" panose="020B0604020202020204" pitchFamily="34" charset="0"/>
                      </a:endParaRPr>
                    </a:p>
                  </a:txBody>
                  <a:tcPr marL="108000" marR="9525" marT="9525" marB="0" anchor="ctr">
                    <a:lnL w="12700" cap="flat" cmpd="sng" algn="ctr">
                      <a:solidFill>
                        <a:schemeClr val="accent1"/>
                      </a:solidFill>
                      <a:prstDash val="solid"/>
                      <a:round/>
                      <a:headEnd type="none" w="med" len="med"/>
                      <a:tailEnd type="none" w="med" len="med"/>
                    </a:lnL>
                  </a:tcPr>
                </a:tc>
                <a:tc>
                  <a:txBody>
                    <a:bodyPr/>
                    <a:lstStyle/>
                    <a:p>
                      <a:pPr algn="l" fontAlgn="b">
                        <a:buNone/>
                      </a:pPr>
                      <a:r>
                        <a:rPr lang="tr-TR" sz="1800" u="none" strike="noStrike" noProof="0" dirty="0">
                          <a:effectLst/>
                        </a:rPr>
                        <a:t>7.1. Paydaşların Beklentilerinin Karşılanması ve Katkıları</a:t>
                      </a:r>
                      <a:endParaRPr lang="tr-TR" sz="1800" b="0" i="0" u="none" strike="noStrike" noProof="0" dirty="0">
                        <a:solidFill>
                          <a:srgbClr val="000000"/>
                        </a:solidFill>
                        <a:effectLst/>
                        <a:latin typeface="Arial" panose="020B0604020202020204" pitchFamily="34" charset="0"/>
                      </a:endParaRPr>
                    </a:p>
                  </a:txBody>
                  <a:tcPr marL="108000" marR="9525" marT="9525" marB="0" anchor="ctr"/>
                </a:tc>
                <a:tc>
                  <a:txBody>
                    <a:bodyPr/>
                    <a:lstStyle/>
                    <a:p>
                      <a:pPr algn="r" fontAlgn="b">
                        <a:buNone/>
                      </a:pPr>
                      <a:r>
                        <a:rPr lang="tr-TR" sz="2000" b="0" i="0" u="none" strike="noStrike" noProof="0" dirty="0">
                          <a:solidFill>
                            <a:srgbClr val="000000"/>
                          </a:solidFill>
                          <a:effectLst/>
                          <a:latin typeface="+mn-lt"/>
                        </a:rPr>
                        <a:t>17</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17</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34</a:t>
                      </a:r>
                    </a:p>
                  </a:txBody>
                  <a:tcPr marL="9525" marR="108000" marT="9525" marB="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3438685820"/>
                  </a:ext>
                </a:extLst>
              </a:tr>
              <a:tr h="319257">
                <a:tc vMerge="1">
                  <a:txBody>
                    <a:bodyPr/>
                    <a:lstStyle/>
                    <a:p>
                      <a:pPr algn="l" fontAlgn="b">
                        <a:buNone/>
                      </a:pPr>
                      <a:endParaRPr lang="tr-TR" sz="1800" b="1" i="0" u="none" strike="noStrike" dirty="0">
                        <a:solidFill>
                          <a:srgbClr val="000000"/>
                        </a:solidFill>
                        <a:effectLst/>
                        <a:latin typeface="Arial" panose="020B0604020202020204" pitchFamily="34" charset="0"/>
                      </a:endParaRPr>
                    </a:p>
                  </a:txBody>
                  <a:tcPr marL="108000" marR="9525" marT="9525" marB="0" anchor="ctr"/>
                </a:tc>
                <a:tc>
                  <a:txBody>
                    <a:bodyPr/>
                    <a:lstStyle/>
                    <a:p>
                      <a:pPr algn="l" fontAlgn="b">
                        <a:buNone/>
                      </a:pPr>
                      <a:r>
                        <a:rPr lang="tr-TR" sz="1800" u="none" strike="noStrike" noProof="0" dirty="0">
                          <a:effectLst/>
                        </a:rPr>
                        <a:t>7.2. Ekonomi ve Finans</a:t>
                      </a:r>
                      <a:endParaRPr lang="tr-TR" sz="1800" b="0" i="0" u="none" strike="noStrike" noProof="0" dirty="0">
                        <a:solidFill>
                          <a:srgbClr val="000000"/>
                        </a:solidFill>
                        <a:effectLst/>
                        <a:latin typeface="Arial" panose="020B0604020202020204" pitchFamily="34" charset="0"/>
                      </a:endParaRPr>
                    </a:p>
                  </a:txBody>
                  <a:tcPr marL="108000" marR="9525" marT="9525" marB="0" anchor="ctr"/>
                </a:tc>
                <a:tc>
                  <a:txBody>
                    <a:bodyPr/>
                    <a:lstStyle/>
                    <a:p>
                      <a:pPr algn="r" fontAlgn="b">
                        <a:buNone/>
                      </a:pPr>
                      <a:r>
                        <a:rPr lang="tr-TR" sz="2000" b="0" i="0" u="none" strike="noStrike" noProof="0" dirty="0">
                          <a:solidFill>
                            <a:srgbClr val="000000"/>
                          </a:solidFill>
                          <a:effectLst/>
                          <a:latin typeface="+mn-lt"/>
                        </a:rPr>
                        <a:t>7</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3</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10</a:t>
                      </a:r>
                    </a:p>
                  </a:txBody>
                  <a:tcPr marL="9525" marR="108000" marT="9525" marB="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85084361"/>
                  </a:ext>
                </a:extLst>
              </a:tr>
              <a:tr h="319257">
                <a:tc vMerge="1">
                  <a:txBody>
                    <a:bodyPr/>
                    <a:lstStyle/>
                    <a:p>
                      <a:pPr algn="l" fontAlgn="b">
                        <a:buNone/>
                      </a:pPr>
                      <a:endParaRPr lang="tr-TR" sz="1800" b="1" i="0" u="none" strike="noStrike" dirty="0">
                        <a:solidFill>
                          <a:srgbClr val="000000"/>
                        </a:solidFill>
                        <a:effectLst/>
                        <a:latin typeface="Arial" panose="020B0604020202020204" pitchFamily="34" charset="0"/>
                      </a:endParaRPr>
                    </a:p>
                  </a:txBody>
                  <a:tcPr marL="108000" marR="9525" marT="9525" marB="0" anchor="ctr"/>
                </a:tc>
                <a:tc>
                  <a:txBody>
                    <a:bodyPr/>
                    <a:lstStyle/>
                    <a:p>
                      <a:pPr algn="l" fontAlgn="b">
                        <a:buNone/>
                      </a:pPr>
                      <a:r>
                        <a:rPr lang="tr-TR" sz="1800" u="none" strike="noStrike" noProof="0" dirty="0">
                          <a:effectLst/>
                        </a:rPr>
                        <a:t>7.3. Performans ve Dönüşüm</a:t>
                      </a:r>
                      <a:endParaRPr lang="tr-TR" sz="1800" b="0" i="0" u="none" strike="noStrike" noProof="0" dirty="0">
                        <a:solidFill>
                          <a:srgbClr val="000000"/>
                        </a:solidFill>
                        <a:effectLst/>
                        <a:latin typeface="Arial" panose="020B0604020202020204" pitchFamily="34" charset="0"/>
                      </a:endParaRPr>
                    </a:p>
                  </a:txBody>
                  <a:tcPr marL="108000" marR="9525" marT="9525" marB="0" anchor="ctr"/>
                </a:tc>
                <a:tc>
                  <a:txBody>
                    <a:bodyPr/>
                    <a:lstStyle/>
                    <a:p>
                      <a:pPr algn="r" fontAlgn="b">
                        <a:buNone/>
                      </a:pPr>
                      <a:r>
                        <a:rPr lang="tr-TR" sz="2000" b="0" i="0" u="none" strike="noStrike" noProof="0" dirty="0">
                          <a:solidFill>
                            <a:srgbClr val="000000"/>
                          </a:solidFill>
                          <a:effectLst/>
                          <a:latin typeface="+mn-lt"/>
                        </a:rPr>
                        <a:t>46</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8</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54</a:t>
                      </a:r>
                    </a:p>
                  </a:txBody>
                  <a:tcPr marL="9525" marR="108000" marT="9525" marB="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2011843495"/>
                  </a:ext>
                </a:extLst>
              </a:tr>
              <a:tr h="319257">
                <a:tc vMerge="1">
                  <a:txBody>
                    <a:bodyPr/>
                    <a:lstStyle/>
                    <a:p>
                      <a:pPr algn="l" fontAlgn="b">
                        <a:buNone/>
                      </a:pPr>
                      <a:endParaRPr lang="tr-TR" sz="1800" b="1" i="0" u="none" strike="noStrike" dirty="0">
                        <a:solidFill>
                          <a:srgbClr val="000000"/>
                        </a:solidFill>
                        <a:effectLst/>
                        <a:latin typeface="Arial" panose="020B0604020202020204" pitchFamily="34" charset="0"/>
                      </a:endParaRPr>
                    </a:p>
                  </a:txBody>
                  <a:tcPr marL="108000" marR="9525" marT="9525" marB="0" anchor="ctr"/>
                </a:tc>
                <a:tc>
                  <a:txBody>
                    <a:bodyPr/>
                    <a:lstStyle/>
                    <a:p>
                      <a:pPr algn="l" fontAlgn="b">
                        <a:buNone/>
                      </a:pPr>
                      <a:r>
                        <a:rPr lang="tr-TR" sz="1800" u="none" strike="noStrike" noProof="0" dirty="0">
                          <a:effectLst/>
                        </a:rPr>
                        <a:t>7.4. Sürdürülebilirlik</a:t>
                      </a:r>
                      <a:endParaRPr lang="tr-TR" sz="1800" b="0" i="0" u="none" strike="noStrike" noProof="0" dirty="0">
                        <a:solidFill>
                          <a:srgbClr val="000000"/>
                        </a:solidFill>
                        <a:effectLst/>
                        <a:latin typeface="Arial" panose="020B0604020202020204" pitchFamily="34" charset="0"/>
                      </a:endParaRPr>
                    </a:p>
                  </a:txBody>
                  <a:tcPr marL="108000" marR="9525" marT="9525" marB="0" anchor="ctr"/>
                </a:tc>
                <a:tc>
                  <a:txBody>
                    <a:bodyPr/>
                    <a:lstStyle/>
                    <a:p>
                      <a:pPr algn="r" fontAlgn="b">
                        <a:buNone/>
                      </a:pPr>
                      <a:r>
                        <a:rPr lang="tr-TR" sz="2000" b="0" i="0" u="none" strike="noStrike" noProof="0" dirty="0">
                          <a:solidFill>
                            <a:srgbClr val="000000"/>
                          </a:solidFill>
                          <a:effectLst/>
                          <a:latin typeface="+mn-lt"/>
                        </a:rPr>
                        <a:t>12</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2</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14</a:t>
                      </a:r>
                    </a:p>
                  </a:txBody>
                  <a:tcPr marL="9525" marR="108000" marT="9525" marB="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2896014158"/>
                  </a:ext>
                </a:extLst>
              </a:tr>
              <a:tr h="319257">
                <a:tc vMerge="1">
                  <a:txBody>
                    <a:bodyPr/>
                    <a:lstStyle/>
                    <a:p>
                      <a:pPr algn="l" fontAlgn="b">
                        <a:buNone/>
                      </a:pPr>
                      <a:endParaRPr lang="tr-TR" sz="1800" b="1" i="0" u="none" strike="noStrike" dirty="0">
                        <a:solidFill>
                          <a:srgbClr val="000000"/>
                        </a:solidFill>
                        <a:effectLst/>
                        <a:latin typeface="Arial" panose="020B0604020202020204" pitchFamily="34" charset="0"/>
                      </a:endParaRPr>
                    </a:p>
                  </a:txBody>
                  <a:tcPr marL="108000" marR="9525" marT="9525" marB="0" anchor="ctr"/>
                </a:tc>
                <a:tc>
                  <a:txBody>
                    <a:bodyPr/>
                    <a:lstStyle/>
                    <a:p>
                      <a:pPr algn="l" fontAlgn="b">
                        <a:buNone/>
                      </a:pPr>
                      <a:r>
                        <a:rPr lang="tr-TR" sz="1800" u="none" strike="noStrike" noProof="0" dirty="0">
                          <a:effectLst/>
                        </a:rPr>
                        <a:t>7.5. Geleceğe Yönelik Kestirimci Ölçümler</a:t>
                      </a:r>
                      <a:endParaRPr lang="tr-TR" sz="1800" b="0" i="0" u="none" strike="noStrike" noProof="0" dirty="0">
                        <a:solidFill>
                          <a:srgbClr val="000000"/>
                        </a:solidFill>
                        <a:effectLst/>
                        <a:latin typeface="Arial" panose="020B0604020202020204" pitchFamily="34" charset="0"/>
                      </a:endParaRPr>
                    </a:p>
                  </a:txBody>
                  <a:tcPr marL="108000" marR="9525" marT="9525" marB="0" anchor="ctr"/>
                </a:tc>
                <a:tc>
                  <a:txBody>
                    <a:bodyPr/>
                    <a:lstStyle/>
                    <a:p>
                      <a:pPr algn="r" fontAlgn="b">
                        <a:buNone/>
                      </a:pPr>
                      <a:r>
                        <a:rPr lang="tr-TR" sz="2000" b="0" i="0" u="none" strike="noStrike" noProof="0" dirty="0">
                          <a:solidFill>
                            <a:srgbClr val="000000"/>
                          </a:solidFill>
                          <a:effectLst/>
                          <a:latin typeface="+mn-lt"/>
                        </a:rPr>
                        <a:t>83</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1</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84</a:t>
                      </a:r>
                    </a:p>
                  </a:txBody>
                  <a:tcPr marL="9525" marR="108000" marT="9525" marB="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709406352"/>
                  </a:ext>
                </a:extLst>
              </a:tr>
              <a:tr h="319257">
                <a:tc gridSpan="2">
                  <a:txBody>
                    <a:bodyPr/>
                    <a:lstStyle/>
                    <a:p>
                      <a:pPr algn="l" fontAlgn="b">
                        <a:buNone/>
                      </a:pPr>
                      <a:r>
                        <a:rPr lang="tr-TR" sz="1800" b="1" u="none" strike="noStrike" noProof="0" dirty="0">
                          <a:solidFill>
                            <a:schemeClr val="bg1"/>
                          </a:solidFill>
                          <a:effectLst/>
                        </a:rPr>
                        <a:t>Toplam</a:t>
                      </a:r>
                      <a:endParaRPr lang="tr-TR" sz="1800" b="1" i="0" u="none" strike="noStrike" noProof="0" dirty="0">
                        <a:solidFill>
                          <a:schemeClr val="bg1"/>
                        </a:solidFill>
                        <a:effectLst/>
                        <a:latin typeface="Arial" panose="020B0604020202020204" pitchFamily="34" charset="0"/>
                      </a:endParaRPr>
                    </a:p>
                  </a:txBody>
                  <a:tcPr marL="108000" marR="9525" marT="9525" marB="0" anchor="ctr">
                    <a:lnL w="12700" cap="flat" cmpd="sng" algn="ctr">
                      <a:solidFill>
                        <a:schemeClr val="accent1"/>
                      </a:solidFill>
                      <a:prstDash val="solid"/>
                      <a:round/>
                      <a:headEnd type="none" w="med" len="med"/>
                      <a:tailEnd type="none" w="med" len="med"/>
                    </a:lnL>
                    <a:solidFill>
                      <a:schemeClr val="tx2">
                        <a:lumMod val="40000"/>
                        <a:lumOff val="60000"/>
                      </a:schemeClr>
                    </a:solidFill>
                  </a:tcPr>
                </a:tc>
                <a:tc hMerge="1">
                  <a:txBody>
                    <a:bodyPr/>
                    <a:lstStyle/>
                    <a:p>
                      <a:pPr algn="l" fontAlgn="b">
                        <a:buNone/>
                      </a:pPr>
                      <a:endParaRPr lang="tr-TR" sz="1800" b="1" i="0" u="none" strike="noStrike" dirty="0">
                        <a:solidFill>
                          <a:srgbClr val="000000"/>
                        </a:solidFill>
                        <a:effectLst/>
                        <a:latin typeface="Arial" panose="020B0604020202020204" pitchFamily="34" charset="0"/>
                      </a:endParaRPr>
                    </a:p>
                  </a:txBody>
                  <a:tcPr marL="108000" marR="9525" marT="9525" marB="0" anchor="ctr">
                    <a:solidFill>
                      <a:srgbClr val="F8AD00"/>
                    </a:solidFill>
                  </a:tcPr>
                </a:tc>
                <a:tc>
                  <a:txBody>
                    <a:bodyPr/>
                    <a:lstStyle/>
                    <a:p>
                      <a:pPr algn="r" fontAlgn="b">
                        <a:buNone/>
                      </a:pPr>
                      <a:r>
                        <a:rPr lang="tr-TR" sz="2000" b="1" i="0" u="none" strike="noStrike" noProof="0" dirty="0">
                          <a:solidFill>
                            <a:schemeClr val="bg1"/>
                          </a:solidFill>
                          <a:effectLst/>
                          <a:latin typeface="+mn-lt"/>
                        </a:rPr>
                        <a:t>165</a:t>
                      </a:r>
                    </a:p>
                  </a:txBody>
                  <a:tcPr marL="9525" marR="108000" marT="9525" marB="0" anchor="ctr">
                    <a:solidFill>
                      <a:schemeClr val="tx2">
                        <a:lumMod val="40000"/>
                        <a:lumOff val="60000"/>
                      </a:schemeClr>
                    </a:solidFill>
                  </a:tcPr>
                </a:tc>
                <a:tc>
                  <a:txBody>
                    <a:bodyPr/>
                    <a:lstStyle/>
                    <a:p>
                      <a:pPr algn="r" fontAlgn="b">
                        <a:buNone/>
                      </a:pPr>
                      <a:r>
                        <a:rPr lang="tr-TR" sz="2000" b="1" i="0" u="none" strike="noStrike" noProof="0" dirty="0">
                          <a:solidFill>
                            <a:schemeClr val="bg1"/>
                          </a:solidFill>
                          <a:effectLst/>
                          <a:latin typeface="+mn-lt"/>
                        </a:rPr>
                        <a:t>31</a:t>
                      </a:r>
                    </a:p>
                  </a:txBody>
                  <a:tcPr marL="9525" marR="108000" marT="9525" marB="0" anchor="ctr">
                    <a:solidFill>
                      <a:schemeClr val="tx2">
                        <a:lumMod val="40000"/>
                        <a:lumOff val="60000"/>
                      </a:schemeClr>
                    </a:solidFill>
                  </a:tcPr>
                </a:tc>
                <a:tc>
                  <a:txBody>
                    <a:bodyPr/>
                    <a:lstStyle/>
                    <a:p>
                      <a:pPr algn="r" fontAlgn="b">
                        <a:buNone/>
                      </a:pPr>
                      <a:r>
                        <a:rPr lang="tr-TR" sz="2000" b="1" i="0" u="none" strike="noStrike" noProof="0" dirty="0">
                          <a:solidFill>
                            <a:schemeClr val="bg1"/>
                          </a:solidFill>
                          <a:effectLst/>
                          <a:latin typeface="+mn-lt"/>
                        </a:rPr>
                        <a:t>196</a:t>
                      </a:r>
                    </a:p>
                  </a:txBody>
                  <a:tcPr marL="9525" marR="108000" marT="9525" marB="0" anchor="ctr">
                    <a:lnR w="12700" cap="flat" cmpd="sng" algn="ctr">
                      <a:solidFill>
                        <a:schemeClr val="accent1"/>
                      </a:solidFill>
                      <a:prstDash val="solid"/>
                      <a:round/>
                      <a:headEnd type="none" w="med" len="med"/>
                      <a:tailEnd type="none" w="med" len="med"/>
                    </a:lnR>
                    <a:solidFill>
                      <a:schemeClr val="tx2">
                        <a:lumMod val="40000"/>
                        <a:lumOff val="60000"/>
                      </a:schemeClr>
                    </a:solidFill>
                  </a:tcPr>
                </a:tc>
                <a:extLst>
                  <a:ext uri="{0D108BD9-81ED-4DB2-BD59-A6C34878D82A}">
                    <a16:rowId xmlns:a16="http://schemas.microsoft.com/office/drawing/2014/main" val="1378108170"/>
                  </a:ext>
                </a:extLst>
              </a:tr>
              <a:tr h="319257">
                <a:tc rowSpan="6">
                  <a:txBody>
                    <a:bodyPr/>
                    <a:lstStyle/>
                    <a:p>
                      <a:pPr algn="l" fontAlgn="b">
                        <a:buNone/>
                      </a:pPr>
                      <a:r>
                        <a:rPr lang="tr-TR" sz="1800" u="none" strike="noStrike" noProof="0" dirty="0">
                          <a:effectLst/>
                        </a:rPr>
                        <a:t>Süreçlere Ait Ek Göstergeler</a:t>
                      </a:r>
                      <a:endParaRPr lang="tr-TR" sz="1800" b="1" i="0" u="none" strike="noStrike" noProof="0" dirty="0">
                        <a:solidFill>
                          <a:srgbClr val="000000"/>
                        </a:solidFill>
                        <a:effectLst/>
                        <a:latin typeface="Arial" panose="020B0604020202020204" pitchFamily="34" charset="0"/>
                      </a:endParaRPr>
                    </a:p>
                  </a:txBody>
                  <a:tcPr marL="108000" marR="9525" marT="9525" marB="0" anchor="ctr">
                    <a:lnL w="12700" cap="flat" cmpd="sng" algn="ctr">
                      <a:solidFill>
                        <a:schemeClr val="accent1"/>
                      </a:solidFill>
                      <a:prstDash val="solid"/>
                      <a:round/>
                      <a:headEnd type="none" w="med" len="med"/>
                      <a:tailEnd type="none" w="med" len="med"/>
                    </a:lnL>
                  </a:tcPr>
                </a:tc>
                <a:tc>
                  <a:txBody>
                    <a:bodyPr/>
                    <a:lstStyle/>
                    <a:p>
                      <a:pPr algn="l" fontAlgn="b">
                        <a:buNone/>
                      </a:pPr>
                      <a:r>
                        <a:rPr lang="tr-TR" sz="1800" u="none" strike="noStrike" noProof="0" dirty="0">
                          <a:effectLst/>
                        </a:rPr>
                        <a:t>7.6.1. Eğitim ve Öğretimi Yönetmek</a:t>
                      </a:r>
                      <a:endParaRPr lang="tr-TR" sz="1800" b="0" i="0" u="none" strike="noStrike" noProof="0" dirty="0">
                        <a:solidFill>
                          <a:srgbClr val="000000"/>
                        </a:solidFill>
                        <a:effectLst/>
                        <a:latin typeface="Arial" panose="020B0604020202020204" pitchFamily="34" charset="0"/>
                      </a:endParaRPr>
                    </a:p>
                  </a:txBody>
                  <a:tcPr marL="108000" marR="9525" marT="9525" marB="0" anchor="ctr"/>
                </a:tc>
                <a:tc>
                  <a:txBody>
                    <a:bodyPr/>
                    <a:lstStyle/>
                    <a:p>
                      <a:pPr algn="r" fontAlgn="b">
                        <a:buNone/>
                      </a:pPr>
                      <a:r>
                        <a:rPr lang="tr-TR" sz="2000" b="0" i="0" u="none" strike="noStrike" noProof="0" dirty="0">
                          <a:solidFill>
                            <a:srgbClr val="000000"/>
                          </a:solidFill>
                          <a:effectLst/>
                          <a:latin typeface="+mn-lt"/>
                        </a:rPr>
                        <a:t>1</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7</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8</a:t>
                      </a:r>
                    </a:p>
                  </a:txBody>
                  <a:tcPr marL="9525" marR="108000" marT="9525" marB="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959548130"/>
                  </a:ext>
                </a:extLst>
              </a:tr>
              <a:tr h="319257">
                <a:tc vMerge="1">
                  <a:txBody>
                    <a:bodyPr/>
                    <a:lstStyle/>
                    <a:p>
                      <a:pPr algn="l" fontAlgn="b">
                        <a:buNone/>
                      </a:pPr>
                      <a:endParaRPr lang="tr-TR" sz="1800" b="1" i="0" u="none" strike="noStrike" dirty="0">
                        <a:solidFill>
                          <a:srgbClr val="000000"/>
                        </a:solidFill>
                        <a:effectLst/>
                        <a:latin typeface="Arial" panose="020B0604020202020204" pitchFamily="34" charset="0"/>
                      </a:endParaRPr>
                    </a:p>
                  </a:txBody>
                  <a:tcPr marL="108000" marR="9525" marT="9525" marB="0" anchor="ctr"/>
                </a:tc>
                <a:tc>
                  <a:txBody>
                    <a:bodyPr/>
                    <a:lstStyle/>
                    <a:p>
                      <a:pPr algn="l" fontAlgn="b">
                        <a:buNone/>
                      </a:pPr>
                      <a:r>
                        <a:rPr lang="tr-TR" sz="1800" u="none" strike="noStrike" noProof="0" dirty="0">
                          <a:effectLst/>
                        </a:rPr>
                        <a:t>7.6.2. İdari ve Destek Hizmetlerini Yönetmek</a:t>
                      </a:r>
                      <a:endParaRPr lang="tr-TR" sz="1800" b="0" i="0" u="none" strike="noStrike" noProof="0" dirty="0">
                        <a:solidFill>
                          <a:srgbClr val="000000"/>
                        </a:solidFill>
                        <a:effectLst/>
                        <a:latin typeface="Arial" panose="020B0604020202020204" pitchFamily="34" charset="0"/>
                      </a:endParaRPr>
                    </a:p>
                  </a:txBody>
                  <a:tcPr marL="108000" marR="9525" marT="9525" marB="0" anchor="ctr"/>
                </a:tc>
                <a:tc>
                  <a:txBody>
                    <a:bodyPr/>
                    <a:lstStyle/>
                    <a:p>
                      <a:pPr algn="r" fontAlgn="b">
                        <a:buNone/>
                      </a:pPr>
                      <a:r>
                        <a:rPr lang="tr-TR" sz="2000" b="0" i="0" u="none" strike="noStrike" noProof="0" dirty="0">
                          <a:solidFill>
                            <a:srgbClr val="000000"/>
                          </a:solidFill>
                          <a:effectLst/>
                          <a:latin typeface="+mn-lt"/>
                        </a:rPr>
                        <a:t>1</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13</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14</a:t>
                      </a:r>
                    </a:p>
                  </a:txBody>
                  <a:tcPr marL="9525" marR="108000" marT="9525" marB="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4204047911"/>
                  </a:ext>
                </a:extLst>
              </a:tr>
              <a:tr h="319257">
                <a:tc vMerge="1">
                  <a:txBody>
                    <a:bodyPr/>
                    <a:lstStyle/>
                    <a:p>
                      <a:pPr algn="l" fontAlgn="b">
                        <a:buNone/>
                      </a:pPr>
                      <a:endParaRPr lang="tr-TR" sz="1800" b="1" i="0" u="none" strike="noStrike" dirty="0">
                        <a:solidFill>
                          <a:srgbClr val="000000"/>
                        </a:solidFill>
                        <a:effectLst/>
                        <a:latin typeface="Arial" panose="020B0604020202020204" pitchFamily="34" charset="0"/>
                      </a:endParaRPr>
                    </a:p>
                  </a:txBody>
                  <a:tcPr marL="108000" marR="9525" marT="9525" marB="0" anchor="ctr"/>
                </a:tc>
                <a:tc>
                  <a:txBody>
                    <a:bodyPr/>
                    <a:lstStyle/>
                    <a:p>
                      <a:pPr algn="l" fontAlgn="b">
                        <a:buNone/>
                      </a:pPr>
                      <a:r>
                        <a:rPr lang="tr-TR" sz="1800" u="none" strike="noStrike" noProof="0" dirty="0">
                          <a:effectLst/>
                        </a:rPr>
                        <a:t>7.6.3. Dönüşümü Yönetmek</a:t>
                      </a:r>
                      <a:endParaRPr lang="tr-TR" sz="1800" b="0" i="0" u="none" strike="noStrike" noProof="0" dirty="0">
                        <a:solidFill>
                          <a:srgbClr val="000000"/>
                        </a:solidFill>
                        <a:effectLst/>
                        <a:latin typeface="Arial" panose="020B0604020202020204" pitchFamily="34" charset="0"/>
                      </a:endParaRPr>
                    </a:p>
                  </a:txBody>
                  <a:tcPr marL="108000" marR="9525" marT="9525" marB="0" anchor="ctr"/>
                </a:tc>
                <a:tc>
                  <a:txBody>
                    <a:bodyPr/>
                    <a:lstStyle/>
                    <a:p>
                      <a:pPr algn="r" fontAlgn="b">
                        <a:buNone/>
                      </a:pPr>
                      <a:r>
                        <a:rPr lang="tr-TR" sz="2000" b="0" i="0" u="none" strike="noStrike" noProof="0" dirty="0">
                          <a:solidFill>
                            <a:srgbClr val="000000"/>
                          </a:solidFill>
                          <a:effectLst/>
                          <a:latin typeface="+mn-lt"/>
                        </a:rPr>
                        <a:t>1</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6</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7</a:t>
                      </a:r>
                    </a:p>
                  </a:txBody>
                  <a:tcPr marL="9525" marR="108000" marT="9525" marB="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3416750666"/>
                  </a:ext>
                </a:extLst>
              </a:tr>
              <a:tr h="319257">
                <a:tc vMerge="1">
                  <a:txBody>
                    <a:bodyPr/>
                    <a:lstStyle/>
                    <a:p>
                      <a:pPr algn="l" fontAlgn="b">
                        <a:buNone/>
                      </a:pPr>
                      <a:endParaRPr lang="tr-TR" sz="1800" b="1" i="0" u="none" strike="noStrike" dirty="0">
                        <a:solidFill>
                          <a:srgbClr val="000000"/>
                        </a:solidFill>
                        <a:effectLst/>
                        <a:latin typeface="Arial" panose="020B0604020202020204" pitchFamily="34" charset="0"/>
                      </a:endParaRPr>
                    </a:p>
                  </a:txBody>
                  <a:tcPr marL="108000" marR="9525" marT="9525" marB="0" anchor="ctr"/>
                </a:tc>
                <a:tc>
                  <a:txBody>
                    <a:bodyPr/>
                    <a:lstStyle/>
                    <a:p>
                      <a:pPr algn="l" fontAlgn="b">
                        <a:buNone/>
                      </a:pPr>
                      <a:r>
                        <a:rPr lang="tr-TR" sz="1800" u="none" strike="noStrike" noProof="0" dirty="0">
                          <a:effectLst/>
                        </a:rPr>
                        <a:t>7.6.4. Araştırma ve Geliştirmeyi Yönetmek</a:t>
                      </a:r>
                      <a:endParaRPr lang="tr-TR" sz="1800" b="0" i="0" u="none" strike="noStrike" noProof="0" dirty="0">
                        <a:solidFill>
                          <a:srgbClr val="000000"/>
                        </a:solidFill>
                        <a:effectLst/>
                        <a:latin typeface="Arial" panose="020B0604020202020204" pitchFamily="34" charset="0"/>
                      </a:endParaRPr>
                    </a:p>
                  </a:txBody>
                  <a:tcPr marL="108000" marR="9525" marT="9525" marB="0" anchor="ctr"/>
                </a:tc>
                <a:tc>
                  <a:txBody>
                    <a:bodyPr/>
                    <a:lstStyle/>
                    <a:p>
                      <a:pPr algn="r" fontAlgn="b">
                        <a:buNone/>
                      </a:pPr>
                      <a:r>
                        <a:rPr lang="tr-TR" sz="2000" b="0" i="0" u="none" strike="noStrike" noProof="0" dirty="0">
                          <a:solidFill>
                            <a:srgbClr val="000000"/>
                          </a:solidFill>
                          <a:effectLst/>
                          <a:latin typeface="+mn-lt"/>
                        </a:rPr>
                        <a:t>1</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2</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3</a:t>
                      </a:r>
                    </a:p>
                  </a:txBody>
                  <a:tcPr marL="9525" marR="108000" marT="9525" marB="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715010160"/>
                  </a:ext>
                </a:extLst>
              </a:tr>
              <a:tr h="319257">
                <a:tc vMerge="1">
                  <a:txBody>
                    <a:bodyPr/>
                    <a:lstStyle/>
                    <a:p>
                      <a:pPr algn="l" fontAlgn="b">
                        <a:buNone/>
                      </a:pPr>
                      <a:endParaRPr lang="tr-TR" sz="1800" b="1" i="0" u="none" strike="noStrike" dirty="0">
                        <a:solidFill>
                          <a:srgbClr val="000000"/>
                        </a:solidFill>
                        <a:effectLst/>
                        <a:latin typeface="Arial" panose="020B0604020202020204" pitchFamily="34" charset="0"/>
                      </a:endParaRPr>
                    </a:p>
                  </a:txBody>
                  <a:tcPr marL="108000" marR="9525" marT="9525" marB="0" anchor="ctr"/>
                </a:tc>
                <a:tc>
                  <a:txBody>
                    <a:bodyPr/>
                    <a:lstStyle/>
                    <a:p>
                      <a:pPr algn="l" fontAlgn="b">
                        <a:buNone/>
                      </a:pPr>
                      <a:r>
                        <a:rPr lang="tr-TR" sz="1800" u="none" strike="noStrike" noProof="0" dirty="0">
                          <a:effectLst/>
                        </a:rPr>
                        <a:t>7.6.5. Toplumsal Katkıyı Yönetmek</a:t>
                      </a:r>
                      <a:endParaRPr lang="tr-TR" sz="1800" b="0" i="0" u="none" strike="noStrike" noProof="0" dirty="0">
                        <a:solidFill>
                          <a:srgbClr val="000000"/>
                        </a:solidFill>
                        <a:effectLst/>
                        <a:latin typeface="Arial" panose="020B0604020202020204" pitchFamily="34" charset="0"/>
                      </a:endParaRPr>
                    </a:p>
                  </a:txBody>
                  <a:tcPr marL="108000" marR="9525" marT="9525" marB="0" anchor="ctr"/>
                </a:tc>
                <a:tc>
                  <a:txBody>
                    <a:bodyPr/>
                    <a:lstStyle/>
                    <a:p>
                      <a:pPr algn="r" fontAlgn="b">
                        <a:buNone/>
                      </a:pPr>
                      <a:r>
                        <a:rPr lang="tr-TR" sz="2000" b="0" i="0" u="none" strike="noStrike" noProof="0" dirty="0">
                          <a:solidFill>
                            <a:srgbClr val="000000"/>
                          </a:solidFill>
                          <a:effectLst/>
                          <a:latin typeface="+mn-lt"/>
                        </a:rPr>
                        <a:t>1</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6</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7</a:t>
                      </a:r>
                    </a:p>
                  </a:txBody>
                  <a:tcPr marL="9525" marR="108000" marT="9525" marB="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2263292840"/>
                  </a:ext>
                </a:extLst>
              </a:tr>
              <a:tr h="319257">
                <a:tc vMerge="1">
                  <a:txBody>
                    <a:bodyPr/>
                    <a:lstStyle/>
                    <a:p>
                      <a:pPr algn="l" fontAlgn="b">
                        <a:buNone/>
                      </a:pPr>
                      <a:endParaRPr lang="tr-TR" sz="1800" b="1" i="0" u="none" strike="noStrike" dirty="0">
                        <a:solidFill>
                          <a:srgbClr val="000000"/>
                        </a:solidFill>
                        <a:effectLst/>
                        <a:latin typeface="Arial" panose="020B0604020202020204" pitchFamily="34" charset="0"/>
                      </a:endParaRPr>
                    </a:p>
                  </a:txBody>
                  <a:tcPr marL="108000" marR="9525" marT="9525" marB="0" anchor="ctr"/>
                </a:tc>
                <a:tc>
                  <a:txBody>
                    <a:bodyPr/>
                    <a:lstStyle/>
                    <a:p>
                      <a:pPr algn="l" fontAlgn="b">
                        <a:buNone/>
                      </a:pPr>
                      <a:r>
                        <a:rPr lang="tr-TR" sz="1800" u="none" strike="noStrike" noProof="0" dirty="0">
                          <a:effectLst/>
                        </a:rPr>
                        <a:t>7.6.6. Pilot Üniversite</a:t>
                      </a:r>
                      <a:endParaRPr lang="tr-TR" sz="1800" b="0" i="0" u="none" strike="noStrike" noProof="0" dirty="0">
                        <a:solidFill>
                          <a:srgbClr val="000000"/>
                        </a:solidFill>
                        <a:effectLst/>
                        <a:latin typeface="Arial" panose="020B0604020202020204" pitchFamily="34" charset="0"/>
                      </a:endParaRPr>
                    </a:p>
                  </a:txBody>
                  <a:tcPr marL="108000" marR="9525" marT="9525" marB="0" anchor="ctr"/>
                </a:tc>
                <a:tc>
                  <a:txBody>
                    <a:bodyPr/>
                    <a:lstStyle/>
                    <a:p>
                      <a:pPr algn="r" fontAlgn="b">
                        <a:buNone/>
                      </a:pPr>
                      <a:r>
                        <a:rPr lang="tr-TR" sz="2000" b="0" i="0" u="none" strike="noStrike" noProof="0" dirty="0">
                          <a:solidFill>
                            <a:srgbClr val="000000"/>
                          </a:solidFill>
                          <a:effectLst/>
                          <a:latin typeface="+mn-lt"/>
                        </a:rPr>
                        <a:t>1</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3</a:t>
                      </a:r>
                    </a:p>
                  </a:txBody>
                  <a:tcPr marL="9525" marR="108000" marT="9525" marB="0" anchor="ctr"/>
                </a:tc>
                <a:tc>
                  <a:txBody>
                    <a:bodyPr/>
                    <a:lstStyle/>
                    <a:p>
                      <a:pPr algn="r" fontAlgn="b">
                        <a:buNone/>
                      </a:pPr>
                      <a:r>
                        <a:rPr lang="tr-TR" sz="2000" b="0" i="0" u="none" strike="noStrike" noProof="0" dirty="0">
                          <a:solidFill>
                            <a:srgbClr val="000000"/>
                          </a:solidFill>
                          <a:effectLst/>
                          <a:latin typeface="+mn-lt"/>
                        </a:rPr>
                        <a:t>4</a:t>
                      </a:r>
                    </a:p>
                  </a:txBody>
                  <a:tcPr marL="9525" marR="108000" marT="9525" marB="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610641109"/>
                  </a:ext>
                </a:extLst>
              </a:tr>
              <a:tr h="319257">
                <a:tc gridSpan="2">
                  <a:txBody>
                    <a:bodyPr/>
                    <a:lstStyle/>
                    <a:p>
                      <a:pPr algn="l" fontAlgn="b">
                        <a:buNone/>
                      </a:pPr>
                      <a:r>
                        <a:rPr lang="tr-TR" sz="1800" b="1" u="none" strike="noStrike" noProof="0" dirty="0">
                          <a:solidFill>
                            <a:schemeClr val="bg1"/>
                          </a:solidFill>
                          <a:effectLst/>
                        </a:rPr>
                        <a:t>Toplam</a:t>
                      </a:r>
                      <a:endParaRPr lang="tr-TR" sz="1800" b="1" i="0" u="none" strike="noStrike" noProof="0" dirty="0">
                        <a:solidFill>
                          <a:schemeClr val="bg1"/>
                        </a:solidFill>
                        <a:effectLst/>
                        <a:latin typeface="Arial" panose="020B0604020202020204" pitchFamily="34" charset="0"/>
                      </a:endParaRPr>
                    </a:p>
                  </a:txBody>
                  <a:tcPr marL="108000" marR="9525" marT="9525" marB="0" anchor="ctr">
                    <a:lnL w="12700" cap="flat" cmpd="sng" algn="ctr">
                      <a:solidFill>
                        <a:schemeClr val="accent1"/>
                      </a:solidFill>
                      <a:prstDash val="solid"/>
                      <a:round/>
                      <a:headEnd type="none" w="med" len="med"/>
                      <a:tailEnd type="none" w="med" len="med"/>
                    </a:lnL>
                    <a:solidFill>
                      <a:schemeClr val="tx2">
                        <a:lumMod val="40000"/>
                        <a:lumOff val="60000"/>
                      </a:schemeClr>
                    </a:solidFill>
                  </a:tcPr>
                </a:tc>
                <a:tc hMerge="1">
                  <a:txBody>
                    <a:bodyPr/>
                    <a:lstStyle/>
                    <a:p>
                      <a:pPr algn="l" fontAlgn="b">
                        <a:buNone/>
                      </a:pPr>
                      <a:endParaRPr lang="tr-TR" sz="1800" b="1" i="0" u="none" strike="noStrike" dirty="0">
                        <a:solidFill>
                          <a:srgbClr val="000000"/>
                        </a:solidFill>
                        <a:effectLst/>
                        <a:latin typeface="Arial" panose="020B0604020202020204" pitchFamily="34" charset="0"/>
                      </a:endParaRPr>
                    </a:p>
                  </a:txBody>
                  <a:tcPr marL="108000" marR="9525" marT="9525" marB="0" anchor="ctr">
                    <a:solidFill>
                      <a:srgbClr val="F8AD00"/>
                    </a:solidFill>
                  </a:tcPr>
                </a:tc>
                <a:tc>
                  <a:txBody>
                    <a:bodyPr/>
                    <a:lstStyle/>
                    <a:p>
                      <a:pPr algn="r" fontAlgn="b">
                        <a:buNone/>
                      </a:pPr>
                      <a:r>
                        <a:rPr lang="tr-TR" sz="2000" b="1" i="0" u="none" strike="noStrike" noProof="0" dirty="0">
                          <a:solidFill>
                            <a:schemeClr val="bg1"/>
                          </a:solidFill>
                          <a:effectLst/>
                          <a:latin typeface="+mn-lt"/>
                        </a:rPr>
                        <a:t>6</a:t>
                      </a:r>
                    </a:p>
                  </a:txBody>
                  <a:tcPr marL="9525" marR="108000" marT="9525" marB="0" anchor="ctr">
                    <a:solidFill>
                      <a:schemeClr val="tx2">
                        <a:lumMod val="40000"/>
                        <a:lumOff val="60000"/>
                      </a:schemeClr>
                    </a:solidFill>
                  </a:tcPr>
                </a:tc>
                <a:tc>
                  <a:txBody>
                    <a:bodyPr/>
                    <a:lstStyle/>
                    <a:p>
                      <a:pPr algn="r" fontAlgn="b">
                        <a:buNone/>
                      </a:pPr>
                      <a:r>
                        <a:rPr lang="tr-TR" sz="2000" b="1" i="0" u="none" strike="noStrike" noProof="0" dirty="0">
                          <a:solidFill>
                            <a:schemeClr val="bg1"/>
                          </a:solidFill>
                          <a:effectLst/>
                          <a:latin typeface="+mn-lt"/>
                        </a:rPr>
                        <a:t>37</a:t>
                      </a:r>
                    </a:p>
                  </a:txBody>
                  <a:tcPr marL="9525" marR="108000" marT="9525" marB="0" anchor="ctr">
                    <a:solidFill>
                      <a:schemeClr val="tx2">
                        <a:lumMod val="40000"/>
                        <a:lumOff val="60000"/>
                      </a:schemeClr>
                    </a:solidFill>
                  </a:tcPr>
                </a:tc>
                <a:tc>
                  <a:txBody>
                    <a:bodyPr/>
                    <a:lstStyle/>
                    <a:p>
                      <a:pPr algn="r" fontAlgn="b">
                        <a:buNone/>
                      </a:pPr>
                      <a:r>
                        <a:rPr lang="tr-TR" sz="2000" b="1" i="0" u="none" strike="noStrike" noProof="0" dirty="0">
                          <a:solidFill>
                            <a:schemeClr val="bg1"/>
                          </a:solidFill>
                          <a:effectLst/>
                          <a:latin typeface="+mn-lt"/>
                        </a:rPr>
                        <a:t>43</a:t>
                      </a:r>
                    </a:p>
                  </a:txBody>
                  <a:tcPr marL="9525" marR="108000" marT="9525" marB="0" anchor="ctr">
                    <a:lnR w="12700" cap="flat" cmpd="sng" algn="ctr">
                      <a:solidFill>
                        <a:schemeClr val="accent1"/>
                      </a:solidFill>
                      <a:prstDash val="solid"/>
                      <a:round/>
                      <a:headEnd type="none" w="med" len="med"/>
                      <a:tailEnd type="none" w="med" len="med"/>
                    </a:lnR>
                    <a:solidFill>
                      <a:schemeClr val="tx2">
                        <a:lumMod val="40000"/>
                        <a:lumOff val="60000"/>
                      </a:schemeClr>
                    </a:solidFill>
                  </a:tcPr>
                </a:tc>
                <a:extLst>
                  <a:ext uri="{0D108BD9-81ED-4DB2-BD59-A6C34878D82A}">
                    <a16:rowId xmlns:a16="http://schemas.microsoft.com/office/drawing/2014/main" val="2922872560"/>
                  </a:ext>
                </a:extLst>
              </a:tr>
              <a:tr h="319257">
                <a:tc gridSpan="2">
                  <a:txBody>
                    <a:bodyPr/>
                    <a:lstStyle/>
                    <a:p>
                      <a:pPr algn="l" fontAlgn="b">
                        <a:buNone/>
                      </a:pPr>
                      <a:r>
                        <a:rPr lang="tr-TR" sz="1800" u="none" strike="noStrike" noProof="0" dirty="0">
                          <a:effectLst/>
                        </a:rPr>
                        <a:t>Genel Toplam</a:t>
                      </a:r>
                      <a:endParaRPr lang="tr-TR" sz="1800" b="1" i="0" u="none" strike="noStrike" noProof="0" dirty="0">
                        <a:solidFill>
                          <a:srgbClr val="000000"/>
                        </a:solidFill>
                        <a:effectLst/>
                        <a:latin typeface="Arial" panose="020B0604020202020204" pitchFamily="34" charset="0"/>
                      </a:endParaRPr>
                    </a:p>
                  </a:txBody>
                  <a:tcPr marL="108000" marR="9525" marT="9525" marB="0" anchor="ctr">
                    <a:lnL w="12700" cap="flat" cmpd="sng" algn="ctr">
                      <a:solidFill>
                        <a:schemeClr val="accent1"/>
                      </a:solidFill>
                      <a:prstDash val="solid"/>
                      <a:round/>
                      <a:headEnd type="none" w="med" len="med"/>
                      <a:tailEnd type="none" w="med" len="med"/>
                    </a:lnL>
                    <a:lnB w="12700" cap="flat" cmpd="sng" algn="ctr">
                      <a:solidFill>
                        <a:schemeClr val="accent1"/>
                      </a:solidFill>
                      <a:prstDash val="solid"/>
                      <a:round/>
                      <a:headEnd type="none" w="med" len="med"/>
                      <a:tailEnd type="none" w="med" len="med"/>
                    </a:lnB>
                    <a:solidFill>
                      <a:srgbClr val="105BB5"/>
                    </a:solidFill>
                  </a:tcPr>
                </a:tc>
                <a:tc hMerge="1">
                  <a:txBody>
                    <a:bodyPr/>
                    <a:lstStyle/>
                    <a:p>
                      <a:pPr algn="l" fontAlgn="b">
                        <a:buNone/>
                      </a:pPr>
                      <a:endParaRPr lang="tr-TR" sz="1800" b="1" i="0" u="none" strike="noStrike" dirty="0">
                        <a:solidFill>
                          <a:srgbClr val="000000"/>
                        </a:solidFill>
                        <a:effectLst/>
                        <a:latin typeface="Arial" panose="020B0604020202020204" pitchFamily="34" charset="0"/>
                      </a:endParaRPr>
                    </a:p>
                  </a:txBody>
                  <a:tcPr marL="108000" marR="9525" marT="9525" marB="0" anchor="ctr"/>
                </a:tc>
                <a:tc>
                  <a:txBody>
                    <a:bodyPr/>
                    <a:lstStyle/>
                    <a:p>
                      <a:pPr algn="r" fontAlgn="b">
                        <a:buNone/>
                      </a:pPr>
                      <a:r>
                        <a:rPr lang="tr-TR" sz="2000" b="1" i="0" u="none" strike="noStrike" noProof="0" dirty="0">
                          <a:solidFill>
                            <a:schemeClr val="bg1"/>
                          </a:solidFill>
                          <a:effectLst/>
                          <a:latin typeface="+mn-lt"/>
                        </a:rPr>
                        <a:t>171</a:t>
                      </a:r>
                    </a:p>
                  </a:txBody>
                  <a:tcPr marL="9525" marR="108000" marT="9525" marB="0" anchor="ctr">
                    <a:lnB w="12700" cap="flat" cmpd="sng" algn="ctr">
                      <a:solidFill>
                        <a:schemeClr val="accent1"/>
                      </a:solidFill>
                      <a:prstDash val="solid"/>
                      <a:round/>
                      <a:headEnd type="none" w="med" len="med"/>
                      <a:tailEnd type="none" w="med" len="med"/>
                    </a:lnB>
                    <a:solidFill>
                      <a:srgbClr val="105BB5"/>
                    </a:solidFill>
                  </a:tcPr>
                </a:tc>
                <a:tc>
                  <a:txBody>
                    <a:bodyPr/>
                    <a:lstStyle/>
                    <a:p>
                      <a:pPr algn="r" fontAlgn="b">
                        <a:buNone/>
                      </a:pPr>
                      <a:r>
                        <a:rPr lang="tr-TR" sz="2000" b="1" i="0" u="none" strike="noStrike" noProof="0" dirty="0">
                          <a:solidFill>
                            <a:schemeClr val="bg1"/>
                          </a:solidFill>
                          <a:effectLst/>
                          <a:latin typeface="+mn-lt"/>
                        </a:rPr>
                        <a:t>68</a:t>
                      </a:r>
                    </a:p>
                  </a:txBody>
                  <a:tcPr marL="9525" marR="108000" marT="9525" marB="0" anchor="ctr">
                    <a:lnB w="12700" cap="flat" cmpd="sng" algn="ctr">
                      <a:solidFill>
                        <a:schemeClr val="accent1"/>
                      </a:solidFill>
                      <a:prstDash val="solid"/>
                      <a:round/>
                      <a:headEnd type="none" w="med" len="med"/>
                      <a:tailEnd type="none" w="med" len="med"/>
                    </a:lnB>
                    <a:solidFill>
                      <a:srgbClr val="105BB5"/>
                    </a:solidFill>
                  </a:tcPr>
                </a:tc>
                <a:tc>
                  <a:txBody>
                    <a:bodyPr/>
                    <a:lstStyle/>
                    <a:p>
                      <a:pPr algn="r" fontAlgn="b">
                        <a:buNone/>
                      </a:pPr>
                      <a:r>
                        <a:rPr lang="tr-TR" sz="2000" b="1" i="0" u="none" strike="noStrike" noProof="0" dirty="0">
                          <a:solidFill>
                            <a:schemeClr val="bg1"/>
                          </a:solidFill>
                          <a:effectLst/>
                          <a:latin typeface="+mn-lt"/>
                        </a:rPr>
                        <a:t>239</a:t>
                      </a:r>
                    </a:p>
                  </a:txBody>
                  <a:tcPr marL="9525" marR="108000" marT="9525" marB="0" anchor="ctr">
                    <a:lnR w="12700" cap="flat" cmpd="sng" algn="ctr">
                      <a:solidFill>
                        <a:schemeClr val="accent1"/>
                      </a:solidFill>
                      <a:prstDash val="solid"/>
                      <a:round/>
                      <a:headEnd type="none" w="med" len="med"/>
                      <a:tailEnd type="none" w="med" len="med"/>
                    </a:lnR>
                    <a:lnB w="12700" cap="flat" cmpd="sng" algn="ctr">
                      <a:solidFill>
                        <a:schemeClr val="accent1"/>
                      </a:solidFill>
                      <a:prstDash val="solid"/>
                      <a:round/>
                      <a:headEnd type="none" w="med" len="med"/>
                      <a:tailEnd type="none" w="med" len="med"/>
                    </a:lnB>
                    <a:solidFill>
                      <a:srgbClr val="105BB5"/>
                    </a:solidFill>
                  </a:tcPr>
                </a:tc>
                <a:extLst>
                  <a:ext uri="{0D108BD9-81ED-4DB2-BD59-A6C34878D82A}">
                    <a16:rowId xmlns:a16="http://schemas.microsoft.com/office/drawing/2014/main" val="2503764799"/>
                  </a:ext>
                </a:extLst>
              </a:tr>
            </a:tbl>
          </a:graphicData>
        </a:graphic>
      </p:graphicFrame>
      <p:sp>
        <p:nvSpPr>
          <p:cNvPr id="2" name="Slayt Numarası Yer Tutucusu 1">
            <a:extLst>
              <a:ext uri="{FF2B5EF4-FFF2-40B4-BE49-F238E27FC236}">
                <a16:creationId xmlns:a16="http://schemas.microsoft.com/office/drawing/2014/main" id="{00C6B13E-9504-E01F-2B99-641302120CFB}"/>
              </a:ext>
            </a:extLst>
          </p:cNvPr>
          <p:cNvSpPr>
            <a:spLocks noGrp="1"/>
          </p:cNvSpPr>
          <p:nvPr>
            <p:ph type="sldNum" sz="quarter" idx="12"/>
          </p:nvPr>
        </p:nvSpPr>
        <p:spPr/>
        <p:txBody>
          <a:bodyPr/>
          <a:lstStyle/>
          <a:p>
            <a:fld id="{B6F15528-21DE-4FAA-801E-634DDDAF4B2B}" type="slidenum">
              <a:rPr lang="tr-TR" smtClean="0"/>
              <a:pPr/>
              <a:t>19</a:t>
            </a:fld>
            <a:endParaRPr lang="tr-TR" dirty="0"/>
          </a:p>
        </p:txBody>
      </p:sp>
      <p:sp>
        <p:nvSpPr>
          <p:cNvPr id="3" name="Alt Bilgi Yer Tutucusu 2">
            <a:extLst>
              <a:ext uri="{FF2B5EF4-FFF2-40B4-BE49-F238E27FC236}">
                <a16:creationId xmlns:a16="http://schemas.microsoft.com/office/drawing/2014/main" id="{93E36FE0-586A-C496-FAD7-549AB8B61C52}"/>
              </a:ext>
            </a:extLst>
          </p:cNvPr>
          <p:cNvSpPr>
            <a:spLocks noGrp="1"/>
          </p:cNvSpPr>
          <p:nvPr>
            <p:ph type="ftr" sz="quarter" idx="11"/>
          </p:nvPr>
        </p:nvSpPr>
        <p:spPr/>
        <p:txBody>
          <a:bodyPr/>
          <a:lstStyle/>
          <a:p>
            <a:r>
              <a:rPr lang="nn-NO" dirty="0"/>
              <a:t>EFQM 2026 Saha Hazırlık Bilgilendirme Sunumu - Kriter 7</a:t>
            </a:r>
            <a:endParaRPr lang="tr-TR" dirty="0"/>
          </a:p>
        </p:txBody>
      </p:sp>
    </p:spTree>
    <p:extLst>
      <p:ext uri="{BB962C8B-B14F-4D97-AF65-F5344CB8AC3E}">
        <p14:creationId xmlns:p14="http://schemas.microsoft.com/office/powerpoint/2010/main" val="499586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2C958F57-03B7-C60F-DD95-4F87A4664DDA}"/>
              </a:ext>
            </a:extLst>
          </p:cNvPr>
          <p:cNvSpPr>
            <a:spLocks noGrp="1"/>
          </p:cNvSpPr>
          <p:nvPr>
            <p:ph type="title"/>
          </p:nvPr>
        </p:nvSpPr>
        <p:spPr/>
        <p:txBody>
          <a:bodyPr>
            <a:normAutofit fontScale="90000"/>
          </a:bodyPr>
          <a:lstStyle/>
          <a:p>
            <a:r>
              <a:rPr lang="tr-TR" dirty="0"/>
              <a:t>Sunum Planı</a:t>
            </a:r>
          </a:p>
        </p:txBody>
      </p:sp>
      <p:sp>
        <p:nvSpPr>
          <p:cNvPr id="5" name="İçerik Yer Tutucusu 4">
            <a:extLst>
              <a:ext uri="{FF2B5EF4-FFF2-40B4-BE49-F238E27FC236}">
                <a16:creationId xmlns:a16="http://schemas.microsoft.com/office/drawing/2014/main" id="{DBBB9151-6EF6-A421-323C-9F13EF80C5E9}"/>
              </a:ext>
            </a:extLst>
          </p:cNvPr>
          <p:cNvSpPr>
            <a:spLocks noGrp="1"/>
          </p:cNvSpPr>
          <p:nvPr>
            <p:ph idx="1"/>
          </p:nvPr>
        </p:nvSpPr>
        <p:spPr/>
        <p:txBody>
          <a:bodyPr/>
          <a:lstStyle/>
          <a:p>
            <a:pPr marL="514350" indent="-514350">
              <a:buFont typeface="+mj-lt"/>
              <a:buAutoNum type="arabicPeriod"/>
            </a:pPr>
            <a:r>
              <a:rPr lang="tr-TR" dirty="0"/>
              <a:t>Stratejik ve Operasyonel Performans Alt Kırılımları</a:t>
            </a:r>
          </a:p>
          <a:p>
            <a:pPr marL="514350" indent="-514350">
              <a:buFont typeface="+mj-lt"/>
              <a:buAutoNum type="arabicPeriod"/>
            </a:pPr>
            <a:r>
              <a:rPr lang="tr-TR" dirty="0"/>
              <a:t>Kriterin Temel İstekleri</a:t>
            </a:r>
          </a:p>
          <a:p>
            <a:pPr marL="514350" indent="-514350">
              <a:buFont typeface="+mj-lt"/>
              <a:buAutoNum type="arabicPeriod"/>
            </a:pPr>
            <a:r>
              <a:rPr lang="tr-TR" dirty="0"/>
              <a:t>Yararlanılan Veri Kaynakları</a:t>
            </a:r>
          </a:p>
          <a:p>
            <a:pPr marL="514350" indent="-514350">
              <a:buFont typeface="+mj-lt"/>
              <a:buAutoNum type="arabicPeriod"/>
            </a:pPr>
            <a:r>
              <a:rPr lang="tr-TR" dirty="0"/>
              <a:t>Birimlerimizden Beklentilerimiz</a:t>
            </a:r>
          </a:p>
          <a:p>
            <a:pPr marL="514350" indent="-514350">
              <a:buFont typeface="+mj-lt"/>
              <a:buAutoNum type="arabicPeriod"/>
            </a:pPr>
            <a:r>
              <a:rPr lang="nn-NO" dirty="0"/>
              <a:t>Saha Ziyaretinde Yöneticilere Gelebilecek Sorular</a:t>
            </a:r>
            <a:endParaRPr lang="tr-TR" dirty="0"/>
          </a:p>
          <a:p>
            <a:pPr marL="514350" indent="-514350">
              <a:buFont typeface="+mj-lt"/>
              <a:buAutoNum type="arabicPeriod"/>
            </a:pPr>
            <a:r>
              <a:rPr lang="tr-TR" dirty="0"/>
              <a:t>Üniversitemiz Raporunda Yer Alan Göstergeler Hakkında Bilgi</a:t>
            </a:r>
          </a:p>
          <a:p>
            <a:pPr marL="514350" indent="-514350">
              <a:buFont typeface="+mj-lt"/>
              <a:buAutoNum type="arabicPeriod"/>
            </a:pPr>
            <a:r>
              <a:rPr lang="tr-TR" dirty="0"/>
              <a:t>Sorular</a:t>
            </a:r>
          </a:p>
        </p:txBody>
      </p:sp>
      <p:sp>
        <p:nvSpPr>
          <p:cNvPr id="6" name="Slayt Numarası Yer Tutucusu 5">
            <a:extLst>
              <a:ext uri="{FF2B5EF4-FFF2-40B4-BE49-F238E27FC236}">
                <a16:creationId xmlns:a16="http://schemas.microsoft.com/office/drawing/2014/main" id="{ECD82098-B212-2FD6-D996-34F1CEDDC1C5}"/>
              </a:ext>
            </a:extLst>
          </p:cNvPr>
          <p:cNvSpPr>
            <a:spLocks noGrp="1"/>
          </p:cNvSpPr>
          <p:nvPr>
            <p:ph type="sldNum" sz="quarter" idx="12"/>
          </p:nvPr>
        </p:nvSpPr>
        <p:spPr/>
        <p:txBody>
          <a:bodyPr/>
          <a:lstStyle/>
          <a:p>
            <a:fld id="{C1FF6DA9-008F-8B48-92A6-B652298478BF}" type="slidenum">
              <a:rPr lang="en-US" smtClean="0"/>
              <a:t>2</a:t>
            </a:fld>
            <a:endParaRPr lang="en-US"/>
          </a:p>
        </p:txBody>
      </p:sp>
      <p:sp>
        <p:nvSpPr>
          <p:cNvPr id="7" name="Alt Bilgi Yer Tutucusu 6">
            <a:extLst>
              <a:ext uri="{FF2B5EF4-FFF2-40B4-BE49-F238E27FC236}">
                <a16:creationId xmlns:a16="http://schemas.microsoft.com/office/drawing/2014/main" id="{2485C547-7391-8D1B-E8F6-F4ABCF105404}"/>
              </a:ext>
            </a:extLst>
          </p:cNvPr>
          <p:cNvSpPr>
            <a:spLocks noGrp="1"/>
          </p:cNvSpPr>
          <p:nvPr>
            <p:ph type="ftr" sz="quarter" idx="11"/>
          </p:nvPr>
        </p:nvSpPr>
        <p:spPr/>
        <p:txBody>
          <a:bodyPr/>
          <a:lstStyle/>
          <a:p>
            <a:r>
              <a:rPr lang="nn-NO"/>
              <a:t>EFQM 2026 Saha Hazırlık Bilgilendirme Sunumu - Kriter 7</a:t>
            </a:r>
            <a:endParaRPr lang="en-US"/>
          </a:p>
        </p:txBody>
      </p:sp>
    </p:spTree>
    <p:extLst>
      <p:ext uri="{BB962C8B-B14F-4D97-AF65-F5344CB8AC3E}">
        <p14:creationId xmlns:p14="http://schemas.microsoft.com/office/powerpoint/2010/main" val="275954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2F8B44-5617-FE04-8290-B23806A928E1}"/>
              </a:ext>
            </a:extLst>
          </p:cNvPr>
          <p:cNvSpPr>
            <a:spLocks noGrp="1"/>
          </p:cNvSpPr>
          <p:nvPr>
            <p:ph type="title"/>
          </p:nvPr>
        </p:nvSpPr>
        <p:spPr/>
        <p:txBody>
          <a:bodyPr>
            <a:normAutofit fontScale="90000"/>
          </a:bodyPr>
          <a:lstStyle/>
          <a:p>
            <a:r>
              <a:rPr lang="tr-TR" dirty="0"/>
              <a:t>Kriter 6 ile 7 Arasındaki Fark Nedir?</a:t>
            </a:r>
          </a:p>
        </p:txBody>
      </p:sp>
      <p:graphicFrame>
        <p:nvGraphicFramePr>
          <p:cNvPr id="4" name="İçerik Yer Tutucusu 3">
            <a:extLst>
              <a:ext uri="{FF2B5EF4-FFF2-40B4-BE49-F238E27FC236}">
                <a16:creationId xmlns:a16="http://schemas.microsoft.com/office/drawing/2014/main" id="{F125C1A7-3A95-437D-6943-3F0F71567674}"/>
              </a:ext>
            </a:extLst>
          </p:cNvPr>
          <p:cNvGraphicFramePr>
            <a:graphicFrameLocks noGrp="1"/>
          </p:cNvGraphicFramePr>
          <p:nvPr>
            <p:ph idx="1"/>
            <p:extLst>
              <p:ext uri="{D42A27DB-BD31-4B8C-83A1-F6EECF244321}">
                <p14:modId xmlns:p14="http://schemas.microsoft.com/office/powerpoint/2010/main" val="1975798272"/>
              </p:ext>
            </p:extLst>
          </p:nvPr>
        </p:nvGraphicFramePr>
        <p:xfrm>
          <a:off x="457200" y="1196622"/>
          <a:ext cx="11325224" cy="2282266"/>
        </p:xfrm>
        <a:graphic>
          <a:graphicData uri="http://schemas.openxmlformats.org/drawingml/2006/table">
            <a:tbl>
              <a:tblPr firstRow="1" bandRow="1">
                <a:tableStyleId>{5C22544A-7EE6-4342-B048-85BDC9FD1C3A}</a:tableStyleId>
              </a:tblPr>
              <a:tblGrid>
                <a:gridCol w="5029200">
                  <a:extLst>
                    <a:ext uri="{9D8B030D-6E8A-4147-A177-3AD203B41FA5}">
                      <a16:colId xmlns:a16="http://schemas.microsoft.com/office/drawing/2014/main" val="1072559895"/>
                    </a:ext>
                  </a:extLst>
                </a:gridCol>
                <a:gridCol w="6296024">
                  <a:extLst>
                    <a:ext uri="{9D8B030D-6E8A-4147-A177-3AD203B41FA5}">
                      <a16:colId xmlns:a16="http://schemas.microsoft.com/office/drawing/2014/main" val="1869048142"/>
                    </a:ext>
                  </a:extLst>
                </a:gridCol>
              </a:tblGrid>
              <a:tr h="425199">
                <a:tc>
                  <a:txBody>
                    <a:bodyPr/>
                    <a:lstStyle/>
                    <a:p>
                      <a:pPr>
                        <a:lnSpc>
                          <a:spcPct val="115000"/>
                        </a:lnSpc>
                        <a:spcAft>
                          <a:spcPts val="800"/>
                        </a:spcAft>
                        <a:buNone/>
                      </a:pPr>
                      <a:r>
                        <a:rPr lang="tr-TR" sz="1600" kern="100" dirty="0">
                          <a:effectLst/>
                        </a:rPr>
                        <a:t>Kriter 6</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solidFill>
                      <a:srgbClr val="105BB5"/>
                    </a:solidFill>
                  </a:tcPr>
                </a:tc>
                <a:tc>
                  <a:txBody>
                    <a:bodyPr/>
                    <a:lstStyle/>
                    <a:p>
                      <a:pPr>
                        <a:lnSpc>
                          <a:spcPct val="115000"/>
                        </a:lnSpc>
                        <a:spcAft>
                          <a:spcPts val="800"/>
                        </a:spcAft>
                        <a:buNone/>
                      </a:pPr>
                      <a:r>
                        <a:rPr lang="tr-TR" sz="1600" kern="100" dirty="0">
                          <a:effectLst/>
                        </a:rPr>
                        <a:t>Kriter 7</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solidFill>
                      <a:srgbClr val="105BB5"/>
                    </a:solidFill>
                  </a:tcPr>
                </a:tc>
                <a:extLst>
                  <a:ext uri="{0D108BD9-81ED-4DB2-BD59-A6C34878D82A}">
                    <a16:rowId xmlns:a16="http://schemas.microsoft.com/office/drawing/2014/main" val="992459950"/>
                  </a:ext>
                </a:extLst>
              </a:tr>
              <a:tr h="425199">
                <a:tc>
                  <a:txBody>
                    <a:bodyPr/>
                    <a:lstStyle/>
                    <a:p>
                      <a:pPr>
                        <a:lnSpc>
                          <a:spcPct val="115000"/>
                        </a:lnSpc>
                        <a:spcAft>
                          <a:spcPts val="800"/>
                        </a:spcAft>
                        <a:buNone/>
                      </a:pPr>
                      <a:r>
                        <a:rPr lang="tr-TR" sz="1600" kern="100" dirty="0">
                          <a:effectLst/>
                        </a:rPr>
                        <a:t>Paydaşların algısıdır.</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tc>
                  <a:txBody>
                    <a:bodyPr/>
                    <a:lstStyle/>
                    <a:p>
                      <a:pPr>
                        <a:lnSpc>
                          <a:spcPct val="115000"/>
                        </a:lnSpc>
                        <a:spcAft>
                          <a:spcPts val="800"/>
                        </a:spcAft>
                        <a:buNone/>
                      </a:pPr>
                      <a:r>
                        <a:rPr lang="tr-TR" sz="1600" kern="100" dirty="0">
                          <a:effectLst/>
                        </a:rPr>
                        <a:t>Kurumun performans sonucudur.</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extLst>
                  <a:ext uri="{0D108BD9-81ED-4DB2-BD59-A6C34878D82A}">
                    <a16:rowId xmlns:a16="http://schemas.microsoft.com/office/drawing/2014/main" val="1350310167"/>
                  </a:ext>
                </a:extLst>
              </a:tr>
              <a:tr h="531583">
                <a:tc>
                  <a:txBody>
                    <a:bodyPr/>
                    <a:lstStyle/>
                    <a:p>
                      <a:pPr>
                        <a:lnSpc>
                          <a:spcPct val="115000"/>
                        </a:lnSpc>
                        <a:spcAft>
                          <a:spcPts val="800"/>
                        </a:spcAft>
                        <a:buNone/>
                      </a:pPr>
                      <a:r>
                        <a:rPr lang="tr-TR" sz="1800" b="1" kern="100" dirty="0">
                          <a:solidFill>
                            <a:srgbClr val="C00000"/>
                          </a:solidFill>
                          <a:effectLst/>
                        </a:rPr>
                        <a:t>“Paydaşlarımız ne düşünüyor, bizi nasıl görüyor?” </a:t>
                      </a:r>
                      <a:r>
                        <a:rPr lang="tr-TR" sz="1600" kern="100" dirty="0">
                          <a:effectLst/>
                        </a:rPr>
                        <a:t>sorusuna cevap verir. (Paydaşın Sesi)</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tc>
                  <a:txBody>
                    <a:bodyPr/>
                    <a:lstStyle/>
                    <a:p>
                      <a:pPr>
                        <a:lnSpc>
                          <a:spcPct val="115000"/>
                        </a:lnSpc>
                        <a:spcAft>
                          <a:spcPts val="800"/>
                        </a:spcAft>
                        <a:buNone/>
                      </a:pPr>
                      <a:r>
                        <a:rPr lang="tr-TR" sz="1800" b="1" kern="100" dirty="0">
                          <a:solidFill>
                            <a:srgbClr val="C00000"/>
                          </a:solidFill>
                          <a:effectLst/>
                        </a:rPr>
                        <a:t>“Paydaşlarımız için ne başardık?”</a:t>
                      </a:r>
                      <a:br>
                        <a:rPr lang="tr-TR" sz="1600" b="1" kern="100" dirty="0">
                          <a:solidFill>
                            <a:srgbClr val="C00000"/>
                          </a:solidFill>
                          <a:effectLst/>
                        </a:rPr>
                      </a:br>
                      <a:r>
                        <a:rPr lang="tr-TR" sz="1600" kern="100" dirty="0">
                          <a:effectLst/>
                        </a:rPr>
                        <a:t>sorusuna cevap verir. (Kurumun Karnesi)</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extLst>
                  <a:ext uri="{0D108BD9-81ED-4DB2-BD59-A6C34878D82A}">
                    <a16:rowId xmlns:a16="http://schemas.microsoft.com/office/drawing/2014/main" val="4278559606"/>
                  </a:ext>
                </a:extLst>
              </a:tr>
              <a:tr h="425199">
                <a:tc>
                  <a:txBody>
                    <a:bodyPr/>
                    <a:lstStyle/>
                    <a:p>
                      <a:pPr>
                        <a:lnSpc>
                          <a:spcPct val="115000"/>
                        </a:lnSpc>
                        <a:spcAft>
                          <a:spcPts val="800"/>
                        </a:spcAft>
                        <a:buNone/>
                      </a:pPr>
                      <a:r>
                        <a:rPr lang="tr-TR" sz="1500" kern="100" dirty="0">
                          <a:effectLst/>
                        </a:rPr>
                        <a:t>Memnuniyet, algı, deneyim, güven, bağlılık gibi sonuçlardır.</a:t>
                      </a:r>
                      <a:endParaRPr lang="tr-TR"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tc>
                  <a:txBody>
                    <a:bodyPr/>
                    <a:lstStyle/>
                    <a:p>
                      <a:pPr>
                        <a:lnSpc>
                          <a:spcPct val="115000"/>
                        </a:lnSpc>
                        <a:spcAft>
                          <a:spcPts val="800"/>
                        </a:spcAft>
                        <a:buNone/>
                      </a:pPr>
                      <a:r>
                        <a:rPr lang="tr-TR" sz="1600" kern="100" dirty="0">
                          <a:effectLst/>
                        </a:rPr>
                        <a:t>Stratejik hedef, süreç performansı, bütçe, faaliyet vb. çıktı sonuçlarıdır.</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extLst>
                  <a:ext uri="{0D108BD9-81ED-4DB2-BD59-A6C34878D82A}">
                    <a16:rowId xmlns:a16="http://schemas.microsoft.com/office/drawing/2014/main" val="3507951282"/>
                  </a:ext>
                </a:extLst>
              </a:tr>
              <a:tr h="425199">
                <a:tc>
                  <a:txBody>
                    <a:bodyPr/>
                    <a:lstStyle/>
                    <a:p>
                      <a:pPr>
                        <a:lnSpc>
                          <a:spcPct val="115000"/>
                        </a:lnSpc>
                        <a:spcAft>
                          <a:spcPts val="800"/>
                        </a:spcAft>
                        <a:buNone/>
                      </a:pPr>
                      <a:r>
                        <a:rPr lang="tr-TR" sz="1600" kern="100" dirty="0">
                          <a:effectLst/>
                        </a:rPr>
                        <a:t>Anket, geri bildirim, MYS verileriyle gösterilir.</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tc>
                  <a:txBody>
                    <a:bodyPr/>
                    <a:lstStyle/>
                    <a:p>
                      <a:pPr>
                        <a:lnSpc>
                          <a:spcPct val="115000"/>
                        </a:lnSpc>
                        <a:spcAft>
                          <a:spcPts val="800"/>
                        </a:spcAft>
                        <a:buNone/>
                      </a:pPr>
                      <a:r>
                        <a:rPr lang="tr-TR" sz="1500" kern="100" dirty="0">
                          <a:effectLst/>
                        </a:rPr>
                        <a:t>Performans göstergesi, rapor, faaliyet, bütçe, süreç vb. verileriyle gösterilir.</a:t>
                      </a:r>
                      <a:endParaRPr lang="tr-TR"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extLst>
                  <a:ext uri="{0D108BD9-81ED-4DB2-BD59-A6C34878D82A}">
                    <a16:rowId xmlns:a16="http://schemas.microsoft.com/office/drawing/2014/main" val="1633770507"/>
                  </a:ext>
                </a:extLst>
              </a:tr>
            </a:tbl>
          </a:graphicData>
        </a:graphic>
      </p:graphicFrame>
      <p:graphicFrame>
        <p:nvGraphicFramePr>
          <p:cNvPr id="5" name="Tablo 4">
            <a:extLst>
              <a:ext uri="{FF2B5EF4-FFF2-40B4-BE49-F238E27FC236}">
                <a16:creationId xmlns:a16="http://schemas.microsoft.com/office/drawing/2014/main" id="{B3543537-4EF7-D51C-889A-668B30F21635}"/>
              </a:ext>
            </a:extLst>
          </p:cNvPr>
          <p:cNvGraphicFramePr>
            <a:graphicFrameLocks noGrp="1"/>
          </p:cNvGraphicFramePr>
          <p:nvPr>
            <p:extLst>
              <p:ext uri="{D42A27DB-BD31-4B8C-83A1-F6EECF244321}">
                <p14:modId xmlns:p14="http://schemas.microsoft.com/office/powerpoint/2010/main" val="2960678186"/>
              </p:ext>
            </p:extLst>
          </p:nvPr>
        </p:nvGraphicFramePr>
        <p:xfrm>
          <a:off x="457200" y="3807893"/>
          <a:ext cx="11325225" cy="2141352"/>
        </p:xfrm>
        <a:graphic>
          <a:graphicData uri="http://schemas.openxmlformats.org/drawingml/2006/table">
            <a:tbl>
              <a:tblPr firstRow="1" bandRow="1">
                <a:tableStyleId>{5C22544A-7EE6-4342-B048-85BDC9FD1C3A}</a:tableStyleId>
              </a:tblPr>
              <a:tblGrid>
                <a:gridCol w="1721556">
                  <a:extLst>
                    <a:ext uri="{9D8B030D-6E8A-4147-A177-3AD203B41FA5}">
                      <a16:colId xmlns:a16="http://schemas.microsoft.com/office/drawing/2014/main" val="2107903037"/>
                    </a:ext>
                  </a:extLst>
                </a:gridCol>
                <a:gridCol w="3330222">
                  <a:extLst>
                    <a:ext uri="{9D8B030D-6E8A-4147-A177-3AD203B41FA5}">
                      <a16:colId xmlns:a16="http://schemas.microsoft.com/office/drawing/2014/main" val="435990258"/>
                    </a:ext>
                  </a:extLst>
                </a:gridCol>
                <a:gridCol w="6273447">
                  <a:extLst>
                    <a:ext uri="{9D8B030D-6E8A-4147-A177-3AD203B41FA5}">
                      <a16:colId xmlns:a16="http://schemas.microsoft.com/office/drawing/2014/main" val="1817171114"/>
                    </a:ext>
                  </a:extLst>
                </a:gridCol>
              </a:tblGrid>
              <a:tr h="356892">
                <a:tc>
                  <a:txBody>
                    <a:bodyPr/>
                    <a:lstStyle/>
                    <a:p>
                      <a:pPr>
                        <a:lnSpc>
                          <a:spcPct val="115000"/>
                        </a:lnSpc>
                        <a:spcAft>
                          <a:spcPts val="800"/>
                        </a:spcAft>
                        <a:buNone/>
                      </a:pPr>
                      <a:r>
                        <a:rPr lang="tr-TR" sz="1600" kern="100" dirty="0">
                          <a:effectLst/>
                        </a:rPr>
                        <a:t>Alan</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solidFill>
                      <a:srgbClr val="105BB5"/>
                    </a:solidFill>
                  </a:tcPr>
                </a:tc>
                <a:tc>
                  <a:txBody>
                    <a:bodyPr/>
                    <a:lstStyle/>
                    <a:p>
                      <a:pPr>
                        <a:lnSpc>
                          <a:spcPct val="115000"/>
                        </a:lnSpc>
                        <a:spcAft>
                          <a:spcPts val="800"/>
                        </a:spcAft>
                        <a:buNone/>
                      </a:pPr>
                      <a:r>
                        <a:rPr lang="tr-TR" sz="1600" kern="100" dirty="0">
                          <a:effectLst/>
                        </a:rPr>
                        <a:t>Kriter 6</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solidFill>
                      <a:srgbClr val="105BB5"/>
                    </a:solidFill>
                  </a:tcPr>
                </a:tc>
                <a:tc>
                  <a:txBody>
                    <a:bodyPr/>
                    <a:lstStyle/>
                    <a:p>
                      <a:pPr>
                        <a:lnSpc>
                          <a:spcPct val="115000"/>
                        </a:lnSpc>
                        <a:spcAft>
                          <a:spcPts val="800"/>
                        </a:spcAft>
                        <a:buNone/>
                      </a:pPr>
                      <a:r>
                        <a:rPr lang="tr-TR" sz="1600" kern="100" dirty="0">
                          <a:effectLst/>
                        </a:rPr>
                        <a:t>Kriter 7</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solidFill>
                      <a:srgbClr val="105BB5"/>
                    </a:solidFill>
                  </a:tcPr>
                </a:tc>
                <a:extLst>
                  <a:ext uri="{0D108BD9-81ED-4DB2-BD59-A6C34878D82A}">
                    <a16:rowId xmlns:a16="http://schemas.microsoft.com/office/drawing/2014/main" val="1292204574"/>
                  </a:ext>
                </a:extLst>
              </a:tr>
              <a:tr h="356892">
                <a:tc>
                  <a:txBody>
                    <a:bodyPr/>
                    <a:lstStyle/>
                    <a:p>
                      <a:pPr>
                        <a:lnSpc>
                          <a:spcPct val="115000"/>
                        </a:lnSpc>
                        <a:spcAft>
                          <a:spcPts val="800"/>
                        </a:spcAft>
                        <a:buNone/>
                      </a:pPr>
                      <a:r>
                        <a:rPr lang="tr-TR" sz="1600" kern="100">
                          <a:effectLst/>
                        </a:rPr>
                        <a:t>Eğitim</a:t>
                      </a:r>
                      <a:endParaRPr lang="tr-TR" sz="1600" kern="10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tc>
                  <a:txBody>
                    <a:bodyPr/>
                    <a:lstStyle/>
                    <a:p>
                      <a:pPr>
                        <a:lnSpc>
                          <a:spcPct val="115000"/>
                        </a:lnSpc>
                        <a:spcAft>
                          <a:spcPts val="800"/>
                        </a:spcAft>
                        <a:buNone/>
                      </a:pPr>
                      <a:r>
                        <a:rPr lang="tr-TR" sz="1600" kern="100" dirty="0">
                          <a:effectLst/>
                        </a:rPr>
                        <a:t>Öğrenci memnuniyeti</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tc>
                  <a:txBody>
                    <a:bodyPr/>
                    <a:lstStyle/>
                    <a:p>
                      <a:pPr>
                        <a:lnSpc>
                          <a:spcPct val="115000"/>
                        </a:lnSpc>
                        <a:spcAft>
                          <a:spcPts val="800"/>
                        </a:spcAft>
                        <a:buNone/>
                      </a:pPr>
                      <a:r>
                        <a:rPr lang="tr-TR" sz="1600" kern="100" dirty="0">
                          <a:effectLst/>
                        </a:rPr>
                        <a:t>Mezuniyet oranı, AYDEP kullanım oranı, program güncelleme sayısı…</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extLst>
                  <a:ext uri="{0D108BD9-81ED-4DB2-BD59-A6C34878D82A}">
                    <a16:rowId xmlns:a16="http://schemas.microsoft.com/office/drawing/2014/main" val="2473353625"/>
                  </a:ext>
                </a:extLst>
              </a:tr>
              <a:tr h="356892">
                <a:tc>
                  <a:txBody>
                    <a:bodyPr/>
                    <a:lstStyle/>
                    <a:p>
                      <a:pPr>
                        <a:lnSpc>
                          <a:spcPct val="115000"/>
                        </a:lnSpc>
                        <a:spcAft>
                          <a:spcPts val="800"/>
                        </a:spcAft>
                        <a:buNone/>
                      </a:pPr>
                      <a:r>
                        <a:rPr lang="tr-TR" sz="1600" kern="100">
                          <a:effectLst/>
                        </a:rPr>
                        <a:t>Çalışan</a:t>
                      </a:r>
                      <a:endParaRPr lang="tr-TR" sz="1600" kern="10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tc>
                  <a:txBody>
                    <a:bodyPr/>
                    <a:lstStyle/>
                    <a:p>
                      <a:pPr>
                        <a:lnSpc>
                          <a:spcPct val="115000"/>
                        </a:lnSpc>
                        <a:spcAft>
                          <a:spcPts val="800"/>
                        </a:spcAft>
                        <a:buNone/>
                      </a:pPr>
                      <a:r>
                        <a:rPr lang="tr-TR" sz="1600" kern="100" dirty="0">
                          <a:effectLst/>
                        </a:rPr>
                        <a:t>Çalışan bağlılığı algısı</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tc>
                  <a:txBody>
                    <a:bodyPr/>
                    <a:lstStyle/>
                    <a:p>
                      <a:pPr>
                        <a:lnSpc>
                          <a:spcPct val="115000"/>
                        </a:lnSpc>
                        <a:spcAft>
                          <a:spcPts val="800"/>
                        </a:spcAft>
                        <a:buNone/>
                      </a:pPr>
                      <a:r>
                        <a:rPr lang="tr-TR" sz="1600" kern="100" dirty="0">
                          <a:effectLst/>
                        </a:rPr>
                        <a:t>Hizmet içi eğitim sayısı, kişi başı eğitim saati, sosyal aktivite…</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extLst>
                  <a:ext uri="{0D108BD9-81ED-4DB2-BD59-A6C34878D82A}">
                    <a16:rowId xmlns:a16="http://schemas.microsoft.com/office/drawing/2014/main" val="1590408694"/>
                  </a:ext>
                </a:extLst>
              </a:tr>
              <a:tr h="356892">
                <a:tc>
                  <a:txBody>
                    <a:bodyPr/>
                    <a:lstStyle/>
                    <a:p>
                      <a:pPr>
                        <a:lnSpc>
                          <a:spcPct val="115000"/>
                        </a:lnSpc>
                        <a:spcAft>
                          <a:spcPts val="800"/>
                        </a:spcAft>
                        <a:buNone/>
                      </a:pPr>
                      <a:r>
                        <a:rPr lang="tr-TR" sz="1600" kern="100">
                          <a:effectLst/>
                        </a:rPr>
                        <a:t>Toplumsal katkı</a:t>
                      </a:r>
                      <a:endParaRPr lang="tr-TR" sz="1600" kern="10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tc>
                  <a:txBody>
                    <a:bodyPr/>
                    <a:lstStyle/>
                    <a:p>
                      <a:pPr>
                        <a:lnSpc>
                          <a:spcPct val="115000"/>
                        </a:lnSpc>
                        <a:spcAft>
                          <a:spcPts val="800"/>
                        </a:spcAft>
                        <a:buNone/>
                      </a:pPr>
                      <a:r>
                        <a:rPr lang="tr-TR" sz="1600" kern="100">
                          <a:effectLst/>
                        </a:rPr>
                        <a:t>Katılımcı memnuniyeti</a:t>
                      </a:r>
                      <a:endParaRPr lang="tr-TR" sz="1600" kern="10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tc>
                  <a:txBody>
                    <a:bodyPr/>
                    <a:lstStyle/>
                    <a:p>
                      <a:pPr>
                        <a:lnSpc>
                          <a:spcPct val="115000"/>
                        </a:lnSpc>
                        <a:spcAft>
                          <a:spcPts val="800"/>
                        </a:spcAft>
                        <a:buNone/>
                      </a:pPr>
                      <a:r>
                        <a:rPr lang="tr-TR" sz="1600" kern="100" dirty="0">
                          <a:effectLst/>
                        </a:rPr>
                        <a:t>Faaliyet sayısı, ulaşılan kişi sayısı, sağlanan fayda…</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extLst>
                  <a:ext uri="{0D108BD9-81ED-4DB2-BD59-A6C34878D82A}">
                    <a16:rowId xmlns:a16="http://schemas.microsoft.com/office/drawing/2014/main" val="705190386"/>
                  </a:ext>
                </a:extLst>
              </a:tr>
              <a:tr h="356892">
                <a:tc>
                  <a:txBody>
                    <a:bodyPr/>
                    <a:lstStyle/>
                    <a:p>
                      <a:pPr>
                        <a:lnSpc>
                          <a:spcPct val="115000"/>
                        </a:lnSpc>
                        <a:spcAft>
                          <a:spcPts val="800"/>
                        </a:spcAft>
                        <a:buNone/>
                      </a:pPr>
                      <a:r>
                        <a:rPr lang="tr-TR" sz="1600" kern="100">
                          <a:effectLst/>
                        </a:rPr>
                        <a:t>Satın alma</a:t>
                      </a:r>
                      <a:endParaRPr lang="tr-TR" sz="1600" kern="10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tc>
                  <a:txBody>
                    <a:bodyPr/>
                    <a:lstStyle/>
                    <a:p>
                      <a:pPr>
                        <a:lnSpc>
                          <a:spcPct val="115000"/>
                        </a:lnSpc>
                        <a:spcAft>
                          <a:spcPts val="800"/>
                        </a:spcAft>
                        <a:buNone/>
                      </a:pPr>
                      <a:r>
                        <a:rPr lang="tr-TR" sz="1600" kern="100" dirty="0">
                          <a:effectLst/>
                        </a:rPr>
                        <a:t>Tedarikçi memnuniyeti</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tc>
                  <a:txBody>
                    <a:bodyPr/>
                    <a:lstStyle/>
                    <a:p>
                      <a:pPr>
                        <a:lnSpc>
                          <a:spcPct val="115000"/>
                        </a:lnSpc>
                        <a:spcAft>
                          <a:spcPts val="800"/>
                        </a:spcAft>
                        <a:buNone/>
                      </a:pPr>
                      <a:r>
                        <a:rPr lang="tr-TR" sz="1600" kern="100" dirty="0">
                          <a:effectLst/>
                        </a:rPr>
                        <a:t>Satın alma tamamlanma süresi, tedarikçi performansı…</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extLst>
                  <a:ext uri="{0D108BD9-81ED-4DB2-BD59-A6C34878D82A}">
                    <a16:rowId xmlns:a16="http://schemas.microsoft.com/office/drawing/2014/main" val="1664055379"/>
                  </a:ext>
                </a:extLst>
              </a:tr>
              <a:tr h="356892">
                <a:tc>
                  <a:txBody>
                    <a:bodyPr/>
                    <a:lstStyle/>
                    <a:p>
                      <a:pPr>
                        <a:lnSpc>
                          <a:spcPct val="115000"/>
                        </a:lnSpc>
                        <a:spcAft>
                          <a:spcPts val="800"/>
                        </a:spcAft>
                        <a:buNone/>
                      </a:pPr>
                      <a:r>
                        <a:rPr lang="tr-TR" sz="1600" kern="100">
                          <a:effectLst/>
                        </a:rPr>
                        <a:t>Fiziki alan</a:t>
                      </a:r>
                      <a:endParaRPr lang="tr-TR" sz="1600" kern="10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tc>
                  <a:txBody>
                    <a:bodyPr/>
                    <a:lstStyle/>
                    <a:p>
                      <a:pPr>
                        <a:lnSpc>
                          <a:spcPct val="115000"/>
                        </a:lnSpc>
                        <a:spcAft>
                          <a:spcPts val="800"/>
                        </a:spcAft>
                        <a:buNone/>
                      </a:pPr>
                      <a:r>
                        <a:rPr lang="tr-TR" sz="1600" kern="100">
                          <a:effectLst/>
                        </a:rPr>
                        <a:t>Fiziki ortam memnuniyeti</a:t>
                      </a:r>
                      <a:endParaRPr lang="tr-TR" sz="1600" kern="10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tc>
                  <a:txBody>
                    <a:bodyPr/>
                    <a:lstStyle/>
                    <a:p>
                      <a:pPr>
                        <a:lnSpc>
                          <a:spcPct val="115000"/>
                        </a:lnSpc>
                        <a:spcAft>
                          <a:spcPts val="800"/>
                        </a:spcAft>
                        <a:buNone/>
                      </a:pPr>
                      <a:r>
                        <a:rPr lang="tr-TR" sz="1600" kern="100" dirty="0">
                          <a:effectLst/>
                        </a:rPr>
                        <a:t>Bakım-onarım tamamlama süresi, yatırım gerçekleşmesi…</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08000" marR="68580" marT="0" marB="0" anchor="ctr"/>
                </a:tc>
                <a:extLst>
                  <a:ext uri="{0D108BD9-81ED-4DB2-BD59-A6C34878D82A}">
                    <a16:rowId xmlns:a16="http://schemas.microsoft.com/office/drawing/2014/main" val="651263215"/>
                  </a:ext>
                </a:extLst>
              </a:tr>
            </a:tbl>
          </a:graphicData>
        </a:graphic>
      </p:graphicFrame>
      <p:sp>
        <p:nvSpPr>
          <p:cNvPr id="9" name="Metin kutusu 8">
            <a:extLst>
              <a:ext uri="{FF2B5EF4-FFF2-40B4-BE49-F238E27FC236}">
                <a16:creationId xmlns:a16="http://schemas.microsoft.com/office/drawing/2014/main" id="{DC5D7329-BE8A-6583-8334-6C490BE23ED3}"/>
              </a:ext>
            </a:extLst>
          </p:cNvPr>
          <p:cNvSpPr txBox="1"/>
          <p:nvPr/>
        </p:nvSpPr>
        <p:spPr>
          <a:xfrm>
            <a:off x="409575" y="3482932"/>
            <a:ext cx="1016000" cy="369332"/>
          </a:xfrm>
          <a:prstGeom prst="rect">
            <a:avLst/>
          </a:prstGeom>
          <a:noFill/>
        </p:spPr>
        <p:txBody>
          <a:bodyPr wrap="square">
            <a:spAutoFit/>
          </a:bodyPr>
          <a:lstStyle/>
          <a:p>
            <a:r>
              <a:rPr lang="tr-TR" sz="1800" b="1" dirty="0">
                <a:solidFill>
                  <a:srgbClr val="C00000"/>
                </a:solidFill>
                <a:effectLst/>
                <a:ea typeface="Aptos" panose="020B0004020202020204" pitchFamily="34" charset="0"/>
              </a:rPr>
              <a:t>Örnek:</a:t>
            </a:r>
            <a:endParaRPr lang="tr-TR" dirty="0">
              <a:solidFill>
                <a:srgbClr val="C00000"/>
              </a:solidFill>
            </a:endParaRPr>
          </a:p>
        </p:txBody>
      </p:sp>
      <p:sp>
        <p:nvSpPr>
          <p:cNvPr id="3" name="Slayt Numarası Yer Tutucusu 2">
            <a:extLst>
              <a:ext uri="{FF2B5EF4-FFF2-40B4-BE49-F238E27FC236}">
                <a16:creationId xmlns:a16="http://schemas.microsoft.com/office/drawing/2014/main" id="{541BC723-A388-3E82-EC1B-320A661C2C0B}"/>
              </a:ext>
            </a:extLst>
          </p:cNvPr>
          <p:cNvSpPr>
            <a:spLocks noGrp="1"/>
          </p:cNvSpPr>
          <p:nvPr>
            <p:ph type="sldNum" sz="quarter" idx="12"/>
          </p:nvPr>
        </p:nvSpPr>
        <p:spPr/>
        <p:txBody>
          <a:bodyPr/>
          <a:lstStyle/>
          <a:p>
            <a:fld id="{C1FF6DA9-008F-8B48-92A6-B652298478BF}" type="slidenum">
              <a:rPr lang="en-US" smtClean="0"/>
              <a:t>20</a:t>
            </a:fld>
            <a:endParaRPr lang="en-US"/>
          </a:p>
        </p:txBody>
      </p:sp>
      <p:sp>
        <p:nvSpPr>
          <p:cNvPr id="6" name="Alt Bilgi Yer Tutucusu 5">
            <a:extLst>
              <a:ext uri="{FF2B5EF4-FFF2-40B4-BE49-F238E27FC236}">
                <a16:creationId xmlns:a16="http://schemas.microsoft.com/office/drawing/2014/main" id="{001B0123-3229-648B-8E72-8698BCFD8CEA}"/>
              </a:ext>
            </a:extLst>
          </p:cNvPr>
          <p:cNvSpPr>
            <a:spLocks noGrp="1"/>
          </p:cNvSpPr>
          <p:nvPr>
            <p:ph type="ftr" sz="quarter" idx="11"/>
          </p:nvPr>
        </p:nvSpPr>
        <p:spPr/>
        <p:txBody>
          <a:bodyPr/>
          <a:lstStyle/>
          <a:p>
            <a:r>
              <a:rPr lang="nn-NO" dirty="0"/>
              <a:t>EFQM 2026 Saha Hazırlık Bilgilendirme Sunumu - Kriter 7</a:t>
            </a:r>
            <a:endParaRPr lang="en-US" dirty="0"/>
          </a:p>
        </p:txBody>
      </p:sp>
    </p:spTree>
    <p:extLst>
      <p:ext uri="{BB962C8B-B14F-4D97-AF65-F5344CB8AC3E}">
        <p14:creationId xmlns:p14="http://schemas.microsoft.com/office/powerpoint/2010/main" val="1386283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8">
            <a:extLst>
              <a:ext uri="{FF2B5EF4-FFF2-40B4-BE49-F238E27FC236}">
                <a16:creationId xmlns:a16="http://schemas.microsoft.com/office/drawing/2014/main" id="{6701BA9B-0F9A-7821-6FD8-C564D4558387}"/>
              </a:ext>
            </a:extLst>
          </p:cNvPr>
          <p:cNvSpPr>
            <a:spLocks noGrp="1"/>
          </p:cNvSpPr>
          <p:nvPr>
            <p:ph type="title"/>
          </p:nvPr>
        </p:nvSpPr>
        <p:spPr/>
        <p:txBody>
          <a:bodyPr>
            <a:normAutofit fontScale="90000"/>
          </a:bodyPr>
          <a:lstStyle/>
          <a:p>
            <a:r>
              <a:rPr lang="tr-TR" dirty="0"/>
              <a:t>Özet…</a:t>
            </a:r>
          </a:p>
        </p:txBody>
      </p:sp>
      <p:sp>
        <p:nvSpPr>
          <p:cNvPr id="18" name="Serbest Form: Şekil 17">
            <a:extLst>
              <a:ext uri="{FF2B5EF4-FFF2-40B4-BE49-F238E27FC236}">
                <a16:creationId xmlns:a16="http://schemas.microsoft.com/office/drawing/2014/main" id="{271DFD46-84D4-22E6-F1D9-71C4F7D700E9}"/>
              </a:ext>
            </a:extLst>
          </p:cNvPr>
          <p:cNvSpPr/>
          <p:nvPr/>
        </p:nvSpPr>
        <p:spPr>
          <a:xfrm>
            <a:off x="770974" y="1608339"/>
            <a:ext cx="3246966" cy="694592"/>
          </a:xfrm>
          <a:custGeom>
            <a:avLst/>
            <a:gdLst>
              <a:gd name="connsiteX0" fmla="*/ 0 w 3246966"/>
              <a:gd name="connsiteY0" fmla="*/ 0 h 1298786"/>
              <a:gd name="connsiteX1" fmla="*/ 3246966 w 3246966"/>
              <a:gd name="connsiteY1" fmla="*/ 0 h 1298786"/>
              <a:gd name="connsiteX2" fmla="*/ 3246966 w 3246966"/>
              <a:gd name="connsiteY2" fmla="*/ 1298786 h 1298786"/>
              <a:gd name="connsiteX3" fmla="*/ 0 w 3246966"/>
              <a:gd name="connsiteY3" fmla="*/ 1298786 h 1298786"/>
              <a:gd name="connsiteX4" fmla="*/ 0 w 3246966"/>
              <a:gd name="connsiteY4" fmla="*/ 0 h 1298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6966" h="1298786">
                <a:moveTo>
                  <a:pt x="0" y="0"/>
                </a:moveTo>
                <a:lnTo>
                  <a:pt x="3246966" y="0"/>
                </a:lnTo>
                <a:lnTo>
                  <a:pt x="3246966" y="1298786"/>
                </a:lnTo>
                <a:lnTo>
                  <a:pt x="0" y="1298786"/>
                </a:lnTo>
                <a:lnTo>
                  <a:pt x="0" y="0"/>
                </a:lnTo>
                <a:close/>
              </a:path>
            </a:pathLst>
          </a:custGeom>
          <a:solidFill>
            <a:srgbClr val="105BB5"/>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227584" tIns="130048" rIns="648000" bIns="130048" numCol="1" spcCol="1270" anchor="ctr" anchorCtr="0">
            <a:noAutofit/>
          </a:bodyPr>
          <a:lstStyle/>
          <a:p>
            <a:pPr marL="0" lvl="0" indent="0" algn="ctr" defTabSz="1422400">
              <a:lnSpc>
                <a:spcPct val="90000"/>
              </a:lnSpc>
              <a:spcBef>
                <a:spcPct val="0"/>
              </a:spcBef>
              <a:spcAft>
                <a:spcPct val="35000"/>
              </a:spcAft>
              <a:buNone/>
            </a:pPr>
            <a:r>
              <a:rPr lang="tr-TR" sz="3200" b="1" kern="1200" dirty="0"/>
              <a:t>YÖN</a:t>
            </a:r>
          </a:p>
        </p:txBody>
      </p:sp>
      <p:sp>
        <p:nvSpPr>
          <p:cNvPr id="20" name="Serbest Form: Şekil 19">
            <a:extLst>
              <a:ext uri="{FF2B5EF4-FFF2-40B4-BE49-F238E27FC236}">
                <a16:creationId xmlns:a16="http://schemas.microsoft.com/office/drawing/2014/main" id="{FB32B841-7DD4-A42E-FCD3-B5760590276F}"/>
              </a:ext>
            </a:extLst>
          </p:cNvPr>
          <p:cNvSpPr/>
          <p:nvPr/>
        </p:nvSpPr>
        <p:spPr>
          <a:xfrm>
            <a:off x="4472516" y="1608339"/>
            <a:ext cx="3246966" cy="694592"/>
          </a:xfrm>
          <a:custGeom>
            <a:avLst/>
            <a:gdLst>
              <a:gd name="connsiteX0" fmla="*/ 0 w 3246966"/>
              <a:gd name="connsiteY0" fmla="*/ 0 h 1298786"/>
              <a:gd name="connsiteX1" fmla="*/ 3246966 w 3246966"/>
              <a:gd name="connsiteY1" fmla="*/ 0 h 1298786"/>
              <a:gd name="connsiteX2" fmla="*/ 3246966 w 3246966"/>
              <a:gd name="connsiteY2" fmla="*/ 1298786 h 1298786"/>
              <a:gd name="connsiteX3" fmla="*/ 0 w 3246966"/>
              <a:gd name="connsiteY3" fmla="*/ 1298786 h 1298786"/>
              <a:gd name="connsiteX4" fmla="*/ 0 w 3246966"/>
              <a:gd name="connsiteY4" fmla="*/ 0 h 1298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6966" h="1298786">
                <a:moveTo>
                  <a:pt x="0" y="0"/>
                </a:moveTo>
                <a:lnTo>
                  <a:pt x="3246966" y="0"/>
                </a:lnTo>
                <a:lnTo>
                  <a:pt x="3246966" y="1298786"/>
                </a:lnTo>
                <a:lnTo>
                  <a:pt x="0" y="1298786"/>
                </a:lnTo>
                <a:lnTo>
                  <a:pt x="0" y="0"/>
                </a:lnTo>
                <a:close/>
              </a:path>
            </a:pathLst>
          </a:custGeom>
          <a:solidFill>
            <a:schemeClr val="accent6">
              <a:lumMod val="75000"/>
            </a:schemeClr>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227584" tIns="130048" rIns="684000" bIns="130048" numCol="1" spcCol="1270" anchor="ctr" anchorCtr="0">
            <a:noAutofit/>
          </a:bodyPr>
          <a:lstStyle/>
          <a:p>
            <a:pPr marL="0" lvl="0" indent="0" algn="ctr" defTabSz="1422400">
              <a:lnSpc>
                <a:spcPct val="90000"/>
              </a:lnSpc>
              <a:spcBef>
                <a:spcPct val="0"/>
              </a:spcBef>
              <a:spcAft>
                <a:spcPct val="35000"/>
              </a:spcAft>
              <a:buNone/>
            </a:pPr>
            <a:r>
              <a:rPr lang="tr-TR" sz="3200" b="1" kern="1200" dirty="0"/>
              <a:t>UYGULAMA</a:t>
            </a:r>
          </a:p>
        </p:txBody>
      </p:sp>
      <p:sp>
        <p:nvSpPr>
          <p:cNvPr id="22" name="Serbest Form: Şekil 21">
            <a:extLst>
              <a:ext uri="{FF2B5EF4-FFF2-40B4-BE49-F238E27FC236}">
                <a16:creationId xmlns:a16="http://schemas.microsoft.com/office/drawing/2014/main" id="{75359886-E3A8-E0F8-EA6F-CAE77AADE2F7}"/>
              </a:ext>
            </a:extLst>
          </p:cNvPr>
          <p:cNvSpPr/>
          <p:nvPr/>
        </p:nvSpPr>
        <p:spPr>
          <a:xfrm>
            <a:off x="8174058" y="1608339"/>
            <a:ext cx="3246966" cy="694592"/>
          </a:xfrm>
          <a:custGeom>
            <a:avLst/>
            <a:gdLst>
              <a:gd name="connsiteX0" fmla="*/ 0 w 3246966"/>
              <a:gd name="connsiteY0" fmla="*/ 0 h 1298786"/>
              <a:gd name="connsiteX1" fmla="*/ 3246966 w 3246966"/>
              <a:gd name="connsiteY1" fmla="*/ 0 h 1298786"/>
              <a:gd name="connsiteX2" fmla="*/ 3246966 w 3246966"/>
              <a:gd name="connsiteY2" fmla="*/ 1298786 h 1298786"/>
              <a:gd name="connsiteX3" fmla="*/ 0 w 3246966"/>
              <a:gd name="connsiteY3" fmla="*/ 1298786 h 1298786"/>
              <a:gd name="connsiteX4" fmla="*/ 0 w 3246966"/>
              <a:gd name="connsiteY4" fmla="*/ 0 h 1298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6966" h="1298786">
                <a:moveTo>
                  <a:pt x="0" y="0"/>
                </a:moveTo>
                <a:lnTo>
                  <a:pt x="3246966" y="0"/>
                </a:lnTo>
                <a:lnTo>
                  <a:pt x="3246966" y="1298786"/>
                </a:lnTo>
                <a:lnTo>
                  <a:pt x="0" y="1298786"/>
                </a:lnTo>
                <a:lnTo>
                  <a:pt x="0" y="0"/>
                </a:lnTo>
                <a:close/>
              </a:path>
            </a:pathLst>
          </a:custGeom>
          <a:solidFill>
            <a:srgbClr val="006600"/>
          </a:solidFill>
          <a:ln>
            <a:noFill/>
          </a:ln>
        </p:spPr>
        <p:style>
          <a:lnRef idx="2">
            <a:scrgbClr r="0" g="0" b="0"/>
          </a:lnRef>
          <a:fillRef idx="1">
            <a:scrgbClr r="0" g="0" b="0"/>
          </a:fillRef>
          <a:effectRef idx="0">
            <a:schemeClr val="dk2">
              <a:hueOff val="0"/>
              <a:satOff val="0"/>
              <a:lumOff val="0"/>
              <a:alphaOff val="0"/>
            </a:schemeClr>
          </a:effectRef>
          <a:fontRef idx="minor">
            <a:schemeClr val="lt1"/>
          </a:fontRef>
        </p:style>
        <p:txBody>
          <a:bodyPr spcFirstLastPara="0" vert="horz" wrap="square" lIns="227584" tIns="130048" rIns="684000" bIns="130048" numCol="1" spcCol="1270" anchor="ctr" anchorCtr="0">
            <a:noAutofit/>
          </a:bodyPr>
          <a:lstStyle/>
          <a:p>
            <a:pPr marL="0" lvl="0" indent="0" algn="ctr" defTabSz="1422400">
              <a:lnSpc>
                <a:spcPct val="90000"/>
              </a:lnSpc>
              <a:spcBef>
                <a:spcPct val="0"/>
              </a:spcBef>
              <a:spcAft>
                <a:spcPct val="35000"/>
              </a:spcAft>
              <a:buNone/>
            </a:pPr>
            <a:r>
              <a:rPr lang="tr-TR" sz="3200" b="1" kern="1200" dirty="0"/>
              <a:t>SONUÇLAR</a:t>
            </a:r>
          </a:p>
        </p:txBody>
      </p:sp>
      <p:sp>
        <p:nvSpPr>
          <p:cNvPr id="39" name="Dikdörtgen 38">
            <a:extLst>
              <a:ext uri="{FF2B5EF4-FFF2-40B4-BE49-F238E27FC236}">
                <a16:creationId xmlns:a16="http://schemas.microsoft.com/office/drawing/2014/main" id="{8A3B0F2A-E6A6-EB7A-14EE-581E5EEFDF6E}"/>
              </a:ext>
            </a:extLst>
          </p:cNvPr>
          <p:cNvSpPr/>
          <p:nvPr/>
        </p:nvSpPr>
        <p:spPr>
          <a:xfrm>
            <a:off x="770974" y="2328013"/>
            <a:ext cx="3247200" cy="1702800"/>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lvl="1" indent="-285750" defTabSz="1422400">
              <a:lnSpc>
                <a:spcPct val="90000"/>
              </a:lnSpc>
              <a:spcBef>
                <a:spcPct val="0"/>
              </a:spcBef>
              <a:spcAft>
                <a:spcPct val="15000"/>
              </a:spcAft>
              <a:buChar char="•"/>
            </a:pPr>
            <a:r>
              <a:rPr lang="tr-TR" sz="3200" dirty="0">
                <a:solidFill>
                  <a:schemeClr val="tx2"/>
                </a:solidFill>
              </a:rPr>
              <a:t>İddia</a:t>
            </a:r>
          </a:p>
          <a:p>
            <a:pPr marL="285750" lvl="1" indent="-285750" defTabSz="1422400">
              <a:lnSpc>
                <a:spcPct val="90000"/>
              </a:lnSpc>
              <a:spcBef>
                <a:spcPct val="0"/>
              </a:spcBef>
              <a:spcAft>
                <a:spcPct val="15000"/>
              </a:spcAft>
              <a:buChar char="•"/>
            </a:pPr>
            <a:r>
              <a:rPr lang="fi-FI" sz="3200" dirty="0">
                <a:solidFill>
                  <a:schemeClr val="tx2"/>
                </a:solidFill>
              </a:rPr>
              <a:t>Ne vaat ettik?</a:t>
            </a:r>
            <a:endParaRPr lang="tr-TR" dirty="0">
              <a:solidFill>
                <a:schemeClr val="tx2"/>
              </a:solidFill>
            </a:endParaRPr>
          </a:p>
        </p:txBody>
      </p:sp>
      <p:sp>
        <p:nvSpPr>
          <p:cNvPr id="40" name="Dikdörtgen 39">
            <a:extLst>
              <a:ext uri="{FF2B5EF4-FFF2-40B4-BE49-F238E27FC236}">
                <a16:creationId xmlns:a16="http://schemas.microsoft.com/office/drawing/2014/main" id="{B39D9579-1D77-E3BF-867B-E57774C4C677}"/>
              </a:ext>
            </a:extLst>
          </p:cNvPr>
          <p:cNvSpPr/>
          <p:nvPr/>
        </p:nvSpPr>
        <p:spPr>
          <a:xfrm>
            <a:off x="4472282" y="2328013"/>
            <a:ext cx="3247200" cy="1702800"/>
          </a:xfrm>
          <a:prstGeom prst="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lvl="1" indent="-285750" defTabSz="1422400">
              <a:lnSpc>
                <a:spcPct val="90000"/>
              </a:lnSpc>
              <a:spcBef>
                <a:spcPct val="0"/>
              </a:spcBef>
              <a:spcAft>
                <a:spcPct val="15000"/>
              </a:spcAft>
              <a:buChar char="•"/>
            </a:pPr>
            <a:r>
              <a:rPr lang="tr-TR" sz="3200" dirty="0">
                <a:solidFill>
                  <a:schemeClr val="accent6">
                    <a:lumMod val="75000"/>
                  </a:schemeClr>
                </a:solidFill>
              </a:rPr>
              <a:t>Eylem</a:t>
            </a:r>
          </a:p>
          <a:p>
            <a:pPr marL="285750" lvl="1" indent="-285750" defTabSz="1422400">
              <a:lnSpc>
                <a:spcPct val="90000"/>
              </a:lnSpc>
              <a:spcBef>
                <a:spcPct val="0"/>
              </a:spcBef>
              <a:spcAft>
                <a:spcPct val="15000"/>
              </a:spcAft>
              <a:buChar char="•"/>
            </a:pPr>
            <a:r>
              <a:rPr lang="fi-FI" sz="3200" dirty="0">
                <a:solidFill>
                  <a:schemeClr val="accent6">
                    <a:lumMod val="75000"/>
                  </a:schemeClr>
                </a:solidFill>
              </a:rPr>
              <a:t>Ne yaptık?</a:t>
            </a:r>
            <a:endParaRPr lang="tr-TR" dirty="0">
              <a:solidFill>
                <a:schemeClr val="accent6">
                  <a:lumMod val="75000"/>
                </a:schemeClr>
              </a:solidFill>
            </a:endParaRPr>
          </a:p>
        </p:txBody>
      </p:sp>
      <p:sp>
        <p:nvSpPr>
          <p:cNvPr id="41" name="Dikdörtgen 40">
            <a:extLst>
              <a:ext uri="{FF2B5EF4-FFF2-40B4-BE49-F238E27FC236}">
                <a16:creationId xmlns:a16="http://schemas.microsoft.com/office/drawing/2014/main" id="{214FBDAF-A62C-1F36-8DCD-F208D2482999}"/>
              </a:ext>
            </a:extLst>
          </p:cNvPr>
          <p:cNvSpPr/>
          <p:nvPr/>
        </p:nvSpPr>
        <p:spPr>
          <a:xfrm>
            <a:off x="8173590" y="2328013"/>
            <a:ext cx="3247200" cy="1702800"/>
          </a:xfrm>
          <a:prstGeom prst="rect">
            <a:avLst/>
          </a:prstGeom>
          <a:solidFill>
            <a:schemeClr val="accent3">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285750" lvl="1" indent="-285750" defTabSz="1422400">
              <a:lnSpc>
                <a:spcPct val="90000"/>
              </a:lnSpc>
              <a:spcBef>
                <a:spcPct val="0"/>
              </a:spcBef>
              <a:spcAft>
                <a:spcPct val="15000"/>
              </a:spcAft>
              <a:buChar char="•"/>
            </a:pPr>
            <a:r>
              <a:rPr lang="tr-TR" sz="3200" dirty="0">
                <a:solidFill>
                  <a:srgbClr val="006600"/>
                </a:solidFill>
              </a:rPr>
              <a:t>İspat</a:t>
            </a:r>
          </a:p>
          <a:p>
            <a:pPr marL="285750" lvl="1" indent="-285750" defTabSz="1422400">
              <a:lnSpc>
                <a:spcPct val="90000"/>
              </a:lnSpc>
              <a:spcBef>
                <a:spcPct val="0"/>
              </a:spcBef>
              <a:spcAft>
                <a:spcPct val="15000"/>
              </a:spcAft>
              <a:buChar char="•"/>
            </a:pPr>
            <a:r>
              <a:rPr lang="fi-FI" sz="3200" dirty="0">
                <a:solidFill>
                  <a:srgbClr val="006600"/>
                </a:solidFill>
              </a:rPr>
              <a:t>Ne elde ettik?</a:t>
            </a:r>
            <a:endParaRPr lang="tr-TR" dirty="0">
              <a:solidFill>
                <a:srgbClr val="006600"/>
              </a:solidFill>
            </a:endParaRPr>
          </a:p>
        </p:txBody>
      </p:sp>
      <p:cxnSp>
        <p:nvCxnSpPr>
          <p:cNvPr id="43" name="Bağlayıcı: Dirsek 42">
            <a:extLst>
              <a:ext uri="{FF2B5EF4-FFF2-40B4-BE49-F238E27FC236}">
                <a16:creationId xmlns:a16="http://schemas.microsoft.com/office/drawing/2014/main" id="{6105BF87-D147-6048-F188-D56214B48443}"/>
              </a:ext>
            </a:extLst>
          </p:cNvPr>
          <p:cNvCxnSpPr>
            <a:stCxn id="39" idx="2"/>
            <a:endCxn id="41" idx="2"/>
          </p:cNvCxnSpPr>
          <p:nvPr/>
        </p:nvCxnSpPr>
        <p:spPr>
          <a:xfrm rot="16200000" flipH="1">
            <a:off x="6095882" y="329505"/>
            <a:ext cx="12700" cy="7402616"/>
          </a:xfrm>
          <a:prstGeom prst="bentConnector3">
            <a:avLst>
              <a:gd name="adj1" fmla="val 6066669"/>
            </a:avLst>
          </a:prstGeom>
          <a:ln w="127000" cap="flat">
            <a:gradFill>
              <a:gsLst>
                <a:gs pos="0">
                  <a:srgbClr val="105BB5"/>
                </a:gs>
                <a:gs pos="50000">
                  <a:schemeClr val="accent6">
                    <a:lumMod val="75000"/>
                  </a:schemeClr>
                </a:gs>
                <a:gs pos="100000">
                  <a:srgbClr val="006600"/>
                </a:gs>
              </a:gsLst>
              <a:lin ang="5400000" scaled="1"/>
            </a:gradFill>
            <a:round/>
            <a:headEnd type="oval" w="sm" len="sm"/>
            <a:tailEnd type="triangle"/>
          </a:ln>
        </p:spPr>
        <p:style>
          <a:lnRef idx="2">
            <a:schemeClr val="accent1"/>
          </a:lnRef>
          <a:fillRef idx="0">
            <a:schemeClr val="accent1"/>
          </a:fillRef>
          <a:effectRef idx="1">
            <a:schemeClr val="accent1"/>
          </a:effectRef>
          <a:fontRef idx="minor">
            <a:schemeClr val="tx1"/>
          </a:fontRef>
        </p:style>
      </p:cxnSp>
      <p:sp>
        <p:nvSpPr>
          <p:cNvPr id="46" name="Metin kutusu 45">
            <a:extLst>
              <a:ext uri="{FF2B5EF4-FFF2-40B4-BE49-F238E27FC236}">
                <a16:creationId xmlns:a16="http://schemas.microsoft.com/office/drawing/2014/main" id="{CFD58EFE-E35E-A819-5742-96C2873C5CCD}"/>
              </a:ext>
            </a:extLst>
          </p:cNvPr>
          <p:cNvSpPr txBox="1"/>
          <p:nvPr/>
        </p:nvSpPr>
        <p:spPr>
          <a:xfrm>
            <a:off x="2400924" y="5005534"/>
            <a:ext cx="7402616" cy="892552"/>
          </a:xfrm>
          <a:prstGeom prst="rect">
            <a:avLst/>
          </a:prstGeom>
          <a:gradFill>
            <a:gsLst>
              <a:gs pos="0">
                <a:srgbClr val="105BB5"/>
              </a:gs>
              <a:gs pos="100000">
                <a:srgbClr val="006600"/>
              </a:gs>
            </a:gsLst>
            <a:lin ang="0" scaled="0"/>
          </a:gradFill>
        </p:spPr>
        <p:txBody>
          <a:bodyPr wrap="square" rtlCol="0">
            <a:spAutoFit/>
          </a:bodyPr>
          <a:lstStyle/>
          <a:p>
            <a:pPr algn="ctr"/>
            <a:r>
              <a:rPr lang="tr-TR" sz="3600" b="1" dirty="0">
                <a:solidFill>
                  <a:schemeClr val="bg1"/>
                </a:solidFill>
              </a:rPr>
              <a:t>7’nci Kriter: İddianın İspatı…</a:t>
            </a:r>
            <a:br>
              <a:rPr lang="tr-TR" sz="3600" b="1" dirty="0">
                <a:solidFill>
                  <a:schemeClr val="bg1"/>
                </a:solidFill>
              </a:rPr>
            </a:br>
            <a:r>
              <a:rPr lang="tr-TR" sz="1600" b="1" dirty="0" err="1">
                <a:solidFill>
                  <a:schemeClr val="bg1"/>
                </a:solidFill>
              </a:rPr>
              <a:t>EFQM'de</a:t>
            </a:r>
            <a:r>
              <a:rPr lang="tr-TR" sz="1600" b="1" dirty="0">
                <a:solidFill>
                  <a:schemeClr val="bg1"/>
                </a:solidFill>
              </a:rPr>
              <a:t> değerlendirme; iddianın, icraatla desteklenip sonuçlarla ispatlanmasıdır.</a:t>
            </a:r>
          </a:p>
        </p:txBody>
      </p:sp>
      <p:pic>
        <p:nvPicPr>
          <p:cNvPr id="6" name="Grafik 5" descr="Pusula düz dolguyla">
            <a:extLst>
              <a:ext uri="{FF2B5EF4-FFF2-40B4-BE49-F238E27FC236}">
                <a16:creationId xmlns:a16="http://schemas.microsoft.com/office/drawing/2014/main" id="{0DC35773-064F-B83E-9B4E-7E74739E168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98884" y="1592377"/>
            <a:ext cx="720000" cy="720000"/>
          </a:xfrm>
          <a:prstGeom prst="rect">
            <a:avLst/>
          </a:prstGeom>
        </p:spPr>
      </p:pic>
      <p:pic>
        <p:nvPicPr>
          <p:cNvPr id="8" name="Grafik 7" descr="Tek Dişli düz dolguyla">
            <a:extLst>
              <a:ext uri="{FF2B5EF4-FFF2-40B4-BE49-F238E27FC236}">
                <a16:creationId xmlns:a16="http://schemas.microsoft.com/office/drawing/2014/main" id="{EA4E23EA-6D4B-DA40-9FB5-2589CA168A7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31670" y="1592377"/>
            <a:ext cx="720000" cy="720000"/>
          </a:xfrm>
          <a:prstGeom prst="rect">
            <a:avLst/>
          </a:prstGeom>
        </p:spPr>
      </p:pic>
      <p:pic>
        <p:nvPicPr>
          <p:cNvPr id="11" name="Grafik 10" descr="Sunu pasta grafiği  düz dolguyla">
            <a:extLst>
              <a:ext uri="{FF2B5EF4-FFF2-40B4-BE49-F238E27FC236}">
                <a16:creationId xmlns:a16="http://schemas.microsoft.com/office/drawing/2014/main" id="{E174C620-EBD1-A8E6-4F9E-139E6115577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732978" y="1585532"/>
            <a:ext cx="720000" cy="720000"/>
          </a:xfrm>
          <a:prstGeom prst="rect">
            <a:avLst/>
          </a:prstGeom>
        </p:spPr>
      </p:pic>
      <p:sp>
        <p:nvSpPr>
          <p:cNvPr id="2" name="Slayt Numarası Yer Tutucusu 1">
            <a:extLst>
              <a:ext uri="{FF2B5EF4-FFF2-40B4-BE49-F238E27FC236}">
                <a16:creationId xmlns:a16="http://schemas.microsoft.com/office/drawing/2014/main" id="{C6BC6B3B-5B02-2298-7136-40C8F823595F}"/>
              </a:ext>
            </a:extLst>
          </p:cNvPr>
          <p:cNvSpPr>
            <a:spLocks noGrp="1"/>
          </p:cNvSpPr>
          <p:nvPr>
            <p:ph type="sldNum" sz="quarter" idx="12"/>
          </p:nvPr>
        </p:nvSpPr>
        <p:spPr/>
        <p:txBody>
          <a:bodyPr/>
          <a:lstStyle/>
          <a:p>
            <a:fld id="{C1FF6DA9-008F-8B48-92A6-B652298478BF}" type="slidenum">
              <a:rPr lang="en-US" smtClean="0"/>
              <a:t>21</a:t>
            </a:fld>
            <a:endParaRPr lang="en-US"/>
          </a:p>
        </p:txBody>
      </p:sp>
      <p:sp>
        <p:nvSpPr>
          <p:cNvPr id="3" name="Alt Bilgi Yer Tutucusu 2">
            <a:extLst>
              <a:ext uri="{FF2B5EF4-FFF2-40B4-BE49-F238E27FC236}">
                <a16:creationId xmlns:a16="http://schemas.microsoft.com/office/drawing/2014/main" id="{A93B8635-1E5A-D2CF-14AE-BF30BA8C1F18}"/>
              </a:ext>
            </a:extLst>
          </p:cNvPr>
          <p:cNvSpPr>
            <a:spLocks noGrp="1"/>
          </p:cNvSpPr>
          <p:nvPr>
            <p:ph type="ftr" sz="quarter" idx="11"/>
          </p:nvPr>
        </p:nvSpPr>
        <p:spPr/>
        <p:txBody>
          <a:bodyPr/>
          <a:lstStyle/>
          <a:p>
            <a:r>
              <a:rPr lang="nn-NO"/>
              <a:t>EFQM 2026 Saha Hazırlık Bilgilendirme Sunumu - Kriter 7</a:t>
            </a:r>
            <a:endParaRPr lang="en-US"/>
          </a:p>
        </p:txBody>
      </p:sp>
    </p:spTree>
    <p:extLst>
      <p:ext uri="{BB962C8B-B14F-4D97-AF65-F5344CB8AC3E}">
        <p14:creationId xmlns:p14="http://schemas.microsoft.com/office/powerpoint/2010/main" val="2605341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E4663-CBAB-FCB9-F4EE-9895863E2352}"/>
            </a:ext>
          </a:extLst>
        </p:cNvPr>
        <p:cNvGrpSpPr/>
        <p:nvPr/>
      </p:nvGrpSpPr>
      <p:grpSpPr>
        <a:xfrm>
          <a:off x="0" y="0"/>
          <a:ext cx="0" cy="0"/>
          <a:chOff x="0" y="0"/>
          <a:chExt cx="0" cy="0"/>
        </a:xfrm>
      </p:grpSpPr>
      <p:sp>
        <p:nvSpPr>
          <p:cNvPr id="3" name="Dikdörtgen 2">
            <a:extLst>
              <a:ext uri="{FF2B5EF4-FFF2-40B4-BE49-F238E27FC236}">
                <a16:creationId xmlns:a16="http://schemas.microsoft.com/office/drawing/2014/main" id="{A7B5EC0A-0AE5-DCC0-1C88-7433A07E294D}"/>
              </a:ext>
            </a:extLst>
          </p:cNvPr>
          <p:cNvSpPr/>
          <p:nvPr/>
        </p:nvSpPr>
        <p:spPr>
          <a:xfrm>
            <a:off x="10872316" y="23992"/>
            <a:ext cx="1195754" cy="11241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
        <p:nvSpPr>
          <p:cNvPr id="6" name="Başlık 7">
            <a:extLst>
              <a:ext uri="{FF2B5EF4-FFF2-40B4-BE49-F238E27FC236}">
                <a16:creationId xmlns:a16="http://schemas.microsoft.com/office/drawing/2014/main" id="{59835418-9B60-EEC1-2A70-9DC89EF4E288}"/>
              </a:ext>
            </a:extLst>
          </p:cNvPr>
          <p:cNvSpPr txBox="1">
            <a:spLocks/>
          </p:cNvSpPr>
          <p:nvPr/>
        </p:nvSpPr>
        <p:spPr>
          <a:xfrm>
            <a:off x="767408" y="1102057"/>
            <a:ext cx="10801200" cy="3794596"/>
          </a:xfrm>
          <a:prstGeom prst="rect">
            <a:avLst/>
          </a:prstGeom>
        </p:spPr>
        <p:txBody>
          <a:bodyPr anchor="ctr">
            <a:normAutofit/>
          </a:bodyPr>
          <a:lstStyle>
            <a:lvl1pPr algn="l" defTabSz="457200" rtl="0" eaLnBrk="1" latinLnBrk="0" hangingPunct="1">
              <a:spcBef>
                <a:spcPct val="0"/>
              </a:spcBef>
              <a:buNone/>
              <a:defRPr sz="4400" b="1" kern="1200">
                <a:solidFill>
                  <a:schemeClr val="tx2"/>
                </a:solidFill>
                <a:latin typeface="+mn-lt"/>
                <a:ea typeface="+mj-ea"/>
                <a:cs typeface="+mj-cs"/>
              </a:defRPr>
            </a:lvl1pPr>
          </a:lstStyle>
          <a:p>
            <a:pPr algn="ctr"/>
            <a:r>
              <a:rPr lang="tr-TR" sz="9600" dirty="0"/>
              <a:t>Sorularınız…</a:t>
            </a:r>
          </a:p>
        </p:txBody>
      </p:sp>
      <p:pic>
        <p:nvPicPr>
          <p:cNvPr id="8" name="Resim 7">
            <a:extLst>
              <a:ext uri="{FF2B5EF4-FFF2-40B4-BE49-F238E27FC236}">
                <a16:creationId xmlns:a16="http://schemas.microsoft.com/office/drawing/2014/main" id="{A95D015C-F28F-6E29-7188-54806C60C8D2}"/>
              </a:ext>
            </a:extLst>
          </p:cNvPr>
          <p:cNvPicPr>
            <a:picLocks noChangeAspect="1"/>
          </p:cNvPicPr>
          <p:nvPr/>
        </p:nvPicPr>
        <p:blipFill>
          <a:blip r:embed="rId3"/>
          <a:stretch>
            <a:fillRect/>
          </a:stretch>
        </p:blipFill>
        <p:spPr>
          <a:xfrm>
            <a:off x="8575863" y="-4380"/>
            <a:ext cx="3600000" cy="1479339"/>
          </a:xfrm>
          <a:prstGeom prst="rect">
            <a:avLst/>
          </a:prstGeom>
        </p:spPr>
      </p:pic>
      <p:pic>
        <p:nvPicPr>
          <p:cNvPr id="7" name="Grafik 6" descr="Soru İşareti düz dolguyla">
            <a:extLst>
              <a:ext uri="{FF2B5EF4-FFF2-40B4-BE49-F238E27FC236}">
                <a16:creationId xmlns:a16="http://schemas.microsoft.com/office/drawing/2014/main" id="{747859F7-0947-BB26-91FD-B50B3D4804B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89704" y="1070777"/>
            <a:ext cx="4162425" cy="4162425"/>
          </a:xfrm>
          <a:prstGeom prst="rect">
            <a:avLst/>
          </a:prstGeom>
        </p:spPr>
      </p:pic>
      <p:sp>
        <p:nvSpPr>
          <p:cNvPr id="5" name="Slayt Numarası Yer Tutucusu 4">
            <a:extLst>
              <a:ext uri="{FF2B5EF4-FFF2-40B4-BE49-F238E27FC236}">
                <a16:creationId xmlns:a16="http://schemas.microsoft.com/office/drawing/2014/main" id="{322A6947-8A5F-0238-32FB-4B209E7629EF}"/>
              </a:ext>
            </a:extLst>
          </p:cNvPr>
          <p:cNvSpPr>
            <a:spLocks noGrp="1"/>
          </p:cNvSpPr>
          <p:nvPr>
            <p:ph type="sldNum" sz="quarter" idx="12"/>
          </p:nvPr>
        </p:nvSpPr>
        <p:spPr/>
        <p:txBody>
          <a:bodyPr/>
          <a:lstStyle/>
          <a:p>
            <a:fld id="{C1FF6DA9-008F-8B48-92A6-B652298478BF}" type="slidenum">
              <a:rPr lang="en-US" smtClean="0"/>
              <a:t>22</a:t>
            </a:fld>
            <a:endParaRPr lang="en-US"/>
          </a:p>
        </p:txBody>
      </p:sp>
      <p:sp>
        <p:nvSpPr>
          <p:cNvPr id="9" name="Alt Bilgi Yer Tutucusu 8">
            <a:extLst>
              <a:ext uri="{FF2B5EF4-FFF2-40B4-BE49-F238E27FC236}">
                <a16:creationId xmlns:a16="http://schemas.microsoft.com/office/drawing/2014/main" id="{3AB7B252-BBD4-8F52-3C7F-6FB5D431545B}"/>
              </a:ext>
            </a:extLst>
          </p:cNvPr>
          <p:cNvSpPr>
            <a:spLocks noGrp="1"/>
          </p:cNvSpPr>
          <p:nvPr>
            <p:ph type="ftr" sz="quarter" idx="11"/>
          </p:nvPr>
        </p:nvSpPr>
        <p:spPr>
          <a:xfrm>
            <a:off x="3798278" y="6462346"/>
            <a:ext cx="4413567" cy="259129"/>
          </a:xfrm>
        </p:spPr>
        <p:txBody>
          <a:bodyPr/>
          <a:lstStyle/>
          <a:p>
            <a:r>
              <a:rPr lang="nn-NO" dirty="0"/>
              <a:t>EFQM 2026 Saha Hazırlık Bilgilendirme Sunumu - Kriter 7</a:t>
            </a:r>
            <a:endParaRPr lang="en-US" dirty="0"/>
          </a:p>
        </p:txBody>
      </p:sp>
    </p:spTree>
    <p:extLst>
      <p:ext uri="{BB962C8B-B14F-4D97-AF65-F5344CB8AC3E}">
        <p14:creationId xmlns:p14="http://schemas.microsoft.com/office/powerpoint/2010/main" val="1853639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0FAE4-1BBF-7251-F311-CB747B40E81C}"/>
            </a:ext>
          </a:extLst>
        </p:cNvPr>
        <p:cNvGrpSpPr/>
        <p:nvPr/>
      </p:nvGrpSpPr>
      <p:grpSpPr>
        <a:xfrm>
          <a:off x="0" y="0"/>
          <a:ext cx="0" cy="0"/>
          <a:chOff x="0" y="0"/>
          <a:chExt cx="0" cy="0"/>
        </a:xfrm>
      </p:grpSpPr>
      <p:sp>
        <p:nvSpPr>
          <p:cNvPr id="3" name="Dikdörtgen 2">
            <a:extLst>
              <a:ext uri="{FF2B5EF4-FFF2-40B4-BE49-F238E27FC236}">
                <a16:creationId xmlns:a16="http://schemas.microsoft.com/office/drawing/2014/main" id="{031E5A7C-3603-344C-9D73-4099AA35B2F2}"/>
              </a:ext>
            </a:extLst>
          </p:cNvPr>
          <p:cNvSpPr/>
          <p:nvPr/>
        </p:nvSpPr>
        <p:spPr>
          <a:xfrm>
            <a:off x="10872316" y="23992"/>
            <a:ext cx="1195754" cy="11241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pic>
        <p:nvPicPr>
          <p:cNvPr id="21" name="Resim 20">
            <a:extLst>
              <a:ext uri="{FF2B5EF4-FFF2-40B4-BE49-F238E27FC236}">
                <a16:creationId xmlns:a16="http://schemas.microsoft.com/office/drawing/2014/main" id="{B55AB35D-7D94-041B-620F-4B3555653B87}"/>
              </a:ext>
            </a:extLst>
          </p:cNvPr>
          <p:cNvPicPr>
            <a:picLocks noChangeAspect="1"/>
          </p:cNvPicPr>
          <p:nvPr/>
        </p:nvPicPr>
        <p:blipFill>
          <a:blip r:embed="rId3"/>
          <a:stretch>
            <a:fillRect/>
          </a:stretch>
        </p:blipFill>
        <p:spPr>
          <a:xfrm>
            <a:off x="8575863" y="-4380"/>
            <a:ext cx="3600000" cy="1479339"/>
          </a:xfrm>
          <a:prstGeom prst="rect">
            <a:avLst/>
          </a:prstGeom>
        </p:spPr>
      </p:pic>
      <p:sp>
        <p:nvSpPr>
          <p:cNvPr id="2" name="Başlık 7">
            <a:extLst>
              <a:ext uri="{FF2B5EF4-FFF2-40B4-BE49-F238E27FC236}">
                <a16:creationId xmlns:a16="http://schemas.microsoft.com/office/drawing/2014/main" id="{8E9DDD7B-834C-FF0A-CA3A-F0037325EF28}"/>
              </a:ext>
            </a:extLst>
          </p:cNvPr>
          <p:cNvSpPr txBox="1">
            <a:spLocks/>
          </p:cNvSpPr>
          <p:nvPr/>
        </p:nvSpPr>
        <p:spPr>
          <a:xfrm>
            <a:off x="767408" y="3510935"/>
            <a:ext cx="10670420" cy="1492250"/>
          </a:xfrm>
          <a:prstGeom prst="rect">
            <a:avLst/>
          </a:prstGeom>
        </p:spPr>
        <p:txBody>
          <a:bodyPr anchor="ctr">
            <a:normAutofit/>
          </a:bodyPr>
          <a:lstStyle>
            <a:lvl1pPr algn="l" defTabSz="457200" rtl="0" eaLnBrk="1" latinLnBrk="0" hangingPunct="1">
              <a:spcBef>
                <a:spcPct val="0"/>
              </a:spcBef>
              <a:buNone/>
              <a:defRPr sz="4400" b="1" kern="1200">
                <a:solidFill>
                  <a:schemeClr val="tx2"/>
                </a:solidFill>
                <a:latin typeface="+mn-lt"/>
                <a:ea typeface="+mj-ea"/>
                <a:cs typeface="+mj-cs"/>
              </a:defRPr>
            </a:lvl1pPr>
          </a:lstStyle>
          <a:p>
            <a:pPr algn="ctr"/>
            <a:r>
              <a:rPr lang="tr-TR" sz="6000" dirty="0"/>
              <a:t>Teşekkürler…</a:t>
            </a:r>
          </a:p>
        </p:txBody>
      </p:sp>
      <p:graphicFrame>
        <p:nvGraphicFramePr>
          <p:cNvPr id="4" name="Diyagram 3">
            <a:extLst>
              <a:ext uri="{FF2B5EF4-FFF2-40B4-BE49-F238E27FC236}">
                <a16:creationId xmlns:a16="http://schemas.microsoft.com/office/drawing/2014/main" id="{55A50756-707A-E2F4-95F6-3322131903F1}"/>
              </a:ext>
            </a:extLst>
          </p:cNvPr>
          <p:cNvGraphicFramePr/>
          <p:nvPr>
            <p:extLst>
              <p:ext uri="{D42A27DB-BD31-4B8C-83A1-F6EECF244321}">
                <p14:modId xmlns:p14="http://schemas.microsoft.com/office/powerpoint/2010/main" val="76845597"/>
              </p:ext>
            </p:extLst>
          </p:nvPr>
        </p:nvGraphicFramePr>
        <p:xfrm>
          <a:off x="535608" y="4542012"/>
          <a:ext cx="5560392" cy="18572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Rounded Rectangle 12">
            <a:extLst>
              <a:ext uri="{FF2B5EF4-FFF2-40B4-BE49-F238E27FC236}">
                <a16:creationId xmlns:a16="http://schemas.microsoft.com/office/drawing/2014/main" id="{34EBF1E3-F5DD-0AEF-EE8B-42D9DDC6D72D}"/>
              </a:ext>
            </a:extLst>
          </p:cNvPr>
          <p:cNvSpPr/>
          <p:nvPr/>
        </p:nvSpPr>
        <p:spPr>
          <a:xfrm>
            <a:off x="754556" y="1689923"/>
            <a:ext cx="10670420" cy="1821011"/>
          </a:xfrm>
          <a:prstGeom prst="roundRect">
            <a:avLst>
              <a:gd name="adj" fmla="val 9877"/>
            </a:avLst>
          </a:prstGeom>
          <a:solidFill>
            <a:schemeClr val="accent1">
              <a:lumMod val="20000"/>
              <a:lumOff val="80000"/>
            </a:schemeClr>
          </a:solidFill>
          <a:ln w="13970">
            <a:solidFill>
              <a:srgbClr val="014EA0"/>
            </a:solidFill>
          </a:ln>
        </p:spPr>
        <p:style>
          <a:lnRef idx="1">
            <a:schemeClr val="accent1"/>
          </a:lnRef>
          <a:fillRef idx="3">
            <a:schemeClr val="accent1"/>
          </a:fillRef>
          <a:effectRef idx="2">
            <a:schemeClr val="accent1"/>
          </a:effectRef>
          <a:fontRef idx="minor">
            <a:schemeClr val="lt1"/>
          </a:fontRef>
        </p:style>
        <p:txBody>
          <a:bodyPr wrap="square" lIns="109728" tIns="73152" rIns="109728" rtlCol="0" anchor="t"/>
          <a:lstStyle/>
          <a:p>
            <a:pPr>
              <a:defRPr sz="1300" b="1">
                <a:solidFill>
                  <a:srgbClr val="005596"/>
                </a:solidFill>
              </a:defRPr>
            </a:pPr>
            <a:r>
              <a:rPr lang="tr-TR" sz="3200" noProof="0" dirty="0">
                <a:solidFill>
                  <a:schemeClr val="tx2"/>
                </a:solidFill>
              </a:rPr>
              <a:t>Saha hazırlığının temel ilkesi: </a:t>
            </a:r>
          </a:p>
          <a:p>
            <a:pPr>
              <a:defRPr sz="1800">
                <a:solidFill>
                  <a:srgbClr val="222D36"/>
                </a:solidFill>
              </a:defRPr>
            </a:pPr>
            <a:r>
              <a:rPr lang="tr-TR" sz="3200" noProof="0" dirty="0"/>
              <a:t>Söylenen her uygulamanın birim düzeyinde karşılığı, ölçülebilir sonucu, doğrulanabilir kanıtı ve iyileştirme bağlantısı olmalıdır.</a:t>
            </a:r>
          </a:p>
        </p:txBody>
      </p:sp>
      <p:sp>
        <p:nvSpPr>
          <p:cNvPr id="6" name="Slayt Numarası Yer Tutucusu 5">
            <a:extLst>
              <a:ext uri="{FF2B5EF4-FFF2-40B4-BE49-F238E27FC236}">
                <a16:creationId xmlns:a16="http://schemas.microsoft.com/office/drawing/2014/main" id="{4A979CCF-FEC4-F86E-D84A-8980A8AA6E12}"/>
              </a:ext>
            </a:extLst>
          </p:cNvPr>
          <p:cNvSpPr>
            <a:spLocks noGrp="1"/>
          </p:cNvSpPr>
          <p:nvPr>
            <p:ph type="sldNum" sz="quarter" idx="12"/>
          </p:nvPr>
        </p:nvSpPr>
        <p:spPr/>
        <p:txBody>
          <a:bodyPr/>
          <a:lstStyle/>
          <a:p>
            <a:fld id="{C1FF6DA9-008F-8B48-92A6-B652298478BF}" type="slidenum">
              <a:rPr lang="en-US" smtClean="0"/>
              <a:t>23</a:t>
            </a:fld>
            <a:endParaRPr lang="en-US"/>
          </a:p>
        </p:txBody>
      </p:sp>
      <p:sp>
        <p:nvSpPr>
          <p:cNvPr id="7" name="Alt Bilgi Yer Tutucusu 6">
            <a:extLst>
              <a:ext uri="{FF2B5EF4-FFF2-40B4-BE49-F238E27FC236}">
                <a16:creationId xmlns:a16="http://schemas.microsoft.com/office/drawing/2014/main" id="{EDE497FB-B5F1-8041-E6BD-B23EDBE6DFB7}"/>
              </a:ext>
            </a:extLst>
          </p:cNvPr>
          <p:cNvSpPr>
            <a:spLocks noGrp="1"/>
          </p:cNvSpPr>
          <p:nvPr>
            <p:ph type="ftr" sz="quarter" idx="11"/>
          </p:nvPr>
        </p:nvSpPr>
        <p:spPr>
          <a:xfrm>
            <a:off x="3798278" y="6462346"/>
            <a:ext cx="4422444" cy="259129"/>
          </a:xfrm>
        </p:spPr>
        <p:txBody>
          <a:bodyPr/>
          <a:lstStyle/>
          <a:p>
            <a:r>
              <a:rPr lang="nn-NO"/>
              <a:t>EFQM 2026 Saha Hazırlık Bilgilendirme Sunumu - Kriter 7</a:t>
            </a:r>
            <a:endParaRPr lang="en-US" dirty="0"/>
          </a:p>
        </p:txBody>
      </p:sp>
    </p:spTree>
    <p:extLst>
      <p:ext uri="{BB962C8B-B14F-4D97-AF65-F5344CB8AC3E}">
        <p14:creationId xmlns:p14="http://schemas.microsoft.com/office/powerpoint/2010/main" val="4088471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a:extLst>
              <a:ext uri="{FF2B5EF4-FFF2-40B4-BE49-F238E27FC236}">
                <a16:creationId xmlns:a16="http://schemas.microsoft.com/office/drawing/2014/main" id="{666A214E-1D40-DC80-6C88-4DF285631F53}"/>
              </a:ext>
            </a:extLst>
          </p:cNvPr>
          <p:cNvSpPr>
            <a:spLocks noGrp="1"/>
          </p:cNvSpPr>
          <p:nvPr>
            <p:ph type="body" idx="1"/>
          </p:nvPr>
        </p:nvSpPr>
        <p:spPr>
          <a:xfrm>
            <a:off x="609600" y="1340769"/>
            <a:ext cx="5386917" cy="475704"/>
          </a:xfrm>
        </p:spPr>
        <p:txBody>
          <a:bodyPr>
            <a:normAutofit lnSpcReduction="10000"/>
          </a:bodyPr>
          <a:lstStyle/>
          <a:p>
            <a:r>
              <a:rPr lang="tr-TR" dirty="0"/>
              <a:t>Geçmişe Yönelik</a:t>
            </a:r>
          </a:p>
        </p:txBody>
      </p:sp>
      <p:sp>
        <p:nvSpPr>
          <p:cNvPr id="5" name="İçerik Yer Tutucusu 4">
            <a:extLst>
              <a:ext uri="{FF2B5EF4-FFF2-40B4-BE49-F238E27FC236}">
                <a16:creationId xmlns:a16="http://schemas.microsoft.com/office/drawing/2014/main" id="{CBC6FE9E-BB54-85EA-85FD-2F305CE112F9}"/>
              </a:ext>
            </a:extLst>
          </p:cNvPr>
          <p:cNvSpPr>
            <a:spLocks noGrp="1"/>
          </p:cNvSpPr>
          <p:nvPr>
            <p:ph sz="half" idx="2"/>
          </p:nvPr>
        </p:nvSpPr>
        <p:spPr>
          <a:xfrm>
            <a:off x="609600" y="1916832"/>
            <a:ext cx="5386917" cy="4302997"/>
          </a:xfrm>
        </p:spPr>
        <p:txBody>
          <a:bodyPr/>
          <a:lstStyle/>
          <a:p>
            <a:r>
              <a:rPr lang="tr-TR" dirty="0"/>
              <a:t>2022, 2023, 2024, 2025</a:t>
            </a:r>
          </a:p>
          <a:p>
            <a:r>
              <a:rPr lang="tr-TR" dirty="0"/>
              <a:t>2010, 2015, 2020, 2025</a:t>
            </a:r>
          </a:p>
          <a:p>
            <a:r>
              <a:rPr lang="tr-TR" dirty="0"/>
              <a:t>2021_2022, 2022_2023, 2023_2024, 2024_2025</a:t>
            </a:r>
          </a:p>
          <a:p>
            <a:r>
              <a:rPr lang="tr-TR" dirty="0"/>
              <a:t>2108+2019, 2020+2021, 2022+2023, 2024+2025</a:t>
            </a:r>
          </a:p>
          <a:p>
            <a:endParaRPr lang="tr-TR" dirty="0"/>
          </a:p>
          <a:p>
            <a:r>
              <a:rPr lang="tr-TR" dirty="0"/>
              <a:t>2021, 2023, 2024, 2025</a:t>
            </a:r>
            <a:r>
              <a:rPr lang="tr-TR" dirty="0">
                <a:sym typeface="Wingdings" panose="05000000000000000000" pitchFamily="2" charset="2"/>
              </a:rPr>
              <a:t>2022 nerede?</a:t>
            </a:r>
            <a:endParaRPr lang="tr-TR" dirty="0"/>
          </a:p>
        </p:txBody>
      </p:sp>
      <p:sp>
        <p:nvSpPr>
          <p:cNvPr id="6" name="Metin Yer Tutucusu 5">
            <a:extLst>
              <a:ext uri="{FF2B5EF4-FFF2-40B4-BE49-F238E27FC236}">
                <a16:creationId xmlns:a16="http://schemas.microsoft.com/office/drawing/2014/main" id="{0A895BB4-A18E-F140-236F-6664A0BAC313}"/>
              </a:ext>
            </a:extLst>
          </p:cNvPr>
          <p:cNvSpPr>
            <a:spLocks noGrp="1"/>
          </p:cNvSpPr>
          <p:nvPr>
            <p:ph type="body" sz="quarter" idx="3"/>
          </p:nvPr>
        </p:nvSpPr>
        <p:spPr>
          <a:xfrm>
            <a:off x="6193370" y="1340769"/>
            <a:ext cx="5389034" cy="475704"/>
          </a:xfrm>
        </p:spPr>
        <p:txBody>
          <a:bodyPr>
            <a:normAutofit lnSpcReduction="10000"/>
          </a:bodyPr>
          <a:lstStyle/>
          <a:p>
            <a:r>
              <a:rPr lang="tr-TR" dirty="0"/>
              <a:t>Gelecek Öngörüsüne Yönelik</a:t>
            </a:r>
          </a:p>
        </p:txBody>
      </p:sp>
      <p:sp>
        <p:nvSpPr>
          <p:cNvPr id="7" name="İçerik Yer Tutucusu 6">
            <a:extLst>
              <a:ext uri="{FF2B5EF4-FFF2-40B4-BE49-F238E27FC236}">
                <a16:creationId xmlns:a16="http://schemas.microsoft.com/office/drawing/2014/main" id="{52B56972-DCE2-36C6-DAE8-F01C8FA592B6}"/>
              </a:ext>
            </a:extLst>
          </p:cNvPr>
          <p:cNvSpPr>
            <a:spLocks noGrp="1"/>
          </p:cNvSpPr>
          <p:nvPr>
            <p:ph sz="quarter" idx="4"/>
          </p:nvPr>
        </p:nvSpPr>
        <p:spPr>
          <a:xfrm>
            <a:off x="6193370" y="1916832"/>
            <a:ext cx="5389034" cy="4302997"/>
          </a:xfrm>
        </p:spPr>
        <p:txBody>
          <a:bodyPr/>
          <a:lstStyle/>
          <a:p>
            <a:r>
              <a:rPr lang="tr-TR" dirty="0"/>
              <a:t>2027, 2028, 2029, 2030</a:t>
            </a:r>
          </a:p>
          <a:p>
            <a:r>
              <a:rPr lang="tr-TR" dirty="0"/>
              <a:t>2030, 2035, 2040, 2045</a:t>
            </a:r>
          </a:p>
        </p:txBody>
      </p:sp>
      <p:sp>
        <p:nvSpPr>
          <p:cNvPr id="2" name="Başlık 1">
            <a:extLst>
              <a:ext uri="{FF2B5EF4-FFF2-40B4-BE49-F238E27FC236}">
                <a16:creationId xmlns:a16="http://schemas.microsoft.com/office/drawing/2014/main" id="{D8A2BD61-20B5-A694-A6E9-A23152D5E63F}"/>
              </a:ext>
            </a:extLst>
          </p:cNvPr>
          <p:cNvSpPr>
            <a:spLocks noGrp="1"/>
          </p:cNvSpPr>
          <p:nvPr>
            <p:ph type="title"/>
          </p:nvPr>
        </p:nvSpPr>
        <p:spPr>
          <a:xfrm>
            <a:off x="609600" y="404663"/>
            <a:ext cx="10972800" cy="792089"/>
          </a:xfrm>
        </p:spPr>
        <p:txBody>
          <a:bodyPr/>
          <a:lstStyle/>
          <a:p>
            <a:r>
              <a:rPr lang="tr-TR" dirty="0"/>
              <a:t>Geçmişle/Gelecekle İlgili 4 Yıllık/Periyot Veri</a:t>
            </a:r>
          </a:p>
        </p:txBody>
      </p:sp>
      <p:sp>
        <p:nvSpPr>
          <p:cNvPr id="3" name="Slayt Numarası Yer Tutucusu 2">
            <a:extLst>
              <a:ext uri="{FF2B5EF4-FFF2-40B4-BE49-F238E27FC236}">
                <a16:creationId xmlns:a16="http://schemas.microsoft.com/office/drawing/2014/main" id="{BAA6EAE1-72F3-486D-4D69-7F2DAC35C20C}"/>
              </a:ext>
            </a:extLst>
          </p:cNvPr>
          <p:cNvSpPr>
            <a:spLocks noGrp="1"/>
          </p:cNvSpPr>
          <p:nvPr>
            <p:ph type="sldNum" sz="quarter" idx="12"/>
          </p:nvPr>
        </p:nvSpPr>
        <p:spPr/>
        <p:txBody>
          <a:bodyPr/>
          <a:lstStyle/>
          <a:p>
            <a:fld id="{B6F15528-21DE-4FAA-801E-634DDDAF4B2B}" type="slidenum">
              <a:rPr lang="tr-TR" smtClean="0"/>
              <a:pPr/>
              <a:t>24</a:t>
            </a:fld>
            <a:endParaRPr lang="tr-TR" dirty="0"/>
          </a:p>
        </p:txBody>
      </p:sp>
      <p:sp>
        <p:nvSpPr>
          <p:cNvPr id="8" name="Alt Bilgi Yer Tutucusu 7">
            <a:extLst>
              <a:ext uri="{FF2B5EF4-FFF2-40B4-BE49-F238E27FC236}">
                <a16:creationId xmlns:a16="http://schemas.microsoft.com/office/drawing/2014/main" id="{383353F3-19C5-9C52-7175-D6552D40E048}"/>
              </a:ext>
            </a:extLst>
          </p:cNvPr>
          <p:cNvSpPr>
            <a:spLocks noGrp="1"/>
          </p:cNvSpPr>
          <p:nvPr>
            <p:ph type="ftr" sz="quarter" idx="11"/>
          </p:nvPr>
        </p:nvSpPr>
        <p:spPr/>
        <p:txBody>
          <a:bodyPr/>
          <a:lstStyle/>
          <a:p>
            <a:r>
              <a:rPr lang="nn-NO" sz="1400"/>
              <a:t>EFQM 2026 Saha Hazırlık Bilgilendirme Sunumu - Kriter 7</a:t>
            </a:r>
            <a:endParaRPr lang="tr-TR" sz="1400" dirty="0"/>
          </a:p>
        </p:txBody>
      </p:sp>
    </p:spTree>
    <p:extLst>
      <p:ext uri="{BB962C8B-B14F-4D97-AF65-F5344CB8AC3E}">
        <p14:creationId xmlns:p14="http://schemas.microsoft.com/office/powerpoint/2010/main" val="40595386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a:extLst>
              <a:ext uri="{FF2B5EF4-FFF2-40B4-BE49-F238E27FC236}">
                <a16:creationId xmlns:a16="http://schemas.microsoft.com/office/drawing/2014/main" id="{2F96838F-6930-18CA-832E-CC90AD3115F4}"/>
              </a:ext>
            </a:extLst>
          </p:cNvPr>
          <p:cNvSpPr>
            <a:spLocks noGrp="1"/>
          </p:cNvSpPr>
          <p:nvPr>
            <p:ph type="title"/>
          </p:nvPr>
        </p:nvSpPr>
        <p:spPr/>
        <p:txBody>
          <a:bodyPr>
            <a:normAutofit/>
          </a:bodyPr>
          <a:lstStyle/>
          <a:p>
            <a:r>
              <a:rPr lang="tr-TR" dirty="0"/>
              <a:t>Hedef</a:t>
            </a:r>
          </a:p>
        </p:txBody>
      </p:sp>
      <p:sp>
        <p:nvSpPr>
          <p:cNvPr id="10" name="İçerik Yer Tutucusu 9">
            <a:extLst>
              <a:ext uri="{FF2B5EF4-FFF2-40B4-BE49-F238E27FC236}">
                <a16:creationId xmlns:a16="http://schemas.microsoft.com/office/drawing/2014/main" id="{50C82EE9-921A-89DC-ABB1-E200459E489E}"/>
              </a:ext>
            </a:extLst>
          </p:cNvPr>
          <p:cNvSpPr>
            <a:spLocks noGrp="1"/>
          </p:cNvSpPr>
          <p:nvPr>
            <p:ph idx="1"/>
          </p:nvPr>
        </p:nvSpPr>
        <p:spPr/>
        <p:txBody>
          <a:bodyPr>
            <a:normAutofit fontScale="92500"/>
          </a:bodyPr>
          <a:lstStyle/>
          <a:p>
            <a:r>
              <a:rPr lang="tr-TR" dirty="0" err="1"/>
              <a:t>EFQM'de</a:t>
            </a:r>
            <a:r>
              <a:rPr lang="tr-TR" dirty="0"/>
              <a:t> göstergeler için hedef verilmesi beklenmektedir. Çünkü değerlendiriciler yalnızca mevcut sonucu değil, kurumun ulaşmayı planladığı seviyeyi ve bu hedefe ne ölçüde yaklaştığını da görmek istemektedir.</a:t>
            </a:r>
          </a:p>
          <a:p>
            <a:r>
              <a:rPr lang="tr-TR" dirty="0"/>
              <a:t>Ancak bazı göstergelerde hedef belirleme yetkisi doğrudan üniversitenin kontrolünde olmayabilir. Örneğin personel sayılarında Cumhurbaşkanlığı, öğrenci kontenjanlarında ise YÖK nihai karar merciidir. Bu nedenle bazı göstergeler için hedef belirlenemeyebilir.</a:t>
            </a:r>
          </a:p>
          <a:p>
            <a:r>
              <a:rPr lang="tr-TR" dirty="0"/>
              <a:t>Bu tür durumlarda göstergenin açıklama bölümünde hedefin neden belirlenemediği kısa ve net bir şekilde ifade edilmelidir.</a:t>
            </a:r>
          </a:p>
        </p:txBody>
      </p:sp>
      <p:sp>
        <p:nvSpPr>
          <p:cNvPr id="2" name="Slayt Numarası Yer Tutucusu 1">
            <a:extLst>
              <a:ext uri="{FF2B5EF4-FFF2-40B4-BE49-F238E27FC236}">
                <a16:creationId xmlns:a16="http://schemas.microsoft.com/office/drawing/2014/main" id="{409401F6-4CA9-D8BD-0B83-32E8067B5B40}"/>
              </a:ext>
            </a:extLst>
          </p:cNvPr>
          <p:cNvSpPr>
            <a:spLocks noGrp="1"/>
          </p:cNvSpPr>
          <p:nvPr>
            <p:ph type="sldNum" sz="quarter" idx="12"/>
          </p:nvPr>
        </p:nvSpPr>
        <p:spPr/>
        <p:txBody>
          <a:bodyPr/>
          <a:lstStyle/>
          <a:p>
            <a:fld id="{B6F15528-21DE-4FAA-801E-634DDDAF4B2B}" type="slidenum">
              <a:rPr lang="tr-TR" smtClean="0"/>
              <a:pPr/>
              <a:t>25</a:t>
            </a:fld>
            <a:endParaRPr lang="tr-TR" dirty="0"/>
          </a:p>
        </p:txBody>
      </p:sp>
      <p:sp>
        <p:nvSpPr>
          <p:cNvPr id="3" name="Alt Bilgi Yer Tutucusu 2">
            <a:extLst>
              <a:ext uri="{FF2B5EF4-FFF2-40B4-BE49-F238E27FC236}">
                <a16:creationId xmlns:a16="http://schemas.microsoft.com/office/drawing/2014/main" id="{2CCB2919-4951-E79A-A96C-E3E7BC921041}"/>
              </a:ext>
            </a:extLst>
          </p:cNvPr>
          <p:cNvSpPr>
            <a:spLocks noGrp="1"/>
          </p:cNvSpPr>
          <p:nvPr>
            <p:ph type="ftr" sz="quarter" idx="11"/>
          </p:nvPr>
        </p:nvSpPr>
        <p:spPr/>
        <p:txBody>
          <a:bodyPr/>
          <a:lstStyle/>
          <a:p>
            <a:r>
              <a:rPr lang="nn-NO" sz="1400"/>
              <a:t>EFQM 2026 Saha Hazırlık Bilgilendirme Sunumu - Kriter 7</a:t>
            </a:r>
            <a:endParaRPr lang="tr-TR" sz="1400" dirty="0"/>
          </a:p>
        </p:txBody>
      </p:sp>
    </p:spTree>
    <p:extLst>
      <p:ext uri="{BB962C8B-B14F-4D97-AF65-F5344CB8AC3E}">
        <p14:creationId xmlns:p14="http://schemas.microsoft.com/office/powerpoint/2010/main" val="3427097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9E1DFC-D69C-3B10-630C-82C2D7001582}"/>
              </a:ext>
            </a:extLst>
          </p:cNvPr>
          <p:cNvSpPr>
            <a:spLocks noGrp="1"/>
          </p:cNvSpPr>
          <p:nvPr>
            <p:ph type="title"/>
          </p:nvPr>
        </p:nvSpPr>
        <p:spPr/>
        <p:txBody>
          <a:bodyPr/>
          <a:lstStyle/>
          <a:p>
            <a:r>
              <a:rPr lang="tr-TR" dirty="0"/>
              <a:t>Karşılaştırma</a:t>
            </a:r>
          </a:p>
        </p:txBody>
      </p:sp>
      <p:sp>
        <p:nvSpPr>
          <p:cNvPr id="3" name="İçerik Yer Tutucusu 2">
            <a:extLst>
              <a:ext uri="{FF2B5EF4-FFF2-40B4-BE49-F238E27FC236}">
                <a16:creationId xmlns:a16="http://schemas.microsoft.com/office/drawing/2014/main" id="{E727BDEC-9D9A-082A-1714-F6CBAC2E178B}"/>
              </a:ext>
            </a:extLst>
          </p:cNvPr>
          <p:cNvSpPr>
            <a:spLocks noGrp="1"/>
          </p:cNvSpPr>
          <p:nvPr>
            <p:ph idx="1"/>
          </p:nvPr>
        </p:nvSpPr>
        <p:spPr>
          <a:xfrm>
            <a:off x="685800" y="1196753"/>
            <a:ext cx="11020926" cy="5370302"/>
          </a:xfrm>
        </p:spPr>
        <p:txBody>
          <a:bodyPr>
            <a:normAutofit fontScale="92500" lnSpcReduction="10000"/>
          </a:bodyPr>
          <a:lstStyle/>
          <a:p>
            <a:pPr algn="just">
              <a:lnSpc>
                <a:spcPct val="110000"/>
              </a:lnSpc>
              <a:spcBef>
                <a:spcPts val="0"/>
              </a:spcBef>
            </a:pPr>
            <a:r>
              <a:rPr lang="tr-TR" sz="2400" dirty="0"/>
              <a:t>EFQM Modeli kapsamında göstergelerin değerlendirilmesinde karşılaştırma verilerine yer verilmesi beklenmektedir. Ancak, üniversitelerin stratejik öncelikleri, amaçları, hedefleri ve performans göstergeleri birbirinden farklılık gösterdiğinden, Stratejik Plan performans göstergelerine ilişkin doğrudan karşılaştırılabilir dış verilere ulaşmak çoğu zaman mümkün olamamaktadır. Bu nedenle, karşılaştırma verisinin bulunmadığı göstergelerde, bunun gerekçesi gösterge </a:t>
            </a:r>
            <a:r>
              <a:rPr lang="tr-TR" sz="2400" b="1" i="1" dirty="0">
                <a:solidFill>
                  <a:srgbClr val="C00000"/>
                </a:solidFill>
              </a:rPr>
              <a:t>sunuş metninde </a:t>
            </a:r>
            <a:r>
              <a:rPr lang="tr-TR" sz="2400" dirty="0"/>
              <a:t>açıklanmalı veya göstergenin açıklamasında karşılaştırma verisinin neden sunulamadığı belirtilmelidir.</a:t>
            </a:r>
          </a:p>
          <a:p>
            <a:r>
              <a:rPr lang="tr-TR" sz="2400" b="1" dirty="0">
                <a:solidFill>
                  <a:schemeClr val="tx2"/>
                </a:solidFill>
              </a:rPr>
              <a:t>Üniversitemiz göstergelerinde yer alan karşılaştırma üniversiteleri:</a:t>
            </a:r>
          </a:p>
          <a:p>
            <a:pPr lvl="1"/>
            <a:r>
              <a:rPr lang="tr-TR" sz="2000" dirty="0"/>
              <a:t>K1: Aksaray, Amasya, Hitit ve Yozgat Bozok Üniversiteleri </a:t>
            </a:r>
            <a:r>
              <a:rPr lang="tr-TR" sz="1700" dirty="0"/>
              <a:t>(2006 yılında kurulan ve bölgemize yakın üniversiteler)</a:t>
            </a:r>
            <a:endParaRPr lang="tr-TR" sz="2000" dirty="0"/>
          </a:p>
          <a:p>
            <a:pPr lvl="1"/>
            <a:r>
              <a:rPr lang="tr-TR" sz="2000" dirty="0"/>
              <a:t>K2: Düzce, Bingöl, Uşak ve Burdur Mehmet Akif Ersoy Üniversiteleri </a:t>
            </a:r>
            <a:r>
              <a:rPr lang="tr-TR" sz="1700" dirty="0"/>
              <a:t>(Pilot üniversiteler)</a:t>
            </a:r>
          </a:p>
          <a:p>
            <a:pPr lvl="1"/>
            <a:r>
              <a:rPr lang="tr-TR" sz="2000" dirty="0"/>
              <a:t>K3: Yozgat Bozok ve Amasya Üniversitesi </a:t>
            </a:r>
            <a:r>
              <a:rPr lang="tr-TR" sz="1700" dirty="0"/>
              <a:t>(Hizmet içi eğitim bilgisi)</a:t>
            </a:r>
          </a:p>
          <a:p>
            <a:pPr lvl="1"/>
            <a:r>
              <a:rPr lang="tr-TR" sz="2000" dirty="0"/>
              <a:t>K4: Kayseri, Yozgat Bozok ve Van Yüzüncü Yıl Üniversiteleri </a:t>
            </a:r>
            <a:r>
              <a:rPr lang="tr-TR" sz="1700" dirty="0"/>
              <a:t>(BKYS Kullanan Üniversiteler)</a:t>
            </a:r>
          </a:p>
          <a:p>
            <a:pPr lvl="1"/>
            <a:r>
              <a:rPr lang="tr-TR" sz="2000" dirty="0"/>
              <a:t>K5: Yozgat Bozok Üniversitesi </a:t>
            </a:r>
            <a:r>
              <a:rPr lang="tr-TR" sz="1700" dirty="0"/>
              <a:t>(BKYS Kullanan Pilot Üniversite)</a:t>
            </a:r>
          </a:p>
          <a:p>
            <a:pPr algn="just"/>
            <a:r>
              <a:rPr lang="tr-TR" sz="2400" dirty="0">
                <a:solidFill>
                  <a:srgbClr val="014EA0"/>
                </a:solidFill>
              </a:rPr>
              <a:t>PR-035 Kıyaslama Prosedürü </a:t>
            </a:r>
            <a:r>
              <a:rPr lang="tr-TR" sz="2400" dirty="0"/>
              <a:t>dikkate alınmalı ve  Karşılaştırma için belirlenecek Üniversite/ Fakülte/Birim ile birimimiz arasında tutarlılık olmasına dikkate edilmelidir.</a:t>
            </a:r>
          </a:p>
        </p:txBody>
      </p:sp>
      <p:sp>
        <p:nvSpPr>
          <p:cNvPr id="4" name="Slayt Numarası Yer Tutucusu 3">
            <a:extLst>
              <a:ext uri="{FF2B5EF4-FFF2-40B4-BE49-F238E27FC236}">
                <a16:creationId xmlns:a16="http://schemas.microsoft.com/office/drawing/2014/main" id="{1D3722A1-7ABE-8FE1-148F-789279FC0C0B}"/>
              </a:ext>
            </a:extLst>
          </p:cNvPr>
          <p:cNvSpPr>
            <a:spLocks noGrp="1"/>
          </p:cNvSpPr>
          <p:nvPr>
            <p:ph type="sldNum" sz="quarter" idx="12"/>
          </p:nvPr>
        </p:nvSpPr>
        <p:spPr/>
        <p:txBody>
          <a:bodyPr/>
          <a:lstStyle/>
          <a:p>
            <a:fld id="{B6F15528-21DE-4FAA-801E-634DDDAF4B2B}" type="slidenum">
              <a:rPr lang="tr-TR" smtClean="0"/>
              <a:pPr/>
              <a:t>26</a:t>
            </a:fld>
            <a:endParaRPr lang="tr-TR" dirty="0"/>
          </a:p>
        </p:txBody>
      </p:sp>
      <p:sp>
        <p:nvSpPr>
          <p:cNvPr id="5" name="Alt Bilgi Yer Tutucusu 4">
            <a:extLst>
              <a:ext uri="{FF2B5EF4-FFF2-40B4-BE49-F238E27FC236}">
                <a16:creationId xmlns:a16="http://schemas.microsoft.com/office/drawing/2014/main" id="{AB038FE0-53AA-7BBD-3554-935F1A0723B1}"/>
              </a:ext>
            </a:extLst>
          </p:cNvPr>
          <p:cNvSpPr>
            <a:spLocks noGrp="1"/>
          </p:cNvSpPr>
          <p:nvPr>
            <p:ph type="ftr" sz="quarter" idx="11"/>
          </p:nvPr>
        </p:nvSpPr>
        <p:spPr/>
        <p:txBody>
          <a:bodyPr/>
          <a:lstStyle/>
          <a:p>
            <a:r>
              <a:rPr lang="nn-NO" sz="1400"/>
              <a:t>EFQM 2026 Saha Hazırlık Bilgilendirme Sunumu - Kriter 7</a:t>
            </a:r>
            <a:endParaRPr lang="tr-TR" sz="1400" dirty="0"/>
          </a:p>
        </p:txBody>
      </p:sp>
    </p:spTree>
    <p:extLst>
      <p:ext uri="{BB962C8B-B14F-4D97-AF65-F5344CB8AC3E}">
        <p14:creationId xmlns:p14="http://schemas.microsoft.com/office/powerpoint/2010/main" val="30193894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Metin Yer Tutucusu 10">
            <a:extLst>
              <a:ext uri="{FF2B5EF4-FFF2-40B4-BE49-F238E27FC236}">
                <a16:creationId xmlns:a16="http://schemas.microsoft.com/office/drawing/2014/main" id="{9B0D2613-C72B-2B03-C3F5-0822E044CB77}"/>
              </a:ext>
            </a:extLst>
          </p:cNvPr>
          <p:cNvSpPr>
            <a:spLocks noGrp="1"/>
          </p:cNvSpPr>
          <p:nvPr>
            <p:ph type="body" idx="1"/>
          </p:nvPr>
        </p:nvSpPr>
        <p:spPr>
          <a:xfrm>
            <a:off x="609600" y="1340769"/>
            <a:ext cx="5386917" cy="475704"/>
          </a:xfrm>
        </p:spPr>
        <p:txBody>
          <a:bodyPr>
            <a:normAutofit lnSpcReduction="10000"/>
          </a:bodyPr>
          <a:lstStyle/>
          <a:p>
            <a:r>
              <a:rPr lang="tr-TR" dirty="0"/>
              <a:t>Değişim/Eğilim</a:t>
            </a:r>
          </a:p>
        </p:txBody>
      </p:sp>
      <p:sp>
        <p:nvSpPr>
          <p:cNvPr id="12" name="İçerik Yer Tutucusu 11">
            <a:extLst>
              <a:ext uri="{FF2B5EF4-FFF2-40B4-BE49-F238E27FC236}">
                <a16:creationId xmlns:a16="http://schemas.microsoft.com/office/drawing/2014/main" id="{A48C6634-A11B-E1E8-2147-C2401C1C8F38}"/>
              </a:ext>
            </a:extLst>
          </p:cNvPr>
          <p:cNvSpPr>
            <a:spLocks noGrp="1"/>
          </p:cNvSpPr>
          <p:nvPr>
            <p:ph sz="half" idx="2"/>
          </p:nvPr>
        </p:nvSpPr>
        <p:spPr>
          <a:xfrm>
            <a:off x="609600" y="1916832"/>
            <a:ext cx="5386917" cy="4302997"/>
          </a:xfrm>
        </p:spPr>
        <p:txBody>
          <a:bodyPr/>
          <a:lstStyle/>
          <a:p>
            <a:r>
              <a:rPr lang="tr-TR" dirty="0"/>
              <a:t>Pozitif eğilime sahip göstergeler olması beklenmektedir.</a:t>
            </a:r>
          </a:p>
          <a:p>
            <a:r>
              <a:rPr lang="tr-TR" dirty="0"/>
              <a:t>Negatif göstergelere yer verilmesi durumunda, açıklamaya bunun nedeni yazılmalıdır.</a:t>
            </a:r>
          </a:p>
        </p:txBody>
      </p:sp>
      <p:sp>
        <p:nvSpPr>
          <p:cNvPr id="13" name="Metin Yer Tutucusu 12">
            <a:extLst>
              <a:ext uri="{FF2B5EF4-FFF2-40B4-BE49-F238E27FC236}">
                <a16:creationId xmlns:a16="http://schemas.microsoft.com/office/drawing/2014/main" id="{C57140CE-C2A0-82F7-84BA-12408495B26E}"/>
              </a:ext>
            </a:extLst>
          </p:cNvPr>
          <p:cNvSpPr>
            <a:spLocks noGrp="1"/>
          </p:cNvSpPr>
          <p:nvPr>
            <p:ph type="body" sz="quarter" idx="3"/>
          </p:nvPr>
        </p:nvSpPr>
        <p:spPr>
          <a:xfrm>
            <a:off x="6193370" y="1340769"/>
            <a:ext cx="5389034" cy="475704"/>
          </a:xfrm>
        </p:spPr>
        <p:txBody>
          <a:bodyPr>
            <a:normAutofit lnSpcReduction="10000"/>
          </a:bodyPr>
          <a:lstStyle/>
          <a:p>
            <a:r>
              <a:rPr lang="tr-TR" dirty="0"/>
              <a:t>Göstergenin Sahibi/Sorumlusu</a:t>
            </a:r>
          </a:p>
        </p:txBody>
      </p:sp>
      <p:sp>
        <p:nvSpPr>
          <p:cNvPr id="14" name="İçerik Yer Tutucusu 13">
            <a:extLst>
              <a:ext uri="{FF2B5EF4-FFF2-40B4-BE49-F238E27FC236}">
                <a16:creationId xmlns:a16="http://schemas.microsoft.com/office/drawing/2014/main" id="{1F90ECB7-EF64-F6C7-D580-F73D0DCC886D}"/>
              </a:ext>
            </a:extLst>
          </p:cNvPr>
          <p:cNvSpPr>
            <a:spLocks noGrp="1"/>
          </p:cNvSpPr>
          <p:nvPr>
            <p:ph sz="quarter" idx="4"/>
          </p:nvPr>
        </p:nvSpPr>
        <p:spPr>
          <a:xfrm>
            <a:off x="6193370" y="1916832"/>
            <a:ext cx="5389034" cy="4302997"/>
          </a:xfrm>
        </p:spPr>
        <p:txBody>
          <a:bodyPr/>
          <a:lstStyle/>
          <a:p>
            <a:r>
              <a:rPr lang="tr-TR" dirty="0"/>
              <a:t>Her bir göstergenin mutlaka bir sorumlu birimi bulunmalı ve bu birim göstergede belirtilmelidir.</a:t>
            </a:r>
          </a:p>
        </p:txBody>
      </p:sp>
      <p:sp>
        <p:nvSpPr>
          <p:cNvPr id="10" name="Başlık 9">
            <a:extLst>
              <a:ext uri="{FF2B5EF4-FFF2-40B4-BE49-F238E27FC236}">
                <a16:creationId xmlns:a16="http://schemas.microsoft.com/office/drawing/2014/main" id="{6F3853FD-2803-2504-1505-FE8B9909D806}"/>
              </a:ext>
            </a:extLst>
          </p:cNvPr>
          <p:cNvSpPr>
            <a:spLocks noGrp="1"/>
          </p:cNvSpPr>
          <p:nvPr>
            <p:ph type="title"/>
          </p:nvPr>
        </p:nvSpPr>
        <p:spPr>
          <a:xfrm>
            <a:off x="609600" y="404663"/>
            <a:ext cx="10972800" cy="792089"/>
          </a:xfrm>
        </p:spPr>
        <p:txBody>
          <a:bodyPr>
            <a:normAutofit fontScale="90000"/>
          </a:bodyPr>
          <a:lstStyle/>
          <a:p>
            <a:r>
              <a:rPr lang="tr-TR" dirty="0"/>
              <a:t>Değişim/Eğilim – Göstergenin Sahibi/Sorumlusu</a:t>
            </a:r>
          </a:p>
        </p:txBody>
      </p:sp>
      <p:sp>
        <p:nvSpPr>
          <p:cNvPr id="2" name="Slayt Numarası Yer Tutucusu 1">
            <a:extLst>
              <a:ext uri="{FF2B5EF4-FFF2-40B4-BE49-F238E27FC236}">
                <a16:creationId xmlns:a16="http://schemas.microsoft.com/office/drawing/2014/main" id="{B680687C-C281-D0FF-9244-CFD52D522504}"/>
              </a:ext>
            </a:extLst>
          </p:cNvPr>
          <p:cNvSpPr>
            <a:spLocks noGrp="1"/>
          </p:cNvSpPr>
          <p:nvPr>
            <p:ph type="sldNum" sz="quarter" idx="12"/>
          </p:nvPr>
        </p:nvSpPr>
        <p:spPr/>
        <p:txBody>
          <a:bodyPr/>
          <a:lstStyle/>
          <a:p>
            <a:fld id="{B6F15528-21DE-4FAA-801E-634DDDAF4B2B}" type="slidenum">
              <a:rPr lang="tr-TR" smtClean="0"/>
              <a:pPr/>
              <a:t>27</a:t>
            </a:fld>
            <a:endParaRPr lang="tr-TR" dirty="0"/>
          </a:p>
        </p:txBody>
      </p:sp>
      <p:sp>
        <p:nvSpPr>
          <p:cNvPr id="3" name="Alt Bilgi Yer Tutucusu 2">
            <a:extLst>
              <a:ext uri="{FF2B5EF4-FFF2-40B4-BE49-F238E27FC236}">
                <a16:creationId xmlns:a16="http://schemas.microsoft.com/office/drawing/2014/main" id="{5AA8619A-DB6F-01D6-7AA6-1B0C4CEFE98F}"/>
              </a:ext>
            </a:extLst>
          </p:cNvPr>
          <p:cNvSpPr>
            <a:spLocks noGrp="1"/>
          </p:cNvSpPr>
          <p:nvPr>
            <p:ph type="ftr" sz="quarter" idx="11"/>
          </p:nvPr>
        </p:nvSpPr>
        <p:spPr/>
        <p:txBody>
          <a:bodyPr/>
          <a:lstStyle/>
          <a:p>
            <a:r>
              <a:rPr lang="nn-NO" sz="1400"/>
              <a:t>EFQM 2026 Saha Hazırlık Bilgilendirme Sunumu - Kriter 7</a:t>
            </a:r>
            <a:endParaRPr lang="tr-TR" sz="1400" dirty="0"/>
          </a:p>
        </p:txBody>
      </p:sp>
    </p:spTree>
    <p:extLst>
      <p:ext uri="{BB962C8B-B14F-4D97-AF65-F5344CB8AC3E}">
        <p14:creationId xmlns:p14="http://schemas.microsoft.com/office/powerpoint/2010/main" val="3233278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00987-C00D-E460-733C-FCE6DAF7FAC3}"/>
            </a:ext>
          </a:extLst>
        </p:cNvPr>
        <p:cNvGrpSpPr/>
        <p:nvPr/>
      </p:nvGrpSpPr>
      <p:grpSpPr>
        <a:xfrm>
          <a:off x="0" y="0"/>
          <a:ext cx="0" cy="0"/>
          <a:chOff x="0" y="0"/>
          <a:chExt cx="0" cy="0"/>
        </a:xfrm>
      </p:grpSpPr>
      <p:sp>
        <p:nvSpPr>
          <p:cNvPr id="11" name="Metin Yer Tutucusu 10">
            <a:extLst>
              <a:ext uri="{FF2B5EF4-FFF2-40B4-BE49-F238E27FC236}">
                <a16:creationId xmlns:a16="http://schemas.microsoft.com/office/drawing/2014/main" id="{9F130227-C246-5A42-6892-6910E515B4DE}"/>
              </a:ext>
            </a:extLst>
          </p:cNvPr>
          <p:cNvSpPr>
            <a:spLocks noGrp="1"/>
          </p:cNvSpPr>
          <p:nvPr>
            <p:ph type="body" idx="1"/>
          </p:nvPr>
        </p:nvSpPr>
        <p:spPr>
          <a:xfrm>
            <a:off x="609600" y="1340769"/>
            <a:ext cx="5386917" cy="475704"/>
          </a:xfrm>
        </p:spPr>
        <p:txBody>
          <a:bodyPr>
            <a:normAutofit lnSpcReduction="10000"/>
          </a:bodyPr>
          <a:lstStyle/>
          <a:p>
            <a:r>
              <a:rPr lang="tr-TR" dirty="0"/>
              <a:t>EFQM Bağlantısı</a:t>
            </a:r>
          </a:p>
        </p:txBody>
      </p:sp>
      <p:sp>
        <p:nvSpPr>
          <p:cNvPr id="12" name="İçerik Yer Tutucusu 11">
            <a:extLst>
              <a:ext uri="{FF2B5EF4-FFF2-40B4-BE49-F238E27FC236}">
                <a16:creationId xmlns:a16="http://schemas.microsoft.com/office/drawing/2014/main" id="{305B2F57-2C1B-37A2-A424-75E2C6D9BD14}"/>
              </a:ext>
            </a:extLst>
          </p:cNvPr>
          <p:cNvSpPr>
            <a:spLocks noGrp="1"/>
          </p:cNvSpPr>
          <p:nvPr>
            <p:ph sz="half" idx="2"/>
          </p:nvPr>
        </p:nvSpPr>
        <p:spPr>
          <a:xfrm>
            <a:off x="609600" y="1916113"/>
            <a:ext cx="5386388" cy="4303712"/>
          </a:xfrm>
        </p:spPr>
        <p:txBody>
          <a:bodyPr>
            <a:normAutofit/>
          </a:bodyPr>
          <a:lstStyle/>
          <a:p>
            <a:r>
              <a:rPr lang="tr-TR" dirty="0"/>
              <a:t>Hazırlanan gösterge EFQM maddelerinden hangisi ile ilişkili olduğu belirtilmelidir. </a:t>
            </a:r>
          </a:p>
          <a:p>
            <a:r>
              <a:rPr lang="tr-TR" dirty="0"/>
              <a:t>Bir gösterge birden çok EFQM maddesi ile bağlantılı olabilir. (1.4 – 3.2 – 5.4 gibi) </a:t>
            </a:r>
          </a:p>
          <a:p>
            <a:endParaRPr lang="tr-TR" dirty="0"/>
          </a:p>
          <a:p>
            <a:pPr marL="0" indent="0">
              <a:buNone/>
            </a:pPr>
            <a:r>
              <a:rPr lang="tr-TR" b="1" dirty="0">
                <a:solidFill>
                  <a:schemeClr val="tx2"/>
                </a:solidFill>
              </a:rPr>
              <a:t>EFQM 2. Seviye Madde Başlık Örneği:</a:t>
            </a:r>
          </a:p>
          <a:p>
            <a:pPr marL="0" indent="0">
              <a:buNone/>
            </a:pPr>
            <a:r>
              <a:rPr lang="tr-TR" sz="1600" dirty="0"/>
              <a:t>1.1. Amaç ve Vizyonu Tanımlar</a:t>
            </a:r>
          </a:p>
          <a:p>
            <a:pPr marL="0" indent="0">
              <a:buNone/>
            </a:pPr>
            <a:r>
              <a:rPr lang="tr-TR" sz="1600" dirty="0"/>
              <a:t>1.2. Ekosistemini, Yeteneklerini ve Başlıca Zorlukları Anlar</a:t>
            </a:r>
          </a:p>
          <a:p>
            <a:pPr marL="0" indent="0">
              <a:buNone/>
            </a:pPr>
            <a:r>
              <a:rPr lang="tr-TR" sz="1600" dirty="0"/>
              <a:t>1.3. Temel Paydaşların Gereksinimlerini Tanımlar ve Anlar</a:t>
            </a:r>
          </a:p>
          <a:p>
            <a:pPr marL="0" indent="0">
              <a:buNone/>
            </a:pPr>
            <a:r>
              <a:rPr lang="tr-TR" sz="1600" dirty="0"/>
              <a:t>1.4. Strateji Geliştirir ve Uyarlar</a:t>
            </a:r>
          </a:p>
          <a:p>
            <a:pPr marL="0" indent="0">
              <a:buNone/>
            </a:pPr>
            <a:r>
              <a:rPr lang="tr-TR" sz="1600" dirty="0"/>
              <a:t>1.5. Performans Yönetimi ve Yönetişim Sistemini Tasarlar ve Uygular</a:t>
            </a:r>
          </a:p>
          <a:p>
            <a:endParaRPr lang="tr-TR" dirty="0"/>
          </a:p>
        </p:txBody>
      </p:sp>
      <p:sp>
        <p:nvSpPr>
          <p:cNvPr id="13" name="Metin Yer Tutucusu 12">
            <a:extLst>
              <a:ext uri="{FF2B5EF4-FFF2-40B4-BE49-F238E27FC236}">
                <a16:creationId xmlns:a16="http://schemas.microsoft.com/office/drawing/2014/main" id="{A4BE2F3B-F156-C343-42CD-A2CA743460BC}"/>
              </a:ext>
            </a:extLst>
          </p:cNvPr>
          <p:cNvSpPr>
            <a:spLocks noGrp="1"/>
          </p:cNvSpPr>
          <p:nvPr>
            <p:ph type="body" sz="quarter" idx="3"/>
          </p:nvPr>
        </p:nvSpPr>
        <p:spPr>
          <a:xfrm>
            <a:off x="6193370" y="1340769"/>
            <a:ext cx="5389034" cy="475704"/>
          </a:xfrm>
        </p:spPr>
        <p:txBody>
          <a:bodyPr>
            <a:normAutofit lnSpcReduction="10000"/>
          </a:bodyPr>
          <a:lstStyle/>
          <a:p>
            <a:r>
              <a:rPr lang="tr-TR" dirty="0"/>
              <a:t>Süreç Kodu</a:t>
            </a:r>
          </a:p>
        </p:txBody>
      </p:sp>
      <p:sp>
        <p:nvSpPr>
          <p:cNvPr id="14" name="İçerik Yer Tutucusu 13">
            <a:extLst>
              <a:ext uri="{FF2B5EF4-FFF2-40B4-BE49-F238E27FC236}">
                <a16:creationId xmlns:a16="http://schemas.microsoft.com/office/drawing/2014/main" id="{D2A0C1F2-5B68-3BAD-A7B5-B2B3C12C07D6}"/>
              </a:ext>
            </a:extLst>
          </p:cNvPr>
          <p:cNvSpPr>
            <a:spLocks noGrp="1"/>
          </p:cNvSpPr>
          <p:nvPr>
            <p:ph sz="quarter" idx="4"/>
          </p:nvPr>
        </p:nvSpPr>
        <p:spPr>
          <a:xfrm>
            <a:off x="6193370" y="1916832"/>
            <a:ext cx="5389034" cy="4302997"/>
          </a:xfrm>
        </p:spPr>
        <p:txBody>
          <a:bodyPr>
            <a:normAutofit fontScale="92500" lnSpcReduction="10000"/>
          </a:bodyPr>
          <a:lstStyle/>
          <a:p>
            <a:r>
              <a:rPr lang="tr-TR" dirty="0"/>
              <a:t>EFQM isterleri arasında zorunlu olmamasına rağmen her bir gösterge Üniversitemizde kullanılan ana süreçle ilişkilendirilmelidir.</a:t>
            </a:r>
          </a:p>
          <a:p>
            <a:endParaRPr lang="tr-TR" dirty="0"/>
          </a:p>
          <a:p>
            <a:pPr marL="0" indent="0">
              <a:buNone/>
            </a:pPr>
            <a:r>
              <a:rPr lang="tr-TR" b="1" dirty="0">
                <a:solidFill>
                  <a:schemeClr val="tx2"/>
                </a:solidFill>
              </a:rPr>
              <a:t>Ana Süreç Örneği:</a:t>
            </a:r>
          </a:p>
          <a:p>
            <a:pPr marL="0" indent="0">
              <a:buNone/>
            </a:pPr>
            <a:r>
              <a:rPr lang="tr-TR" sz="1700" dirty="0"/>
              <a:t>1.1. Eğitim-Öğretimin Planlanmasının Yönetimi</a:t>
            </a:r>
          </a:p>
          <a:p>
            <a:pPr marL="0" indent="0">
              <a:buNone/>
            </a:pPr>
            <a:r>
              <a:rPr lang="tr-TR" sz="1700" dirty="0"/>
              <a:t>1.2. Eğitim-Öğretim Uygulamalarının Yönetimi</a:t>
            </a:r>
          </a:p>
          <a:p>
            <a:pPr marL="0" indent="0">
              <a:buNone/>
            </a:pPr>
            <a:r>
              <a:rPr lang="tr-TR" sz="1700" dirty="0"/>
              <a:t>1.3. Eğitim-Öğretimin İzleme ve Değerlendirmesinin Yönetimi</a:t>
            </a:r>
          </a:p>
          <a:p>
            <a:pPr marL="0" indent="0">
              <a:buNone/>
            </a:pPr>
            <a:r>
              <a:rPr lang="tr-TR" sz="1700" dirty="0"/>
              <a:t>1.4. Eğitsel Uyum ve Etkinliklerin Yönetimi</a:t>
            </a:r>
          </a:p>
          <a:p>
            <a:pPr marL="0" indent="0">
              <a:buNone/>
            </a:pPr>
            <a:r>
              <a:rPr lang="tr-TR" sz="1700" dirty="0"/>
              <a:t>1.5. Uzaktan Eğitimin Yönetimi</a:t>
            </a:r>
          </a:p>
          <a:p>
            <a:pPr marL="0" indent="0">
              <a:buNone/>
            </a:pPr>
            <a:r>
              <a:rPr lang="tr-TR" sz="1700" dirty="0"/>
              <a:t>1.6. Eğitim Kadrosunun Yönetimi</a:t>
            </a:r>
          </a:p>
          <a:p>
            <a:pPr marL="0" indent="0">
              <a:buNone/>
            </a:pPr>
            <a:r>
              <a:rPr lang="tr-TR" sz="1700" dirty="0"/>
              <a:t>1.7. Kariyer Yönetimi</a:t>
            </a:r>
          </a:p>
          <a:p>
            <a:pPr marL="0" indent="0">
              <a:buNone/>
            </a:pPr>
            <a:r>
              <a:rPr lang="tr-TR" sz="1700" dirty="0"/>
              <a:t>1.8. Öğrenci Topluluklarının Yönetimi</a:t>
            </a:r>
          </a:p>
          <a:p>
            <a:pPr marL="0" indent="0">
              <a:buNone/>
            </a:pPr>
            <a:r>
              <a:rPr lang="tr-TR" sz="1700" dirty="0"/>
              <a:t>1.9. Ortak Seçmeli Derslerin Yönetimi</a:t>
            </a:r>
          </a:p>
          <a:p>
            <a:endParaRPr lang="tr-TR" dirty="0"/>
          </a:p>
        </p:txBody>
      </p:sp>
      <p:sp>
        <p:nvSpPr>
          <p:cNvPr id="10" name="Başlık 9">
            <a:extLst>
              <a:ext uri="{FF2B5EF4-FFF2-40B4-BE49-F238E27FC236}">
                <a16:creationId xmlns:a16="http://schemas.microsoft.com/office/drawing/2014/main" id="{A4B74978-F8C6-00E9-509C-182A95CF2FAE}"/>
              </a:ext>
            </a:extLst>
          </p:cNvPr>
          <p:cNvSpPr>
            <a:spLocks noGrp="1"/>
          </p:cNvSpPr>
          <p:nvPr>
            <p:ph type="title"/>
          </p:nvPr>
        </p:nvSpPr>
        <p:spPr>
          <a:xfrm>
            <a:off x="609600" y="404663"/>
            <a:ext cx="10972800" cy="792089"/>
          </a:xfrm>
        </p:spPr>
        <p:txBody>
          <a:bodyPr>
            <a:normAutofit/>
          </a:bodyPr>
          <a:lstStyle/>
          <a:p>
            <a:r>
              <a:rPr lang="tr-TR" dirty="0"/>
              <a:t>EFQM Bağlantısı – Süreç Kodu</a:t>
            </a:r>
          </a:p>
        </p:txBody>
      </p:sp>
      <p:sp>
        <p:nvSpPr>
          <p:cNvPr id="2" name="Slayt Numarası Yer Tutucusu 1">
            <a:extLst>
              <a:ext uri="{FF2B5EF4-FFF2-40B4-BE49-F238E27FC236}">
                <a16:creationId xmlns:a16="http://schemas.microsoft.com/office/drawing/2014/main" id="{45A2D9BA-FB4C-28B0-DD17-0B9CE4707423}"/>
              </a:ext>
            </a:extLst>
          </p:cNvPr>
          <p:cNvSpPr>
            <a:spLocks noGrp="1"/>
          </p:cNvSpPr>
          <p:nvPr>
            <p:ph type="sldNum" sz="quarter" idx="12"/>
          </p:nvPr>
        </p:nvSpPr>
        <p:spPr/>
        <p:txBody>
          <a:bodyPr/>
          <a:lstStyle/>
          <a:p>
            <a:fld id="{B6F15528-21DE-4FAA-801E-634DDDAF4B2B}" type="slidenum">
              <a:rPr lang="tr-TR" smtClean="0"/>
              <a:pPr/>
              <a:t>28</a:t>
            </a:fld>
            <a:endParaRPr lang="tr-TR" dirty="0"/>
          </a:p>
        </p:txBody>
      </p:sp>
      <p:sp>
        <p:nvSpPr>
          <p:cNvPr id="3" name="Alt Bilgi Yer Tutucusu 2">
            <a:extLst>
              <a:ext uri="{FF2B5EF4-FFF2-40B4-BE49-F238E27FC236}">
                <a16:creationId xmlns:a16="http://schemas.microsoft.com/office/drawing/2014/main" id="{D32AE617-218D-3E6F-606E-E0DA51B8ED40}"/>
              </a:ext>
            </a:extLst>
          </p:cNvPr>
          <p:cNvSpPr>
            <a:spLocks noGrp="1"/>
          </p:cNvSpPr>
          <p:nvPr>
            <p:ph type="ftr" sz="quarter" idx="11"/>
          </p:nvPr>
        </p:nvSpPr>
        <p:spPr/>
        <p:txBody>
          <a:bodyPr/>
          <a:lstStyle/>
          <a:p>
            <a:r>
              <a:rPr lang="nn-NO" sz="1400"/>
              <a:t>EFQM 2026 Saha Hazırlık Bilgilendirme Sunumu - Kriter 7</a:t>
            </a:r>
            <a:endParaRPr lang="tr-TR" sz="1400" dirty="0"/>
          </a:p>
        </p:txBody>
      </p:sp>
    </p:spTree>
    <p:extLst>
      <p:ext uri="{BB962C8B-B14F-4D97-AF65-F5344CB8AC3E}">
        <p14:creationId xmlns:p14="http://schemas.microsoft.com/office/powerpoint/2010/main" val="25648170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şlık 9">
            <a:extLst>
              <a:ext uri="{FF2B5EF4-FFF2-40B4-BE49-F238E27FC236}">
                <a16:creationId xmlns:a16="http://schemas.microsoft.com/office/drawing/2014/main" id="{AD1E0384-1DFD-F7AD-0089-6D92E9D984C2}"/>
              </a:ext>
            </a:extLst>
          </p:cNvPr>
          <p:cNvSpPr>
            <a:spLocks noGrp="1"/>
          </p:cNvSpPr>
          <p:nvPr>
            <p:ph type="title"/>
          </p:nvPr>
        </p:nvSpPr>
        <p:spPr/>
        <p:txBody>
          <a:bodyPr/>
          <a:lstStyle/>
          <a:p>
            <a:r>
              <a:rPr lang="tr-TR" dirty="0"/>
              <a:t>Açıklama</a:t>
            </a:r>
          </a:p>
        </p:txBody>
      </p:sp>
      <p:sp>
        <p:nvSpPr>
          <p:cNvPr id="11" name="İçerik Yer Tutucusu 10">
            <a:extLst>
              <a:ext uri="{FF2B5EF4-FFF2-40B4-BE49-F238E27FC236}">
                <a16:creationId xmlns:a16="http://schemas.microsoft.com/office/drawing/2014/main" id="{9BE5CE8C-2262-4D75-73C9-5DEF8DDB7345}"/>
              </a:ext>
            </a:extLst>
          </p:cNvPr>
          <p:cNvSpPr>
            <a:spLocks noGrp="1"/>
          </p:cNvSpPr>
          <p:nvPr>
            <p:ph idx="1"/>
          </p:nvPr>
        </p:nvSpPr>
        <p:spPr/>
        <p:txBody>
          <a:bodyPr>
            <a:normAutofit lnSpcReduction="10000"/>
          </a:bodyPr>
          <a:lstStyle/>
          <a:p>
            <a:r>
              <a:rPr lang="tr-TR" dirty="0"/>
              <a:t>Yapılacak açıklama 100 kelimeyi geçmemelidir.</a:t>
            </a:r>
          </a:p>
          <a:p>
            <a:r>
              <a:rPr lang="tr-TR" dirty="0"/>
              <a:t>Hedef ve karşılaştırma yoksa veya negatif bir eğilim varsa açıklamada yer verilmelidir.</a:t>
            </a:r>
          </a:p>
          <a:p>
            <a:r>
              <a:rPr lang="tr-TR" dirty="0"/>
              <a:t>Pozitif ifadeler kullanılmalı, negatif ifadelere yer verilmemelidir.</a:t>
            </a:r>
          </a:p>
          <a:p>
            <a:pPr lvl="1"/>
            <a:r>
              <a:rPr lang="tr-TR" dirty="0"/>
              <a:t>Göstergenin tanımı ve gelişim durumu izah edilmelidir.</a:t>
            </a:r>
          </a:p>
          <a:p>
            <a:pPr lvl="1"/>
            <a:r>
              <a:rPr lang="tr-TR" dirty="0"/>
              <a:t>Karşılaştırmaya göre durumumuz, güçlü ve geliştirmeye açık alanlar belirtilmelidir.</a:t>
            </a:r>
          </a:p>
          <a:p>
            <a:pPr lvl="1"/>
            <a:r>
              <a:rPr lang="tr-TR" dirty="0"/>
              <a:t>İyileştirme yapılıp yapılmadığı, yapıldı ise sonuçları hakkında bilgi verilmesi göstergeyi güçlü kılacaktır.</a:t>
            </a:r>
          </a:p>
          <a:p>
            <a:endParaRPr lang="tr-TR" dirty="0"/>
          </a:p>
        </p:txBody>
      </p:sp>
      <p:sp>
        <p:nvSpPr>
          <p:cNvPr id="2" name="Slayt Numarası Yer Tutucusu 1">
            <a:extLst>
              <a:ext uri="{FF2B5EF4-FFF2-40B4-BE49-F238E27FC236}">
                <a16:creationId xmlns:a16="http://schemas.microsoft.com/office/drawing/2014/main" id="{5BFB738D-86D7-A3C8-B489-4224DA142DA1}"/>
              </a:ext>
            </a:extLst>
          </p:cNvPr>
          <p:cNvSpPr>
            <a:spLocks noGrp="1"/>
          </p:cNvSpPr>
          <p:nvPr>
            <p:ph type="sldNum" sz="quarter" idx="12"/>
          </p:nvPr>
        </p:nvSpPr>
        <p:spPr/>
        <p:txBody>
          <a:bodyPr/>
          <a:lstStyle/>
          <a:p>
            <a:fld id="{B6F15528-21DE-4FAA-801E-634DDDAF4B2B}" type="slidenum">
              <a:rPr lang="tr-TR" smtClean="0"/>
              <a:pPr/>
              <a:t>29</a:t>
            </a:fld>
            <a:endParaRPr lang="tr-TR" dirty="0"/>
          </a:p>
        </p:txBody>
      </p:sp>
      <p:sp>
        <p:nvSpPr>
          <p:cNvPr id="3" name="Alt Bilgi Yer Tutucusu 2">
            <a:extLst>
              <a:ext uri="{FF2B5EF4-FFF2-40B4-BE49-F238E27FC236}">
                <a16:creationId xmlns:a16="http://schemas.microsoft.com/office/drawing/2014/main" id="{8ADA3E87-7678-F0EE-E00B-891930ED4957}"/>
              </a:ext>
            </a:extLst>
          </p:cNvPr>
          <p:cNvSpPr>
            <a:spLocks noGrp="1"/>
          </p:cNvSpPr>
          <p:nvPr>
            <p:ph type="ftr" sz="quarter" idx="11"/>
          </p:nvPr>
        </p:nvSpPr>
        <p:spPr/>
        <p:txBody>
          <a:bodyPr/>
          <a:lstStyle/>
          <a:p>
            <a:r>
              <a:rPr lang="nn-NO" sz="1400"/>
              <a:t>EFQM 2026 Saha Hazırlık Bilgilendirme Sunumu - Kriter 7</a:t>
            </a:r>
            <a:endParaRPr lang="tr-TR" sz="1400" dirty="0"/>
          </a:p>
        </p:txBody>
      </p:sp>
    </p:spTree>
    <p:extLst>
      <p:ext uri="{BB962C8B-B14F-4D97-AF65-F5344CB8AC3E}">
        <p14:creationId xmlns:p14="http://schemas.microsoft.com/office/powerpoint/2010/main" val="420420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84618C-F48D-A10C-F02D-6F2CB4A5AB73}"/>
              </a:ext>
            </a:extLst>
          </p:cNvPr>
          <p:cNvSpPr>
            <a:spLocks noGrp="1"/>
          </p:cNvSpPr>
          <p:nvPr>
            <p:ph type="title"/>
          </p:nvPr>
        </p:nvSpPr>
        <p:spPr>
          <a:xfrm>
            <a:off x="457199" y="395654"/>
            <a:ext cx="10600441" cy="694592"/>
          </a:xfrm>
        </p:spPr>
        <p:txBody>
          <a:bodyPr>
            <a:noAutofit/>
          </a:bodyPr>
          <a:lstStyle/>
          <a:p>
            <a:r>
              <a:rPr lang="tr-TR" sz="3600" noProof="0" dirty="0"/>
              <a:t>EFQM Kriter 7</a:t>
            </a:r>
            <a:br>
              <a:rPr lang="tr-TR" sz="3600" noProof="0" dirty="0"/>
            </a:br>
            <a:r>
              <a:rPr lang="tr-TR" sz="3600" noProof="0" dirty="0"/>
              <a:t>Stratejik ve Operasyonel Performans</a:t>
            </a:r>
          </a:p>
        </p:txBody>
      </p:sp>
      <p:pic>
        <p:nvPicPr>
          <p:cNvPr id="5" name="Picture 131974">
            <a:extLst>
              <a:ext uri="{FF2B5EF4-FFF2-40B4-BE49-F238E27FC236}">
                <a16:creationId xmlns:a16="http://schemas.microsoft.com/office/drawing/2014/main" id="{7EB6ACDA-527B-216A-D157-DF8BF878509B}"/>
              </a:ext>
            </a:extLst>
          </p:cNvPr>
          <p:cNvPicPr>
            <a:picLocks noGrp="1"/>
          </p:cNvPicPr>
          <p:nvPr>
            <p:ph sz="half" idx="1"/>
          </p:nvPr>
        </p:nvPicPr>
        <p:blipFill>
          <a:blip r:embed="rId3"/>
          <a:stretch>
            <a:fillRect/>
          </a:stretch>
        </p:blipFill>
        <p:spPr>
          <a:xfrm>
            <a:off x="635255" y="1291049"/>
            <a:ext cx="5139815" cy="4948238"/>
          </a:xfrm>
          <a:prstGeom prst="rect">
            <a:avLst/>
          </a:prstGeom>
        </p:spPr>
      </p:pic>
      <p:sp>
        <p:nvSpPr>
          <p:cNvPr id="21" name="İçerik Yer Tutucusu 20">
            <a:extLst>
              <a:ext uri="{FF2B5EF4-FFF2-40B4-BE49-F238E27FC236}">
                <a16:creationId xmlns:a16="http://schemas.microsoft.com/office/drawing/2014/main" id="{8949B2E1-F0B7-853C-E9AD-B8775793B3F7}"/>
              </a:ext>
            </a:extLst>
          </p:cNvPr>
          <p:cNvSpPr>
            <a:spLocks noGrp="1"/>
          </p:cNvSpPr>
          <p:nvPr>
            <p:ph sz="half" idx="2"/>
          </p:nvPr>
        </p:nvSpPr>
        <p:spPr>
          <a:xfrm>
            <a:off x="6096000" y="1517714"/>
            <a:ext cx="5810053" cy="4608449"/>
          </a:xfrm>
        </p:spPr>
        <p:txBody>
          <a:bodyPr>
            <a:normAutofit/>
          </a:bodyPr>
          <a:lstStyle/>
          <a:p>
            <a:pPr marL="0" indent="0">
              <a:buNone/>
            </a:pPr>
            <a:r>
              <a:rPr lang="tr-TR" noProof="0" dirty="0"/>
              <a:t>Stratejik ve operasyonel performanslar aşağıdaki alt başlıklarda oluşmaktadır.</a:t>
            </a:r>
          </a:p>
          <a:p>
            <a:pPr marL="361950" indent="-361950">
              <a:buFont typeface="+mj-lt"/>
              <a:buAutoNum type="arabicPeriod"/>
            </a:pPr>
            <a:r>
              <a:rPr lang="tr-TR" noProof="0" dirty="0"/>
              <a:t>Paydaşların beklentilerinin karşılanması ve katkıları</a:t>
            </a:r>
          </a:p>
          <a:p>
            <a:pPr marL="361950" indent="-361950">
              <a:buFont typeface="+mj-lt"/>
              <a:buAutoNum type="arabicPeriod"/>
            </a:pPr>
            <a:r>
              <a:rPr lang="tr-TR" noProof="0" dirty="0"/>
              <a:t>Ekonomi ve finans</a:t>
            </a:r>
          </a:p>
          <a:p>
            <a:pPr marL="361950" indent="-361950">
              <a:buFont typeface="+mj-lt"/>
              <a:buAutoNum type="arabicPeriod"/>
            </a:pPr>
            <a:r>
              <a:rPr lang="tr-TR" noProof="0" dirty="0"/>
              <a:t>Performans ve dönüşüm</a:t>
            </a:r>
          </a:p>
          <a:p>
            <a:pPr marL="361950" indent="-361950">
              <a:buFont typeface="+mj-lt"/>
              <a:buAutoNum type="arabicPeriod"/>
            </a:pPr>
            <a:r>
              <a:rPr lang="tr-TR" noProof="0" dirty="0"/>
              <a:t>Sürdürülebilirlik</a:t>
            </a:r>
          </a:p>
          <a:p>
            <a:pPr marL="361950" indent="-361950">
              <a:buFont typeface="+mj-lt"/>
              <a:buAutoNum type="arabicPeriod"/>
            </a:pPr>
            <a:r>
              <a:rPr lang="tr-TR" noProof="0" dirty="0"/>
              <a:t>Geleceğe yönelik kestirimci ölçümler</a:t>
            </a:r>
          </a:p>
        </p:txBody>
      </p:sp>
      <p:sp>
        <p:nvSpPr>
          <p:cNvPr id="10" name="Oval 9">
            <a:extLst>
              <a:ext uri="{FF2B5EF4-FFF2-40B4-BE49-F238E27FC236}">
                <a16:creationId xmlns:a16="http://schemas.microsoft.com/office/drawing/2014/main" id="{2A23CD81-BEEA-2369-6118-A409584EF6A1}"/>
              </a:ext>
            </a:extLst>
          </p:cNvPr>
          <p:cNvSpPr/>
          <p:nvPr/>
        </p:nvSpPr>
        <p:spPr>
          <a:xfrm>
            <a:off x="1102521" y="4020509"/>
            <a:ext cx="720000" cy="7200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23" name="Ok: Aşağı 22">
            <a:extLst>
              <a:ext uri="{FF2B5EF4-FFF2-40B4-BE49-F238E27FC236}">
                <a16:creationId xmlns:a16="http://schemas.microsoft.com/office/drawing/2014/main" id="{C0E61E3B-8E48-3DBD-C464-7215C0DAB854}"/>
              </a:ext>
            </a:extLst>
          </p:cNvPr>
          <p:cNvSpPr/>
          <p:nvPr/>
        </p:nvSpPr>
        <p:spPr>
          <a:xfrm>
            <a:off x="3625025" y="3002071"/>
            <a:ext cx="476250" cy="857825"/>
          </a:xfrm>
          <a:prstGeom prst="downArrow">
            <a:avLst/>
          </a:prstGeom>
          <a:gradFill>
            <a:gsLst>
              <a:gs pos="13218">
                <a:srgbClr val="4A98C5"/>
              </a:gs>
              <a:gs pos="47000">
                <a:schemeClr val="accent1">
                  <a:lumMod val="45000"/>
                  <a:lumOff val="55000"/>
                </a:schemeClr>
              </a:gs>
              <a:gs pos="100000">
                <a:srgbClr val="1A5AAA"/>
              </a:gs>
            </a:gsLst>
            <a:lin ang="5400000" scaled="1"/>
          </a:gra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24" name="Ok: Aşağı 23">
            <a:extLst>
              <a:ext uri="{FF2B5EF4-FFF2-40B4-BE49-F238E27FC236}">
                <a16:creationId xmlns:a16="http://schemas.microsoft.com/office/drawing/2014/main" id="{6114B0DD-F5AA-EACF-24D7-936AED5B65ED}"/>
              </a:ext>
            </a:extLst>
          </p:cNvPr>
          <p:cNvSpPr/>
          <p:nvPr/>
        </p:nvSpPr>
        <p:spPr>
          <a:xfrm rot="5246382">
            <a:off x="2914284" y="4253831"/>
            <a:ext cx="476250" cy="994937"/>
          </a:xfrm>
          <a:prstGeom prst="downArrow">
            <a:avLst/>
          </a:prstGeom>
          <a:gradFill>
            <a:gsLst>
              <a:gs pos="13218">
                <a:srgbClr val="4A98C5"/>
              </a:gs>
              <a:gs pos="47000">
                <a:schemeClr val="accent1">
                  <a:lumMod val="45000"/>
                  <a:lumOff val="55000"/>
                </a:schemeClr>
              </a:gs>
              <a:gs pos="100000">
                <a:srgbClr val="59AD5C"/>
              </a:gs>
            </a:gsLst>
            <a:lin ang="5400000" scaled="1"/>
          </a:gra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3" name="Slayt Numarası Yer Tutucusu 2">
            <a:extLst>
              <a:ext uri="{FF2B5EF4-FFF2-40B4-BE49-F238E27FC236}">
                <a16:creationId xmlns:a16="http://schemas.microsoft.com/office/drawing/2014/main" id="{454A69AC-851E-B9DD-49F7-13D95FBCB86A}"/>
              </a:ext>
            </a:extLst>
          </p:cNvPr>
          <p:cNvSpPr>
            <a:spLocks noGrp="1"/>
          </p:cNvSpPr>
          <p:nvPr>
            <p:ph type="sldNum" sz="quarter" idx="12"/>
          </p:nvPr>
        </p:nvSpPr>
        <p:spPr/>
        <p:txBody>
          <a:bodyPr/>
          <a:lstStyle/>
          <a:p>
            <a:fld id="{C1FF6DA9-008F-8B48-92A6-B652298478BF}" type="slidenum">
              <a:rPr lang="en-US" smtClean="0"/>
              <a:t>3</a:t>
            </a:fld>
            <a:endParaRPr lang="en-US"/>
          </a:p>
        </p:txBody>
      </p:sp>
      <p:sp>
        <p:nvSpPr>
          <p:cNvPr id="4" name="Alt Bilgi Yer Tutucusu 3">
            <a:extLst>
              <a:ext uri="{FF2B5EF4-FFF2-40B4-BE49-F238E27FC236}">
                <a16:creationId xmlns:a16="http://schemas.microsoft.com/office/drawing/2014/main" id="{D213CE80-4D07-B544-61D7-0B6111895EFA}"/>
              </a:ext>
            </a:extLst>
          </p:cNvPr>
          <p:cNvSpPr>
            <a:spLocks noGrp="1"/>
          </p:cNvSpPr>
          <p:nvPr>
            <p:ph type="ftr" sz="quarter" idx="11"/>
          </p:nvPr>
        </p:nvSpPr>
        <p:spPr/>
        <p:txBody>
          <a:bodyPr/>
          <a:lstStyle/>
          <a:p>
            <a:r>
              <a:rPr lang="nn-NO"/>
              <a:t>EFQM 2026 Saha Hazırlık Bilgilendirme Sunumu - Kriter 7</a:t>
            </a:r>
            <a:endParaRPr lang="en-US"/>
          </a:p>
        </p:txBody>
      </p:sp>
    </p:spTree>
    <p:extLst>
      <p:ext uri="{BB962C8B-B14F-4D97-AF65-F5344CB8AC3E}">
        <p14:creationId xmlns:p14="http://schemas.microsoft.com/office/powerpoint/2010/main" val="19791770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çerik Yer Tutucusu 6">
            <a:extLst>
              <a:ext uri="{FF2B5EF4-FFF2-40B4-BE49-F238E27FC236}">
                <a16:creationId xmlns:a16="http://schemas.microsoft.com/office/drawing/2014/main" id="{5F253FE2-A356-D173-2D45-6B0E82259A7C}"/>
              </a:ext>
            </a:extLst>
          </p:cNvPr>
          <p:cNvGraphicFramePr>
            <a:graphicFrameLocks noGrp="1"/>
          </p:cNvGraphicFramePr>
          <p:nvPr>
            <p:ph sz="half" idx="1"/>
          </p:nvPr>
        </p:nvGraphicFramePr>
        <p:xfrm>
          <a:off x="371475" y="2269374"/>
          <a:ext cx="5991225" cy="3029454"/>
        </p:xfrm>
        <a:graphic>
          <a:graphicData uri="http://schemas.openxmlformats.org/drawingml/2006/table">
            <a:tbl>
              <a:tblPr firstRow="1" bandRow="1">
                <a:tableStyleId>{5C22544A-7EE6-4342-B048-85BDC9FD1C3A}</a:tableStyleId>
              </a:tblPr>
              <a:tblGrid>
                <a:gridCol w="1964578">
                  <a:extLst>
                    <a:ext uri="{9D8B030D-6E8A-4147-A177-3AD203B41FA5}">
                      <a16:colId xmlns:a16="http://schemas.microsoft.com/office/drawing/2014/main" val="263881826"/>
                    </a:ext>
                  </a:extLst>
                </a:gridCol>
                <a:gridCol w="636904">
                  <a:extLst>
                    <a:ext uri="{9D8B030D-6E8A-4147-A177-3AD203B41FA5}">
                      <a16:colId xmlns:a16="http://schemas.microsoft.com/office/drawing/2014/main" val="1978764150"/>
                    </a:ext>
                  </a:extLst>
                </a:gridCol>
                <a:gridCol w="636904">
                  <a:extLst>
                    <a:ext uri="{9D8B030D-6E8A-4147-A177-3AD203B41FA5}">
                      <a16:colId xmlns:a16="http://schemas.microsoft.com/office/drawing/2014/main" val="1831179170"/>
                    </a:ext>
                  </a:extLst>
                </a:gridCol>
                <a:gridCol w="636904">
                  <a:extLst>
                    <a:ext uri="{9D8B030D-6E8A-4147-A177-3AD203B41FA5}">
                      <a16:colId xmlns:a16="http://schemas.microsoft.com/office/drawing/2014/main" val="3731712800"/>
                    </a:ext>
                  </a:extLst>
                </a:gridCol>
                <a:gridCol w="873818">
                  <a:extLst>
                    <a:ext uri="{9D8B030D-6E8A-4147-A177-3AD203B41FA5}">
                      <a16:colId xmlns:a16="http://schemas.microsoft.com/office/drawing/2014/main" val="3649419032"/>
                    </a:ext>
                  </a:extLst>
                </a:gridCol>
                <a:gridCol w="1242117">
                  <a:extLst>
                    <a:ext uri="{9D8B030D-6E8A-4147-A177-3AD203B41FA5}">
                      <a16:colId xmlns:a16="http://schemas.microsoft.com/office/drawing/2014/main" val="3295603219"/>
                    </a:ext>
                  </a:extLst>
                </a:gridCol>
              </a:tblGrid>
              <a:tr h="503768">
                <a:tc>
                  <a:txBody>
                    <a:bodyPr/>
                    <a:lstStyle/>
                    <a:p>
                      <a:pPr>
                        <a:lnSpc>
                          <a:spcPct val="107000"/>
                        </a:lnSpc>
                        <a:buNone/>
                      </a:pPr>
                      <a:r>
                        <a:rPr lang="tr-TR" sz="1400" kern="100" dirty="0">
                          <a:effectLst/>
                        </a:rPr>
                        <a:t>Parametre</a:t>
                      </a: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lnL w="12700" cap="flat" cmpd="sng" algn="ctr">
                      <a:solidFill>
                        <a:schemeClr val="accent1"/>
                      </a:solidFill>
                      <a:prstDash val="solid"/>
                      <a:round/>
                      <a:headEnd type="none" w="med" len="med"/>
                      <a:tailEnd type="none" w="med" len="med"/>
                    </a:lnL>
                    <a:lnT w="12700" cap="flat" cmpd="sng" algn="ctr">
                      <a:solidFill>
                        <a:schemeClr val="accent1"/>
                      </a:solidFill>
                      <a:prstDash val="solid"/>
                      <a:round/>
                      <a:headEnd type="none" w="med" len="med"/>
                      <a:tailEnd type="none" w="med" len="med"/>
                    </a:lnT>
                    <a:solidFill>
                      <a:srgbClr val="105BB5"/>
                    </a:solidFill>
                  </a:tcPr>
                </a:tc>
                <a:tc>
                  <a:txBody>
                    <a:bodyPr/>
                    <a:lstStyle/>
                    <a:p>
                      <a:pPr algn="ctr">
                        <a:lnSpc>
                          <a:spcPct val="107000"/>
                        </a:lnSpc>
                        <a:buNone/>
                      </a:pPr>
                      <a:r>
                        <a:rPr lang="tr-TR" sz="1400" kern="100">
                          <a:effectLst/>
                        </a:rPr>
                        <a:t>R</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lnT w="12700" cap="flat" cmpd="sng" algn="ctr">
                      <a:solidFill>
                        <a:schemeClr val="accent1"/>
                      </a:solidFill>
                      <a:prstDash val="solid"/>
                      <a:round/>
                      <a:headEnd type="none" w="med" len="med"/>
                      <a:tailEnd type="none" w="med" len="med"/>
                    </a:lnT>
                    <a:solidFill>
                      <a:srgbClr val="105BB5"/>
                    </a:solidFill>
                  </a:tcPr>
                </a:tc>
                <a:tc>
                  <a:txBody>
                    <a:bodyPr/>
                    <a:lstStyle/>
                    <a:p>
                      <a:pPr algn="ctr">
                        <a:lnSpc>
                          <a:spcPct val="107000"/>
                        </a:lnSpc>
                        <a:buNone/>
                      </a:pPr>
                      <a:r>
                        <a:rPr lang="tr-TR" sz="1400" kern="100" dirty="0">
                          <a:effectLst/>
                        </a:rPr>
                        <a:t>G</a:t>
                      </a: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lnT w="12700" cap="flat" cmpd="sng" algn="ctr">
                      <a:solidFill>
                        <a:schemeClr val="accent1"/>
                      </a:solidFill>
                      <a:prstDash val="solid"/>
                      <a:round/>
                      <a:headEnd type="none" w="med" len="med"/>
                      <a:tailEnd type="none" w="med" len="med"/>
                    </a:lnT>
                    <a:solidFill>
                      <a:srgbClr val="105BB5"/>
                    </a:solidFill>
                  </a:tcPr>
                </a:tc>
                <a:tc>
                  <a:txBody>
                    <a:bodyPr/>
                    <a:lstStyle/>
                    <a:p>
                      <a:pPr algn="ctr">
                        <a:lnSpc>
                          <a:spcPct val="107000"/>
                        </a:lnSpc>
                        <a:buNone/>
                      </a:pPr>
                      <a:r>
                        <a:rPr lang="tr-TR" sz="1400" kern="100" dirty="0">
                          <a:effectLst/>
                        </a:rPr>
                        <a:t>B</a:t>
                      </a: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lnT w="12700" cap="flat" cmpd="sng" algn="ctr">
                      <a:solidFill>
                        <a:schemeClr val="accent1"/>
                      </a:solidFill>
                      <a:prstDash val="solid"/>
                      <a:round/>
                      <a:headEnd type="none" w="med" len="med"/>
                      <a:tailEnd type="none" w="med" len="med"/>
                    </a:lnT>
                    <a:solidFill>
                      <a:srgbClr val="105BB5"/>
                    </a:solidFill>
                  </a:tcPr>
                </a:tc>
                <a:tc>
                  <a:txBody>
                    <a:bodyPr/>
                    <a:lstStyle/>
                    <a:p>
                      <a:pPr algn="ctr">
                        <a:lnSpc>
                          <a:spcPct val="107000"/>
                        </a:lnSpc>
                        <a:buNone/>
                      </a:pPr>
                      <a:r>
                        <a:rPr lang="tr-TR" sz="1400" kern="100" dirty="0">
                          <a:effectLst/>
                        </a:rPr>
                        <a:t>HEX</a:t>
                      </a: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lnT w="12700" cap="flat" cmpd="sng" algn="ctr">
                      <a:solidFill>
                        <a:schemeClr val="accent1"/>
                      </a:solidFill>
                      <a:prstDash val="solid"/>
                      <a:round/>
                      <a:headEnd type="none" w="med" len="med"/>
                      <a:tailEnd type="none" w="med" len="med"/>
                    </a:lnT>
                    <a:solidFill>
                      <a:srgbClr val="105BB5"/>
                    </a:solidFill>
                  </a:tcPr>
                </a:tc>
                <a:tc>
                  <a:txBody>
                    <a:bodyPr/>
                    <a:lstStyle/>
                    <a:p>
                      <a:pPr algn="ctr">
                        <a:lnSpc>
                          <a:spcPct val="107000"/>
                        </a:lnSpc>
                        <a:buNone/>
                      </a:pPr>
                      <a:r>
                        <a:rPr lang="tr-TR" sz="1400" kern="100" dirty="0">
                          <a:effectLst/>
                        </a:rPr>
                        <a:t>Renk</a:t>
                      </a: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solidFill>
                      <a:srgbClr val="105BB5"/>
                    </a:solidFill>
                  </a:tcPr>
                </a:tc>
                <a:extLst>
                  <a:ext uri="{0D108BD9-81ED-4DB2-BD59-A6C34878D82A}">
                    <a16:rowId xmlns:a16="http://schemas.microsoft.com/office/drawing/2014/main" val="1851790795"/>
                  </a:ext>
                </a:extLst>
              </a:tr>
              <a:tr h="503768">
                <a:tc>
                  <a:txBody>
                    <a:bodyPr/>
                    <a:lstStyle/>
                    <a:p>
                      <a:pPr>
                        <a:lnSpc>
                          <a:spcPct val="107000"/>
                        </a:lnSpc>
                        <a:buNone/>
                      </a:pPr>
                      <a:r>
                        <a:rPr lang="tr-TR" sz="1400" kern="100" dirty="0">
                          <a:effectLst/>
                        </a:rPr>
                        <a:t>Hedef</a:t>
                      </a: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lnL w="12700" cap="flat" cmpd="sng" algn="ctr">
                      <a:solidFill>
                        <a:schemeClr val="accent1"/>
                      </a:solidFill>
                      <a:prstDash val="solid"/>
                      <a:round/>
                      <a:headEnd type="none" w="med" len="med"/>
                      <a:tailEnd type="none" w="med" len="med"/>
                    </a:lnL>
                  </a:tcPr>
                </a:tc>
                <a:tc>
                  <a:txBody>
                    <a:bodyPr/>
                    <a:lstStyle/>
                    <a:p>
                      <a:pPr algn="ctr">
                        <a:lnSpc>
                          <a:spcPct val="107000"/>
                        </a:lnSpc>
                        <a:buNone/>
                      </a:pPr>
                      <a:r>
                        <a:rPr lang="tr-TR" sz="1400" kern="100">
                          <a:effectLst/>
                        </a:rPr>
                        <a:t>233</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tc>
                <a:tc>
                  <a:txBody>
                    <a:bodyPr/>
                    <a:lstStyle/>
                    <a:p>
                      <a:pPr algn="ctr">
                        <a:lnSpc>
                          <a:spcPct val="107000"/>
                        </a:lnSpc>
                        <a:buNone/>
                      </a:pPr>
                      <a:r>
                        <a:rPr lang="tr-TR" sz="1400" kern="100">
                          <a:effectLst/>
                        </a:rPr>
                        <a:t>113</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tc>
                <a:tc>
                  <a:txBody>
                    <a:bodyPr/>
                    <a:lstStyle/>
                    <a:p>
                      <a:pPr algn="ctr">
                        <a:lnSpc>
                          <a:spcPct val="107000"/>
                        </a:lnSpc>
                        <a:buNone/>
                      </a:pPr>
                      <a:r>
                        <a:rPr lang="tr-TR" sz="1400" kern="100">
                          <a:effectLst/>
                        </a:rPr>
                        <a:t>50</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tc>
                <a:tc>
                  <a:txBody>
                    <a:bodyPr/>
                    <a:lstStyle/>
                    <a:p>
                      <a:pPr algn="ctr">
                        <a:lnSpc>
                          <a:spcPct val="107000"/>
                        </a:lnSpc>
                        <a:buNone/>
                      </a:pPr>
                      <a:r>
                        <a:rPr lang="tr-TR" sz="1400" kern="100" dirty="0">
                          <a:effectLst/>
                        </a:rPr>
                        <a:t>#E97132</a:t>
                      </a: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tc>
                <a:tc>
                  <a:txBody>
                    <a:bodyPr/>
                    <a:lstStyle/>
                    <a:p>
                      <a:pPr algn="ctr">
                        <a:lnSpc>
                          <a:spcPct val="107000"/>
                        </a:lnSpc>
                        <a:buNone/>
                      </a:pP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lnR w="12700" cap="flat" cmpd="sng" algn="ctr">
                      <a:solidFill>
                        <a:schemeClr val="accent1"/>
                      </a:solidFill>
                      <a:prstDash val="solid"/>
                      <a:round/>
                      <a:headEnd type="none" w="med" len="med"/>
                      <a:tailEnd type="none" w="med" len="med"/>
                    </a:lnR>
                    <a:solidFill>
                      <a:srgbClr val="E97132"/>
                    </a:solidFill>
                  </a:tcPr>
                </a:tc>
                <a:extLst>
                  <a:ext uri="{0D108BD9-81ED-4DB2-BD59-A6C34878D82A}">
                    <a16:rowId xmlns:a16="http://schemas.microsoft.com/office/drawing/2014/main" val="2253869238"/>
                  </a:ext>
                </a:extLst>
              </a:tr>
              <a:tr h="503768">
                <a:tc>
                  <a:txBody>
                    <a:bodyPr/>
                    <a:lstStyle/>
                    <a:p>
                      <a:pPr>
                        <a:lnSpc>
                          <a:spcPct val="107000"/>
                        </a:lnSpc>
                        <a:buNone/>
                      </a:pPr>
                      <a:r>
                        <a:rPr lang="tr-TR" sz="1400" kern="100" dirty="0">
                          <a:effectLst/>
                        </a:rPr>
                        <a:t>Üniversitemiz</a:t>
                      </a: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lnL w="12700" cap="flat" cmpd="sng" algn="ctr">
                      <a:solidFill>
                        <a:schemeClr val="accent1"/>
                      </a:solidFill>
                      <a:prstDash val="solid"/>
                      <a:round/>
                      <a:headEnd type="none" w="med" len="med"/>
                      <a:tailEnd type="none" w="med" len="med"/>
                    </a:lnL>
                  </a:tcPr>
                </a:tc>
                <a:tc>
                  <a:txBody>
                    <a:bodyPr/>
                    <a:lstStyle/>
                    <a:p>
                      <a:pPr algn="ctr">
                        <a:lnSpc>
                          <a:spcPct val="107000"/>
                        </a:lnSpc>
                        <a:buNone/>
                      </a:pPr>
                      <a:r>
                        <a:rPr lang="tr-TR" sz="1400" kern="100">
                          <a:effectLst/>
                        </a:rPr>
                        <a:t>0</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tc>
                <a:tc>
                  <a:txBody>
                    <a:bodyPr/>
                    <a:lstStyle/>
                    <a:p>
                      <a:pPr algn="ctr">
                        <a:lnSpc>
                          <a:spcPct val="107000"/>
                        </a:lnSpc>
                        <a:buNone/>
                      </a:pPr>
                      <a:r>
                        <a:rPr lang="tr-TR" sz="1400" kern="100">
                          <a:effectLst/>
                        </a:rPr>
                        <a:t>88</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tc>
                <a:tc>
                  <a:txBody>
                    <a:bodyPr/>
                    <a:lstStyle/>
                    <a:p>
                      <a:pPr algn="ctr">
                        <a:lnSpc>
                          <a:spcPct val="107000"/>
                        </a:lnSpc>
                        <a:buNone/>
                      </a:pPr>
                      <a:r>
                        <a:rPr lang="tr-TR" sz="1400" kern="100">
                          <a:effectLst/>
                        </a:rPr>
                        <a:t>164</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tc>
                <a:tc>
                  <a:txBody>
                    <a:bodyPr/>
                    <a:lstStyle/>
                    <a:p>
                      <a:pPr algn="ctr">
                        <a:lnSpc>
                          <a:spcPct val="107000"/>
                        </a:lnSpc>
                        <a:buNone/>
                      </a:pPr>
                      <a:r>
                        <a:rPr lang="tr-TR" sz="1400" kern="100" dirty="0">
                          <a:effectLst/>
                        </a:rPr>
                        <a:t>#0058A4</a:t>
                      </a: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tc>
                <a:tc>
                  <a:txBody>
                    <a:bodyPr/>
                    <a:lstStyle/>
                    <a:p>
                      <a:pPr algn="ctr">
                        <a:lnSpc>
                          <a:spcPct val="107000"/>
                        </a:lnSpc>
                        <a:buNone/>
                      </a:pPr>
                      <a:r>
                        <a:rPr lang="tr-TR" sz="1400" kern="100" dirty="0">
                          <a:effectLst/>
                        </a:rPr>
                        <a:t> </a:t>
                      </a: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lnR w="12700" cap="flat" cmpd="sng" algn="ctr">
                      <a:solidFill>
                        <a:schemeClr val="accent1"/>
                      </a:solidFill>
                      <a:prstDash val="solid"/>
                      <a:round/>
                      <a:headEnd type="none" w="med" len="med"/>
                      <a:tailEnd type="none" w="med" len="med"/>
                    </a:lnR>
                    <a:solidFill>
                      <a:srgbClr val="0058A4"/>
                    </a:solidFill>
                  </a:tcPr>
                </a:tc>
                <a:extLst>
                  <a:ext uri="{0D108BD9-81ED-4DB2-BD59-A6C34878D82A}">
                    <a16:rowId xmlns:a16="http://schemas.microsoft.com/office/drawing/2014/main" val="271559321"/>
                  </a:ext>
                </a:extLst>
              </a:tr>
              <a:tr h="503768">
                <a:tc>
                  <a:txBody>
                    <a:bodyPr/>
                    <a:lstStyle/>
                    <a:p>
                      <a:pPr>
                        <a:lnSpc>
                          <a:spcPct val="107000"/>
                        </a:lnSpc>
                        <a:buNone/>
                      </a:pPr>
                      <a:r>
                        <a:rPr lang="tr-TR" sz="1400" kern="100">
                          <a:effectLst/>
                        </a:rPr>
                        <a:t>Karşılaştırma</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lnL w="12700" cap="flat" cmpd="sng" algn="ctr">
                      <a:solidFill>
                        <a:schemeClr val="accent1"/>
                      </a:solidFill>
                      <a:prstDash val="solid"/>
                      <a:round/>
                      <a:headEnd type="none" w="med" len="med"/>
                      <a:tailEnd type="none" w="med" len="med"/>
                    </a:lnL>
                  </a:tcPr>
                </a:tc>
                <a:tc>
                  <a:txBody>
                    <a:bodyPr/>
                    <a:lstStyle/>
                    <a:p>
                      <a:pPr algn="ctr">
                        <a:lnSpc>
                          <a:spcPct val="107000"/>
                        </a:lnSpc>
                        <a:buNone/>
                      </a:pPr>
                      <a:r>
                        <a:rPr lang="tr-TR" sz="1400" kern="100">
                          <a:effectLst/>
                        </a:rPr>
                        <a:t>166</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tc>
                <a:tc>
                  <a:txBody>
                    <a:bodyPr/>
                    <a:lstStyle/>
                    <a:p>
                      <a:pPr algn="ctr">
                        <a:lnSpc>
                          <a:spcPct val="107000"/>
                        </a:lnSpc>
                        <a:buNone/>
                      </a:pPr>
                      <a:r>
                        <a:rPr lang="tr-TR" sz="1400" kern="100">
                          <a:effectLst/>
                        </a:rPr>
                        <a:t>202</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tc>
                <a:tc>
                  <a:txBody>
                    <a:bodyPr/>
                    <a:lstStyle/>
                    <a:p>
                      <a:pPr algn="ctr">
                        <a:lnSpc>
                          <a:spcPct val="107000"/>
                        </a:lnSpc>
                        <a:buNone/>
                      </a:pPr>
                      <a:r>
                        <a:rPr lang="tr-TR" sz="1400" kern="100">
                          <a:effectLst/>
                        </a:rPr>
                        <a:t>236</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tc>
                <a:tc>
                  <a:txBody>
                    <a:bodyPr/>
                    <a:lstStyle/>
                    <a:p>
                      <a:pPr algn="ctr">
                        <a:lnSpc>
                          <a:spcPct val="107000"/>
                        </a:lnSpc>
                        <a:buNone/>
                      </a:pPr>
                      <a:r>
                        <a:rPr lang="tr-TR" sz="1400" kern="100" dirty="0">
                          <a:effectLst/>
                        </a:rPr>
                        <a:t>#A6CAEC</a:t>
                      </a: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tc>
                <a:tc>
                  <a:txBody>
                    <a:bodyPr/>
                    <a:lstStyle/>
                    <a:p>
                      <a:pPr algn="ctr">
                        <a:lnSpc>
                          <a:spcPct val="107000"/>
                        </a:lnSpc>
                        <a:buNone/>
                      </a:pPr>
                      <a:r>
                        <a:rPr lang="tr-TR" sz="1400" kern="100" dirty="0">
                          <a:effectLst/>
                        </a:rPr>
                        <a:t> </a:t>
                      </a: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lnR w="12700" cap="flat" cmpd="sng" algn="ctr">
                      <a:solidFill>
                        <a:schemeClr val="accent1"/>
                      </a:solidFill>
                      <a:prstDash val="solid"/>
                      <a:round/>
                      <a:headEnd type="none" w="med" len="med"/>
                      <a:tailEnd type="none" w="med" len="med"/>
                    </a:lnR>
                    <a:solidFill>
                      <a:srgbClr val="A6CAEC"/>
                    </a:solidFill>
                  </a:tcPr>
                </a:tc>
                <a:extLst>
                  <a:ext uri="{0D108BD9-81ED-4DB2-BD59-A6C34878D82A}">
                    <a16:rowId xmlns:a16="http://schemas.microsoft.com/office/drawing/2014/main" val="2967527303"/>
                  </a:ext>
                </a:extLst>
              </a:tr>
              <a:tr h="510614">
                <a:tc>
                  <a:txBody>
                    <a:bodyPr/>
                    <a:lstStyle/>
                    <a:p>
                      <a:pPr>
                        <a:lnSpc>
                          <a:spcPct val="107000"/>
                        </a:lnSpc>
                        <a:buNone/>
                      </a:pPr>
                      <a:r>
                        <a:rPr lang="tr-TR" sz="1400" kern="100">
                          <a:effectLst/>
                        </a:rPr>
                        <a:t>Üniversitemizin Değişimi</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lnL w="12700" cap="flat" cmpd="sng" algn="ctr">
                      <a:solidFill>
                        <a:schemeClr val="accent1"/>
                      </a:solidFill>
                      <a:prstDash val="solid"/>
                      <a:round/>
                      <a:headEnd type="none" w="med" len="med"/>
                      <a:tailEnd type="none" w="med" len="med"/>
                    </a:lnL>
                  </a:tcPr>
                </a:tc>
                <a:tc>
                  <a:txBody>
                    <a:bodyPr/>
                    <a:lstStyle/>
                    <a:p>
                      <a:pPr algn="ctr">
                        <a:lnSpc>
                          <a:spcPct val="107000"/>
                        </a:lnSpc>
                        <a:buNone/>
                      </a:pPr>
                      <a:r>
                        <a:rPr lang="tr-TR" sz="1400" kern="100">
                          <a:effectLst/>
                        </a:rPr>
                        <a:t>22</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tc>
                <a:tc>
                  <a:txBody>
                    <a:bodyPr/>
                    <a:lstStyle/>
                    <a:p>
                      <a:pPr algn="ctr">
                        <a:lnSpc>
                          <a:spcPct val="107000"/>
                        </a:lnSpc>
                        <a:buNone/>
                      </a:pPr>
                      <a:r>
                        <a:rPr lang="tr-TR" sz="1400" kern="100">
                          <a:effectLst/>
                        </a:rPr>
                        <a:t>62</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tc>
                <a:tc>
                  <a:txBody>
                    <a:bodyPr/>
                    <a:lstStyle/>
                    <a:p>
                      <a:pPr algn="ctr">
                        <a:lnSpc>
                          <a:spcPct val="107000"/>
                        </a:lnSpc>
                        <a:buNone/>
                      </a:pPr>
                      <a:r>
                        <a:rPr lang="tr-TR" sz="1400" kern="100">
                          <a:effectLst/>
                        </a:rPr>
                        <a:t>100</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tc>
                <a:tc>
                  <a:txBody>
                    <a:bodyPr/>
                    <a:lstStyle/>
                    <a:p>
                      <a:pPr algn="ctr">
                        <a:lnSpc>
                          <a:spcPct val="107000"/>
                        </a:lnSpc>
                        <a:buNone/>
                      </a:pPr>
                      <a:r>
                        <a:rPr lang="tr-TR" sz="1400" kern="100" dirty="0">
                          <a:effectLst/>
                        </a:rPr>
                        <a:t>#163E64</a:t>
                      </a: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tc>
                <a:tc>
                  <a:txBody>
                    <a:bodyPr/>
                    <a:lstStyle/>
                    <a:p>
                      <a:pPr algn="ctr">
                        <a:lnSpc>
                          <a:spcPct val="107000"/>
                        </a:lnSpc>
                        <a:buNone/>
                      </a:pPr>
                      <a:r>
                        <a:rPr lang="tr-TR" sz="1400" kern="100" dirty="0">
                          <a:effectLst/>
                        </a:rPr>
                        <a:t> </a:t>
                      </a: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lnR w="12700" cap="flat" cmpd="sng" algn="ctr">
                      <a:solidFill>
                        <a:schemeClr val="accent1"/>
                      </a:solidFill>
                      <a:prstDash val="solid"/>
                      <a:round/>
                      <a:headEnd type="none" w="med" len="med"/>
                      <a:tailEnd type="none" w="med" len="med"/>
                    </a:lnR>
                    <a:solidFill>
                      <a:srgbClr val="163E64"/>
                    </a:solidFill>
                  </a:tcPr>
                </a:tc>
                <a:extLst>
                  <a:ext uri="{0D108BD9-81ED-4DB2-BD59-A6C34878D82A}">
                    <a16:rowId xmlns:a16="http://schemas.microsoft.com/office/drawing/2014/main" val="1741541163"/>
                  </a:ext>
                </a:extLst>
              </a:tr>
              <a:tr h="503768">
                <a:tc>
                  <a:txBody>
                    <a:bodyPr/>
                    <a:lstStyle/>
                    <a:p>
                      <a:pPr>
                        <a:lnSpc>
                          <a:spcPct val="107000"/>
                        </a:lnSpc>
                        <a:buNone/>
                      </a:pPr>
                      <a:r>
                        <a:rPr lang="tr-TR" sz="1400" kern="100">
                          <a:effectLst/>
                        </a:rPr>
                        <a:t>Karşılaştırma Değişimi</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lnL w="12700" cap="flat" cmpd="sng" algn="ctr">
                      <a:solidFill>
                        <a:schemeClr val="accent1"/>
                      </a:solidFill>
                      <a:prstDash val="solid"/>
                      <a:round/>
                      <a:headEnd type="none" w="med" len="med"/>
                      <a:tailEnd type="none" w="med" len="med"/>
                    </a:lnL>
                    <a:lnB w="12700" cap="flat" cmpd="sng" algn="ctr">
                      <a:solidFill>
                        <a:schemeClr val="accent1"/>
                      </a:solidFill>
                      <a:prstDash val="solid"/>
                      <a:round/>
                      <a:headEnd type="none" w="med" len="med"/>
                      <a:tailEnd type="none" w="med" len="med"/>
                    </a:lnB>
                  </a:tcPr>
                </a:tc>
                <a:tc>
                  <a:txBody>
                    <a:bodyPr/>
                    <a:lstStyle/>
                    <a:p>
                      <a:pPr algn="ctr">
                        <a:lnSpc>
                          <a:spcPct val="107000"/>
                        </a:lnSpc>
                        <a:buNone/>
                      </a:pPr>
                      <a:r>
                        <a:rPr lang="tr-TR" sz="1400" kern="100" dirty="0">
                          <a:effectLst/>
                        </a:rPr>
                        <a:t>131</a:t>
                      </a: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lnB w="12700" cap="flat" cmpd="sng" algn="ctr">
                      <a:solidFill>
                        <a:schemeClr val="accent1"/>
                      </a:solidFill>
                      <a:prstDash val="solid"/>
                      <a:round/>
                      <a:headEnd type="none" w="med" len="med"/>
                      <a:tailEnd type="none" w="med" len="med"/>
                    </a:lnB>
                  </a:tcPr>
                </a:tc>
                <a:tc>
                  <a:txBody>
                    <a:bodyPr/>
                    <a:lstStyle/>
                    <a:p>
                      <a:pPr algn="ctr">
                        <a:lnSpc>
                          <a:spcPct val="107000"/>
                        </a:lnSpc>
                        <a:buNone/>
                      </a:pPr>
                      <a:r>
                        <a:rPr lang="tr-TR" sz="1400" kern="100">
                          <a:effectLst/>
                        </a:rPr>
                        <a:t>203</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lnB w="12700" cap="flat" cmpd="sng" algn="ctr">
                      <a:solidFill>
                        <a:schemeClr val="accent1"/>
                      </a:solidFill>
                      <a:prstDash val="solid"/>
                      <a:round/>
                      <a:headEnd type="none" w="med" len="med"/>
                      <a:tailEnd type="none" w="med" len="med"/>
                    </a:lnB>
                  </a:tcPr>
                </a:tc>
                <a:tc>
                  <a:txBody>
                    <a:bodyPr/>
                    <a:lstStyle/>
                    <a:p>
                      <a:pPr algn="ctr">
                        <a:lnSpc>
                          <a:spcPct val="107000"/>
                        </a:lnSpc>
                        <a:buNone/>
                      </a:pPr>
                      <a:r>
                        <a:rPr lang="tr-TR" sz="1400" kern="100">
                          <a:effectLst/>
                        </a:rPr>
                        <a:t>235</a:t>
                      </a:r>
                      <a:endParaRPr lang="tr-TR" sz="1200" kern="10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lnB w="12700" cap="flat" cmpd="sng" algn="ctr">
                      <a:solidFill>
                        <a:schemeClr val="accent1"/>
                      </a:solidFill>
                      <a:prstDash val="solid"/>
                      <a:round/>
                      <a:headEnd type="none" w="med" len="med"/>
                      <a:tailEnd type="none" w="med" len="med"/>
                    </a:lnB>
                  </a:tcPr>
                </a:tc>
                <a:tc>
                  <a:txBody>
                    <a:bodyPr/>
                    <a:lstStyle/>
                    <a:p>
                      <a:pPr algn="ctr">
                        <a:lnSpc>
                          <a:spcPct val="107000"/>
                        </a:lnSpc>
                        <a:buNone/>
                      </a:pPr>
                      <a:r>
                        <a:rPr lang="tr-TR" sz="1400" kern="100" dirty="0">
                          <a:effectLst/>
                        </a:rPr>
                        <a:t>#83CBEB</a:t>
                      </a: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nchor="ctr">
                    <a:lnB w="12700" cap="flat" cmpd="sng" algn="ctr">
                      <a:solidFill>
                        <a:schemeClr val="accent1"/>
                      </a:solidFill>
                      <a:prstDash val="solid"/>
                      <a:round/>
                      <a:headEnd type="none" w="med" len="med"/>
                      <a:tailEnd type="none" w="med" len="med"/>
                    </a:lnB>
                  </a:tcPr>
                </a:tc>
                <a:tc>
                  <a:txBody>
                    <a:bodyPr/>
                    <a:lstStyle/>
                    <a:p>
                      <a:pPr algn="ctr">
                        <a:lnSpc>
                          <a:spcPct val="107000"/>
                        </a:lnSpc>
                        <a:buNone/>
                      </a:pPr>
                      <a:r>
                        <a:rPr lang="tr-TR" sz="1400" kern="100" dirty="0">
                          <a:effectLst/>
                        </a:rPr>
                        <a:t> </a:t>
                      </a:r>
                      <a:endParaRPr lang="tr-TR"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68580" marR="68580" marT="36195" marB="36195">
                    <a:lnR w="12700" cap="flat" cmpd="sng" algn="ctr">
                      <a:solidFill>
                        <a:schemeClr val="accent1"/>
                      </a:solidFill>
                      <a:prstDash val="solid"/>
                      <a:round/>
                      <a:headEnd type="none" w="med" len="med"/>
                      <a:tailEnd type="none" w="med" len="med"/>
                    </a:lnR>
                    <a:lnB w="12700" cap="flat" cmpd="sng" algn="ctr">
                      <a:solidFill>
                        <a:schemeClr val="accent1"/>
                      </a:solidFill>
                      <a:prstDash val="solid"/>
                      <a:round/>
                      <a:headEnd type="none" w="med" len="med"/>
                      <a:tailEnd type="none" w="med" len="med"/>
                    </a:lnB>
                    <a:solidFill>
                      <a:srgbClr val="83CBEB"/>
                    </a:solidFill>
                  </a:tcPr>
                </a:tc>
                <a:extLst>
                  <a:ext uri="{0D108BD9-81ED-4DB2-BD59-A6C34878D82A}">
                    <a16:rowId xmlns:a16="http://schemas.microsoft.com/office/drawing/2014/main" val="1414543364"/>
                  </a:ext>
                </a:extLst>
              </a:tr>
            </a:tbl>
          </a:graphicData>
        </a:graphic>
      </p:graphicFrame>
      <p:pic>
        <p:nvPicPr>
          <p:cNvPr id="10" name="İçerik Yer Tutucusu 9">
            <a:extLst>
              <a:ext uri="{FF2B5EF4-FFF2-40B4-BE49-F238E27FC236}">
                <a16:creationId xmlns:a16="http://schemas.microsoft.com/office/drawing/2014/main" id="{3DBD4BA4-6BA0-85FA-9C8C-11502D873796}"/>
              </a:ext>
            </a:extLst>
          </p:cNvPr>
          <p:cNvPicPr>
            <a:picLocks noGrp="1" noChangeAspect="1"/>
          </p:cNvPicPr>
          <p:nvPr>
            <p:ph sz="half" idx="2"/>
          </p:nvPr>
        </p:nvPicPr>
        <p:blipFill>
          <a:blip r:embed="rId3"/>
          <a:stretch>
            <a:fillRect/>
          </a:stretch>
        </p:blipFill>
        <p:spPr>
          <a:xfrm>
            <a:off x="6483350" y="2269374"/>
            <a:ext cx="5384800" cy="3022514"/>
          </a:xfrm>
          <a:prstGeom prst="rect">
            <a:avLst/>
          </a:prstGeom>
        </p:spPr>
      </p:pic>
      <p:sp>
        <p:nvSpPr>
          <p:cNvPr id="2" name="Başlık 1">
            <a:extLst>
              <a:ext uri="{FF2B5EF4-FFF2-40B4-BE49-F238E27FC236}">
                <a16:creationId xmlns:a16="http://schemas.microsoft.com/office/drawing/2014/main" id="{4B20CA70-C497-D15C-36C7-B66CAD595348}"/>
              </a:ext>
            </a:extLst>
          </p:cNvPr>
          <p:cNvSpPr>
            <a:spLocks noGrp="1"/>
          </p:cNvSpPr>
          <p:nvPr>
            <p:ph type="title"/>
          </p:nvPr>
        </p:nvSpPr>
        <p:spPr/>
        <p:txBody>
          <a:bodyPr/>
          <a:lstStyle/>
          <a:p>
            <a:r>
              <a:rPr lang="tr-TR" dirty="0"/>
              <a:t>Göstergelerde kullanılan renkler ve kodları</a:t>
            </a:r>
          </a:p>
        </p:txBody>
      </p:sp>
      <p:sp>
        <p:nvSpPr>
          <p:cNvPr id="3" name="Slayt Numarası Yer Tutucusu 2">
            <a:extLst>
              <a:ext uri="{FF2B5EF4-FFF2-40B4-BE49-F238E27FC236}">
                <a16:creationId xmlns:a16="http://schemas.microsoft.com/office/drawing/2014/main" id="{C8F929DC-C60D-CA9D-A2F8-50BAAA584214}"/>
              </a:ext>
            </a:extLst>
          </p:cNvPr>
          <p:cNvSpPr>
            <a:spLocks noGrp="1"/>
          </p:cNvSpPr>
          <p:nvPr>
            <p:ph type="sldNum" sz="quarter" idx="12"/>
          </p:nvPr>
        </p:nvSpPr>
        <p:spPr/>
        <p:txBody>
          <a:bodyPr/>
          <a:lstStyle/>
          <a:p>
            <a:fld id="{B6F15528-21DE-4FAA-801E-634DDDAF4B2B}" type="slidenum">
              <a:rPr lang="tr-TR" smtClean="0"/>
              <a:pPr/>
              <a:t>30</a:t>
            </a:fld>
            <a:endParaRPr lang="tr-TR" dirty="0"/>
          </a:p>
        </p:txBody>
      </p:sp>
      <p:sp>
        <p:nvSpPr>
          <p:cNvPr id="4" name="Alt Bilgi Yer Tutucusu 3">
            <a:extLst>
              <a:ext uri="{FF2B5EF4-FFF2-40B4-BE49-F238E27FC236}">
                <a16:creationId xmlns:a16="http://schemas.microsoft.com/office/drawing/2014/main" id="{D9641AFD-CBF1-DA51-49ED-6B078529B2EF}"/>
              </a:ext>
            </a:extLst>
          </p:cNvPr>
          <p:cNvSpPr>
            <a:spLocks noGrp="1"/>
          </p:cNvSpPr>
          <p:nvPr>
            <p:ph type="ftr" sz="quarter" idx="11"/>
          </p:nvPr>
        </p:nvSpPr>
        <p:spPr/>
        <p:txBody>
          <a:bodyPr/>
          <a:lstStyle/>
          <a:p>
            <a:r>
              <a:rPr lang="nn-NO" sz="1400"/>
              <a:t>EFQM 2026 Saha Hazırlık Bilgilendirme Sunumu - Kriter 7</a:t>
            </a:r>
            <a:endParaRPr lang="tr-TR" sz="1400" dirty="0"/>
          </a:p>
        </p:txBody>
      </p:sp>
    </p:spTree>
    <p:extLst>
      <p:ext uri="{BB962C8B-B14F-4D97-AF65-F5344CB8AC3E}">
        <p14:creationId xmlns:p14="http://schemas.microsoft.com/office/powerpoint/2010/main" val="1503629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D0B1B728-3B1B-25A4-DEB5-23EF5CC79C10}"/>
              </a:ext>
            </a:extLst>
          </p:cNvPr>
          <p:cNvSpPr>
            <a:spLocks noGrp="1"/>
          </p:cNvSpPr>
          <p:nvPr>
            <p:ph type="title"/>
          </p:nvPr>
        </p:nvSpPr>
        <p:spPr/>
        <p:txBody>
          <a:bodyPr>
            <a:normAutofit fontScale="90000"/>
          </a:bodyPr>
          <a:lstStyle/>
          <a:p>
            <a:r>
              <a:rPr lang="tr-TR" noProof="0" dirty="0"/>
              <a:t>Kriterin Temel İstekleri</a:t>
            </a:r>
          </a:p>
        </p:txBody>
      </p:sp>
      <p:sp>
        <p:nvSpPr>
          <p:cNvPr id="6" name="İçerik Yer Tutucusu 5">
            <a:extLst>
              <a:ext uri="{FF2B5EF4-FFF2-40B4-BE49-F238E27FC236}">
                <a16:creationId xmlns:a16="http://schemas.microsoft.com/office/drawing/2014/main" id="{DC5DEE70-B989-522E-9B50-54842B8491CB}"/>
              </a:ext>
            </a:extLst>
          </p:cNvPr>
          <p:cNvSpPr>
            <a:spLocks noGrp="1" noRot="1" noMove="1" noResize="1" noEditPoints="1" noAdjustHandles="1" noChangeArrowheads="1" noChangeShapeType="1"/>
          </p:cNvSpPr>
          <p:nvPr>
            <p:ph idx="1"/>
          </p:nvPr>
        </p:nvSpPr>
        <p:spPr/>
        <p:txBody>
          <a:bodyPr>
            <a:normAutofit fontScale="92500" lnSpcReduction="20000"/>
          </a:bodyPr>
          <a:lstStyle/>
          <a:p>
            <a:pPr marL="0" indent="0">
              <a:buNone/>
            </a:pPr>
            <a:r>
              <a:rPr lang="tr-TR" b="1" dirty="0">
                <a:solidFill>
                  <a:srgbClr val="C00000"/>
                </a:solidFill>
              </a:rPr>
              <a:t>Göstergeler Hazırlanırken Nereler Dikkat Edilmeli?</a:t>
            </a:r>
          </a:p>
          <a:p>
            <a:pPr>
              <a:buClr>
                <a:srgbClr val="014EA0"/>
              </a:buClr>
              <a:buFont typeface="Wingdings" panose="05000000000000000000" pitchFamily="2" charset="2"/>
              <a:buChar char="Ø"/>
            </a:pPr>
            <a:r>
              <a:rPr lang="tr-TR" noProof="0" dirty="0"/>
              <a:t>Geçmişle/Gelecekle İlgili 4 Yıllık/Periyot Veri </a:t>
            </a:r>
          </a:p>
          <a:p>
            <a:pPr>
              <a:buClr>
                <a:srgbClr val="014EA0"/>
              </a:buClr>
              <a:buFont typeface="Wingdings" panose="05000000000000000000" pitchFamily="2" charset="2"/>
              <a:buChar char="Ø"/>
            </a:pPr>
            <a:r>
              <a:rPr lang="tr-TR" noProof="0" dirty="0"/>
              <a:t>Hedef</a:t>
            </a:r>
          </a:p>
          <a:p>
            <a:pPr>
              <a:buClr>
                <a:srgbClr val="014EA0"/>
              </a:buClr>
              <a:buFont typeface="Wingdings" panose="05000000000000000000" pitchFamily="2" charset="2"/>
              <a:buChar char="Ø"/>
            </a:pPr>
            <a:r>
              <a:rPr lang="tr-TR" noProof="0" dirty="0"/>
              <a:t>Karşılaştırma</a:t>
            </a:r>
          </a:p>
          <a:p>
            <a:pPr>
              <a:buClr>
                <a:srgbClr val="014EA0"/>
              </a:buClr>
              <a:buFont typeface="Wingdings" panose="05000000000000000000" pitchFamily="2" charset="2"/>
              <a:buChar char="Ø"/>
            </a:pPr>
            <a:r>
              <a:rPr lang="tr-TR" noProof="0" dirty="0"/>
              <a:t>Değişim/Eğilim</a:t>
            </a:r>
          </a:p>
          <a:p>
            <a:pPr>
              <a:buClr>
                <a:srgbClr val="014EA0"/>
              </a:buClr>
              <a:buFont typeface="Wingdings" panose="05000000000000000000" pitchFamily="2" charset="2"/>
              <a:buChar char="Ø"/>
            </a:pPr>
            <a:r>
              <a:rPr lang="tr-TR" noProof="0" dirty="0"/>
              <a:t>Göstergenin Sahibi/Sorumlusu</a:t>
            </a:r>
          </a:p>
          <a:p>
            <a:pPr>
              <a:buClr>
                <a:srgbClr val="014EA0"/>
              </a:buClr>
              <a:buFont typeface="Wingdings" panose="05000000000000000000" pitchFamily="2" charset="2"/>
              <a:buChar char="Ø"/>
            </a:pPr>
            <a:r>
              <a:rPr lang="tr-TR" noProof="0" dirty="0"/>
              <a:t>Verinin Kaynağı</a:t>
            </a:r>
          </a:p>
          <a:p>
            <a:pPr>
              <a:buClr>
                <a:srgbClr val="014EA0"/>
              </a:buClr>
              <a:buFont typeface="Wingdings" panose="05000000000000000000" pitchFamily="2" charset="2"/>
              <a:buChar char="Ø"/>
            </a:pPr>
            <a:r>
              <a:rPr lang="tr-TR" noProof="0" dirty="0"/>
              <a:t>EFQM Bağlantısı</a:t>
            </a:r>
          </a:p>
          <a:p>
            <a:pPr>
              <a:buClr>
                <a:srgbClr val="014EA0"/>
              </a:buClr>
              <a:buFont typeface="Wingdings" panose="05000000000000000000" pitchFamily="2" charset="2"/>
              <a:buChar char="Ø"/>
            </a:pPr>
            <a:r>
              <a:rPr lang="tr-TR" noProof="0" dirty="0"/>
              <a:t>Süreç Kodu</a:t>
            </a:r>
          </a:p>
          <a:p>
            <a:pPr>
              <a:buClr>
                <a:srgbClr val="014EA0"/>
              </a:buClr>
              <a:buFont typeface="Wingdings" panose="05000000000000000000" pitchFamily="2" charset="2"/>
              <a:buChar char="Ø"/>
            </a:pPr>
            <a:r>
              <a:rPr lang="tr-TR" noProof="0" dirty="0"/>
              <a:t>Açıklama (En fazla 100 kelime)</a:t>
            </a:r>
          </a:p>
        </p:txBody>
      </p:sp>
      <p:pic>
        <p:nvPicPr>
          <p:cNvPr id="7" name="Picture 132225">
            <a:extLst>
              <a:ext uri="{FF2B5EF4-FFF2-40B4-BE49-F238E27FC236}">
                <a16:creationId xmlns:a16="http://schemas.microsoft.com/office/drawing/2014/main" id="{10B8C0EB-97AD-A15F-3E65-5F5281DACBDD}"/>
              </a:ext>
            </a:extLst>
          </p:cNvPr>
          <p:cNvPicPr>
            <a:picLocks noGrp="1" noChangeAspect="1"/>
          </p:cNvPicPr>
          <p:nvPr>
            <p:ph sz="half" idx="4294967295"/>
          </p:nvPr>
        </p:nvPicPr>
        <p:blipFill>
          <a:blip r:embed="rId3"/>
          <a:stretch>
            <a:fillRect/>
          </a:stretch>
        </p:blipFill>
        <p:spPr>
          <a:xfrm>
            <a:off x="6867875" y="1646238"/>
            <a:ext cx="5041900" cy="4878387"/>
          </a:xfrm>
          <a:prstGeom prst="rect">
            <a:avLst/>
          </a:prstGeom>
        </p:spPr>
      </p:pic>
      <p:pic>
        <p:nvPicPr>
          <p:cNvPr id="2" name="Picture 132233">
            <a:extLst>
              <a:ext uri="{FF2B5EF4-FFF2-40B4-BE49-F238E27FC236}">
                <a16:creationId xmlns:a16="http://schemas.microsoft.com/office/drawing/2014/main" id="{29A121EB-0B70-6EBE-BFFB-8F47B20971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28872" y="2004853"/>
            <a:ext cx="4319905" cy="4161155"/>
          </a:xfrm>
          <a:prstGeom prst="rect">
            <a:avLst/>
          </a:prstGeom>
        </p:spPr>
      </p:pic>
      <p:sp>
        <p:nvSpPr>
          <p:cNvPr id="3" name="Dikdörtgen 2">
            <a:extLst>
              <a:ext uri="{FF2B5EF4-FFF2-40B4-BE49-F238E27FC236}">
                <a16:creationId xmlns:a16="http://schemas.microsoft.com/office/drawing/2014/main" id="{F5A66337-D6FE-EC4B-26AF-D7DB5442925A}"/>
              </a:ext>
            </a:extLst>
          </p:cNvPr>
          <p:cNvSpPr/>
          <p:nvPr/>
        </p:nvSpPr>
        <p:spPr>
          <a:xfrm rot="1777528">
            <a:off x="7730627" y="1558162"/>
            <a:ext cx="3971540" cy="3080316"/>
          </a:xfrm>
          <a:prstGeom prst="rect">
            <a:avLst/>
          </a:prstGeom>
          <a:noFill/>
        </p:spPr>
        <p:txBody>
          <a:bodyPr wrap="none" lIns="91440" tIns="45720" rIns="91440" bIns="45720">
            <a:prstTxWarp prst="textArchUp">
              <a:avLst>
                <a:gd name="adj" fmla="val 12362483"/>
              </a:avLst>
            </a:prstTxWarp>
            <a:spAutoFit/>
          </a:bodyPr>
          <a:lstStyle/>
          <a:p>
            <a:pPr algn="ctr"/>
            <a:r>
              <a:rPr lang="tr-TR" sz="2800" b="1" dirty="0">
                <a:ln w="0"/>
                <a:solidFill>
                  <a:srgbClr val="014EA0"/>
                </a:solidFill>
                <a:effectLst>
                  <a:outerShdw blurRad="38100" dist="25400" dir="5400000" algn="ctr" rotWithShape="0">
                    <a:srgbClr val="6E747A">
                      <a:alpha val="43000"/>
                    </a:srgbClr>
                  </a:outerShdw>
                </a:effectLst>
              </a:rPr>
              <a:t>EFQM RADAR yaklaşımı</a:t>
            </a:r>
            <a:endParaRPr lang="tr-TR" sz="7200" b="1" dirty="0">
              <a:ln w="0"/>
              <a:solidFill>
                <a:srgbClr val="014EA0"/>
              </a:solidFill>
              <a:effectLst>
                <a:outerShdw blurRad="38100" dist="25400" dir="5400000" algn="ctr" rotWithShape="0">
                  <a:srgbClr val="6E747A">
                    <a:alpha val="43000"/>
                  </a:srgbClr>
                </a:outerShdw>
              </a:effectLst>
            </a:endParaRPr>
          </a:p>
        </p:txBody>
      </p:sp>
      <p:sp>
        <p:nvSpPr>
          <p:cNvPr id="9" name="Dikdörtgen: Köşeleri Yuvarlatılmış 8">
            <a:extLst>
              <a:ext uri="{FF2B5EF4-FFF2-40B4-BE49-F238E27FC236}">
                <a16:creationId xmlns:a16="http://schemas.microsoft.com/office/drawing/2014/main" id="{22DD8ED7-E7DA-835D-E9FE-E997009687A8}"/>
              </a:ext>
            </a:extLst>
          </p:cNvPr>
          <p:cNvSpPr/>
          <p:nvPr/>
        </p:nvSpPr>
        <p:spPr>
          <a:xfrm>
            <a:off x="6824253" y="3646583"/>
            <a:ext cx="739522" cy="2049137"/>
          </a:xfrm>
          <a:prstGeom prst="roundRect">
            <a:avLst/>
          </a:prstGeom>
          <a:noFill/>
          <a:ln w="762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
        <p:nvSpPr>
          <p:cNvPr id="4" name="Slayt Numarası Yer Tutucusu 3">
            <a:extLst>
              <a:ext uri="{FF2B5EF4-FFF2-40B4-BE49-F238E27FC236}">
                <a16:creationId xmlns:a16="http://schemas.microsoft.com/office/drawing/2014/main" id="{9B936DFD-328A-AA7D-B16E-61F79AE8E8FC}"/>
              </a:ext>
            </a:extLst>
          </p:cNvPr>
          <p:cNvSpPr>
            <a:spLocks noGrp="1"/>
          </p:cNvSpPr>
          <p:nvPr>
            <p:ph type="sldNum" sz="quarter" idx="12"/>
          </p:nvPr>
        </p:nvSpPr>
        <p:spPr/>
        <p:txBody>
          <a:bodyPr/>
          <a:lstStyle/>
          <a:p>
            <a:fld id="{C1FF6DA9-008F-8B48-92A6-B652298478BF}" type="slidenum">
              <a:rPr lang="en-US" smtClean="0"/>
              <a:t>4</a:t>
            </a:fld>
            <a:endParaRPr lang="en-US"/>
          </a:p>
        </p:txBody>
      </p:sp>
      <p:sp>
        <p:nvSpPr>
          <p:cNvPr id="8" name="Alt Bilgi Yer Tutucusu 7">
            <a:extLst>
              <a:ext uri="{FF2B5EF4-FFF2-40B4-BE49-F238E27FC236}">
                <a16:creationId xmlns:a16="http://schemas.microsoft.com/office/drawing/2014/main" id="{9F896B62-EEE4-5B95-ACAB-F4C8BEB19FCD}"/>
              </a:ext>
            </a:extLst>
          </p:cNvPr>
          <p:cNvSpPr>
            <a:spLocks noGrp="1"/>
          </p:cNvSpPr>
          <p:nvPr>
            <p:ph type="ftr" sz="quarter" idx="11"/>
          </p:nvPr>
        </p:nvSpPr>
        <p:spPr/>
        <p:txBody>
          <a:bodyPr/>
          <a:lstStyle/>
          <a:p>
            <a:r>
              <a:rPr lang="nn-NO"/>
              <a:t>EFQM 2026 Saha Hazırlık Bilgilendirme Sunumu - Kriter 7</a:t>
            </a:r>
            <a:endParaRPr lang="en-US"/>
          </a:p>
        </p:txBody>
      </p:sp>
    </p:spTree>
    <p:extLst>
      <p:ext uri="{BB962C8B-B14F-4D97-AF65-F5344CB8AC3E}">
        <p14:creationId xmlns:p14="http://schemas.microsoft.com/office/powerpoint/2010/main" val="145245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5"/>
          <p:cNvSpPr txBox="1">
            <a:spLocks noGrp="1"/>
          </p:cNvSpPr>
          <p:nvPr>
            <p:ph type="title"/>
          </p:nvPr>
        </p:nvSpPr>
        <p:spPr>
          <a:xfrm>
            <a:off x="685800" y="404663"/>
            <a:ext cx="10896600" cy="792089"/>
          </a:xfrm>
          <a:noFill/>
          <a:ln>
            <a:noFill/>
          </a:ln>
        </p:spPr>
        <p:txBody>
          <a:bodyPr spcFirstLastPara="1" wrap="square" lIns="91425" tIns="45700" rIns="91425" bIns="45700" anchor="ctr" anchorCtr="0">
            <a:normAutofit/>
          </a:bodyPr>
          <a:lstStyle/>
          <a:p>
            <a:pPr lvl="0"/>
            <a:r>
              <a:rPr lang="tr-TR" dirty="0"/>
              <a:t>Yararlanılan Veri Kaynakları</a:t>
            </a:r>
          </a:p>
        </p:txBody>
      </p:sp>
      <p:sp>
        <p:nvSpPr>
          <p:cNvPr id="141" name="Google Shape;141;p5"/>
          <p:cNvSpPr txBox="1">
            <a:spLocks noGrp="1"/>
          </p:cNvSpPr>
          <p:nvPr>
            <p:ph idx="1"/>
          </p:nvPr>
        </p:nvSpPr>
        <p:spPr>
          <a:xfrm>
            <a:off x="685800" y="1340768"/>
            <a:ext cx="10896600" cy="4968552"/>
          </a:xfrm>
          <a:noFill/>
          <a:ln>
            <a:noFill/>
          </a:ln>
        </p:spPr>
        <p:txBody>
          <a:bodyPr spcFirstLastPara="1" wrap="square" lIns="91425" tIns="45700" rIns="91425" bIns="45700" anchor="t" anchorCtr="0">
            <a:normAutofit fontScale="85000" lnSpcReduction="20000"/>
          </a:bodyPr>
          <a:lstStyle/>
          <a:p>
            <a:r>
              <a:rPr lang="tr-TR" dirty="0"/>
              <a:t>Hazırlanan göstergede yer alan verinin kaynağı belirtilmelidir.</a:t>
            </a:r>
          </a:p>
          <a:p>
            <a:r>
              <a:rPr lang="tr-TR" dirty="0"/>
              <a:t>Üniversitemiz göstergeleri hazırlanırken aşağıdaki veri kaynaklarından istifade edilmiştir.</a:t>
            </a:r>
          </a:p>
          <a:p>
            <a:pPr lvl="1"/>
            <a:r>
              <a:rPr lang="tr-TR" dirty="0"/>
              <a:t>2022-2026 Stratejik Plan Yıllık Değerlendirme Raporu</a:t>
            </a:r>
          </a:p>
          <a:p>
            <a:pPr lvl="1"/>
            <a:r>
              <a:rPr lang="tr-TR" dirty="0"/>
              <a:t>2027-2031 Stratejik Plan Performans Göstergeleri</a:t>
            </a:r>
          </a:p>
          <a:p>
            <a:pPr lvl="1"/>
            <a:r>
              <a:rPr lang="tr-TR" dirty="0"/>
              <a:t>Üniversitemiz ve Karşılaştırma Yapılan Üniversitelerin Faaliyet Raporları</a:t>
            </a:r>
          </a:p>
          <a:p>
            <a:pPr lvl="1"/>
            <a:r>
              <a:rPr lang="tr-TR" dirty="0"/>
              <a:t>YÖK; Öğrenci, Personel, Akademik Birim Verileri (istatistik.yok.gov.tr)</a:t>
            </a:r>
          </a:p>
          <a:p>
            <a:pPr lvl="1"/>
            <a:r>
              <a:rPr lang="tr-TR" dirty="0"/>
              <a:t>ÖSYM YKS Yerleştirme Verileri</a:t>
            </a:r>
          </a:p>
          <a:p>
            <a:pPr lvl="1"/>
            <a:r>
              <a:rPr lang="tr-TR" dirty="0"/>
              <a:t>YÖKAK Verileri</a:t>
            </a:r>
          </a:p>
          <a:p>
            <a:pPr lvl="1"/>
            <a:r>
              <a:rPr lang="tr-TR" dirty="0"/>
              <a:t>Üniversitemiz Bilgi Sistemleri ile Daire Başkanlıklarından Alınan Veriler</a:t>
            </a:r>
          </a:p>
          <a:p>
            <a:pPr lvl="1"/>
            <a:r>
              <a:rPr lang="tr-TR" dirty="0"/>
              <a:t>Cumhurbaşkanlığı Strateji Bütçe Başkanlığı Verileri</a:t>
            </a:r>
          </a:p>
          <a:p>
            <a:pPr lvl="1"/>
            <a:r>
              <a:rPr lang="tr-TR" dirty="0"/>
              <a:t>BKYS Üst ve Ana Süreç Verileri </a:t>
            </a:r>
            <a:r>
              <a:rPr lang="tr-TR" sz="1900" dirty="0"/>
              <a:t>(Karşılaştırma yapılan üniversitelerden müsaade alınmıştır) </a:t>
            </a:r>
            <a:endParaRPr lang="tr-TR" dirty="0"/>
          </a:p>
        </p:txBody>
      </p:sp>
      <p:sp>
        <p:nvSpPr>
          <p:cNvPr id="2" name="Slayt Numarası Yer Tutucusu 1">
            <a:extLst>
              <a:ext uri="{FF2B5EF4-FFF2-40B4-BE49-F238E27FC236}">
                <a16:creationId xmlns:a16="http://schemas.microsoft.com/office/drawing/2014/main" id="{762D7995-B681-1065-BBE6-671698C8FA5A}"/>
              </a:ext>
            </a:extLst>
          </p:cNvPr>
          <p:cNvSpPr>
            <a:spLocks noGrp="1"/>
          </p:cNvSpPr>
          <p:nvPr>
            <p:ph type="sldNum" sz="quarter" idx="12"/>
          </p:nvPr>
        </p:nvSpPr>
        <p:spPr/>
        <p:txBody>
          <a:bodyPr/>
          <a:lstStyle/>
          <a:p>
            <a:fld id="{B6F15528-21DE-4FAA-801E-634DDDAF4B2B}" type="slidenum">
              <a:rPr lang="tr-TR" smtClean="0"/>
              <a:pPr/>
              <a:t>5</a:t>
            </a:fld>
            <a:endParaRPr lang="tr-TR" dirty="0"/>
          </a:p>
        </p:txBody>
      </p:sp>
      <p:sp>
        <p:nvSpPr>
          <p:cNvPr id="3" name="Alt Bilgi Yer Tutucusu 2">
            <a:extLst>
              <a:ext uri="{FF2B5EF4-FFF2-40B4-BE49-F238E27FC236}">
                <a16:creationId xmlns:a16="http://schemas.microsoft.com/office/drawing/2014/main" id="{EFE8147E-D697-923A-BC0E-040C8F90AC0F}"/>
              </a:ext>
            </a:extLst>
          </p:cNvPr>
          <p:cNvSpPr>
            <a:spLocks noGrp="1"/>
          </p:cNvSpPr>
          <p:nvPr>
            <p:ph type="ftr" sz="quarter" idx="11"/>
          </p:nvPr>
        </p:nvSpPr>
        <p:spPr/>
        <p:txBody>
          <a:bodyPr/>
          <a:lstStyle/>
          <a:p>
            <a:r>
              <a:rPr lang="nn-NO" sz="1400"/>
              <a:t>EFQM 2026 Saha Hazırlık Bilgilendirme Sunumu - Kriter 7</a:t>
            </a:r>
            <a:endParaRPr lang="tr-TR"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83F0B4A9-7459-0DBB-1A02-5A90AA3242F1}"/>
              </a:ext>
            </a:extLst>
          </p:cNvPr>
          <p:cNvPicPr>
            <a:picLocks/>
          </p:cNvPicPr>
          <p:nvPr/>
        </p:nvPicPr>
        <p:blipFill>
          <a:blip r:embed="rId3"/>
          <a:srcRect l="2374" t="1331" r="2856" b="1401"/>
          <a:stretch>
            <a:fillRect/>
          </a:stretch>
        </p:blipFill>
        <p:spPr>
          <a:xfrm>
            <a:off x="309375" y="247650"/>
            <a:ext cx="11549250" cy="6375032"/>
          </a:xfrm>
          <a:prstGeom prst="rect">
            <a:avLst/>
          </a:prstGeom>
        </p:spPr>
      </p:pic>
    </p:spTree>
    <p:extLst>
      <p:ext uri="{BB962C8B-B14F-4D97-AF65-F5344CB8AC3E}">
        <p14:creationId xmlns:p14="http://schemas.microsoft.com/office/powerpoint/2010/main" val="3029686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aşlık 9">
            <a:extLst>
              <a:ext uri="{FF2B5EF4-FFF2-40B4-BE49-F238E27FC236}">
                <a16:creationId xmlns:a16="http://schemas.microsoft.com/office/drawing/2014/main" id="{D7824416-BE3C-525B-8C7D-614E14A85161}"/>
              </a:ext>
            </a:extLst>
          </p:cNvPr>
          <p:cNvSpPr>
            <a:spLocks noGrp="1"/>
          </p:cNvSpPr>
          <p:nvPr>
            <p:ph type="title"/>
          </p:nvPr>
        </p:nvSpPr>
        <p:spPr/>
        <p:txBody>
          <a:bodyPr>
            <a:normAutofit fontScale="90000"/>
          </a:bodyPr>
          <a:lstStyle/>
          <a:p>
            <a:r>
              <a:rPr lang="tr-TR" dirty="0"/>
              <a:t>Beklentiler…</a:t>
            </a:r>
          </a:p>
        </p:txBody>
      </p:sp>
      <p:sp>
        <p:nvSpPr>
          <p:cNvPr id="12" name="İçerik Yer Tutucusu 11">
            <a:extLst>
              <a:ext uri="{FF2B5EF4-FFF2-40B4-BE49-F238E27FC236}">
                <a16:creationId xmlns:a16="http://schemas.microsoft.com/office/drawing/2014/main" id="{9AF05713-9E89-67B0-6F2A-C673C289D85E}"/>
              </a:ext>
            </a:extLst>
          </p:cNvPr>
          <p:cNvSpPr>
            <a:spLocks noGrp="1"/>
          </p:cNvSpPr>
          <p:nvPr>
            <p:ph idx="1"/>
          </p:nvPr>
        </p:nvSpPr>
        <p:spPr>
          <a:xfrm>
            <a:off x="457200" y="1090246"/>
            <a:ext cx="11324492" cy="5035918"/>
          </a:xfrm>
        </p:spPr>
        <p:txBody>
          <a:bodyPr>
            <a:normAutofit fontScale="92500" lnSpcReduction="10000"/>
          </a:bodyPr>
          <a:lstStyle/>
          <a:p>
            <a:pPr marL="263525" indent="-263525"/>
            <a:r>
              <a:rPr lang="tr-TR" dirty="0"/>
              <a:t>Birime özgü göstergelerin belirlenmesi ve hazırlanması,</a:t>
            </a:r>
          </a:p>
          <a:p>
            <a:pPr marL="263525" indent="-263525"/>
            <a:r>
              <a:rPr lang="tr-TR" dirty="0"/>
              <a:t>Mümkün olan göstergelerde karşılaştırma verilerinin belirlenmesi,</a:t>
            </a:r>
          </a:p>
          <a:p>
            <a:pPr marL="663575" lvl="1" indent="-263525"/>
            <a:r>
              <a:rPr lang="tr-TR" dirty="0"/>
              <a:t>Karşılaştırma yapılacak iç/dış birimlerin belirlenmesi,</a:t>
            </a:r>
          </a:p>
          <a:p>
            <a:pPr marL="663575" lvl="1" indent="-263525"/>
            <a:r>
              <a:rPr lang="tr-TR" dirty="0"/>
              <a:t>Bunlara ilişkin veri setlerinin hazırlanması,</a:t>
            </a:r>
          </a:p>
          <a:p>
            <a:pPr marL="263525" indent="-263525"/>
            <a:r>
              <a:rPr lang="tr-TR" dirty="0"/>
              <a:t>Göstergeler için dört yıllık gerçekleşme verilerinin hazırlanması.</a:t>
            </a:r>
          </a:p>
          <a:p>
            <a:pPr marL="263525" indent="-263525"/>
            <a:r>
              <a:rPr lang="tr-TR" dirty="0"/>
              <a:t>Her gösterge için hedef, gerçekleşme ve eğilim analizinin yapılması,</a:t>
            </a:r>
          </a:p>
          <a:p>
            <a:pPr marL="263525" indent="-263525"/>
            <a:r>
              <a:rPr lang="tr-TR" dirty="0"/>
              <a:t>Göstergelerin veri kaynağı ve sorumlusunun belirlenmesi,</a:t>
            </a:r>
          </a:p>
          <a:p>
            <a:pPr marL="263525" indent="-263525"/>
            <a:r>
              <a:rPr lang="tr-TR" dirty="0"/>
              <a:t>Çalışmaların diğer kriterler gruplarıyla eşgüdümlü olarak yapılması,</a:t>
            </a:r>
          </a:p>
          <a:p>
            <a:pPr marL="263525" indent="-263525"/>
            <a:r>
              <a:rPr lang="tr-TR" dirty="0"/>
              <a:t>EFQM çalışmalarının tüm birim çalışanları tarafından sahiplenilmesi.</a:t>
            </a:r>
          </a:p>
          <a:p>
            <a:pPr marL="263525" indent="-263525"/>
            <a:r>
              <a:rPr lang="tr-TR" dirty="0"/>
              <a:t>Başvuru dosyasındaki </a:t>
            </a:r>
            <a:r>
              <a:rPr lang="tr-TR" b="1" i="1" dirty="0">
                <a:solidFill>
                  <a:srgbClr val="C00000"/>
                </a:solidFill>
              </a:rPr>
              <a:t>Biriminizi ilgilendiren </a:t>
            </a:r>
            <a:r>
              <a:rPr lang="tr-TR" dirty="0"/>
              <a:t>göstergelerin bilinmesi,</a:t>
            </a:r>
          </a:p>
          <a:p>
            <a:endParaRPr lang="tr-TR" dirty="0"/>
          </a:p>
        </p:txBody>
      </p:sp>
      <p:sp>
        <p:nvSpPr>
          <p:cNvPr id="2" name="Slayt Numarası Yer Tutucusu 1">
            <a:extLst>
              <a:ext uri="{FF2B5EF4-FFF2-40B4-BE49-F238E27FC236}">
                <a16:creationId xmlns:a16="http://schemas.microsoft.com/office/drawing/2014/main" id="{B98D9541-0334-56A6-2DC8-E040D2D4CA50}"/>
              </a:ext>
            </a:extLst>
          </p:cNvPr>
          <p:cNvSpPr>
            <a:spLocks noGrp="1"/>
          </p:cNvSpPr>
          <p:nvPr>
            <p:ph type="sldNum" sz="quarter" idx="12"/>
          </p:nvPr>
        </p:nvSpPr>
        <p:spPr/>
        <p:txBody>
          <a:bodyPr/>
          <a:lstStyle/>
          <a:p>
            <a:fld id="{C1FF6DA9-008F-8B48-92A6-B652298478BF}" type="slidenum">
              <a:rPr lang="en-US" smtClean="0"/>
              <a:t>7</a:t>
            </a:fld>
            <a:endParaRPr lang="en-US"/>
          </a:p>
        </p:txBody>
      </p:sp>
      <p:sp>
        <p:nvSpPr>
          <p:cNvPr id="3" name="Alt Bilgi Yer Tutucusu 2">
            <a:extLst>
              <a:ext uri="{FF2B5EF4-FFF2-40B4-BE49-F238E27FC236}">
                <a16:creationId xmlns:a16="http://schemas.microsoft.com/office/drawing/2014/main" id="{AD61EC6D-FDDF-DFF7-1484-8F3289FE7273}"/>
              </a:ext>
            </a:extLst>
          </p:cNvPr>
          <p:cNvSpPr>
            <a:spLocks noGrp="1"/>
          </p:cNvSpPr>
          <p:nvPr>
            <p:ph type="ftr" sz="quarter" idx="11"/>
          </p:nvPr>
        </p:nvSpPr>
        <p:spPr/>
        <p:txBody>
          <a:bodyPr/>
          <a:lstStyle/>
          <a:p>
            <a:r>
              <a:rPr lang="nn-NO"/>
              <a:t>EFQM 2026 Saha Hazırlık Bilgilendirme Sunumu - Kriter 7</a:t>
            </a:r>
            <a:endParaRPr lang="en-US"/>
          </a:p>
        </p:txBody>
      </p:sp>
    </p:spTree>
    <p:extLst>
      <p:ext uri="{BB962C8B-B14F-4D97-AF65-F5344CB8AC3E}">
        <p14:creationId xmlns:p14="http://schemas.microsoft.com/office/powerpoint/2010/main" val="286255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9E8C25-821C-B5AD-A714-DD89B673C97C}"/>
              </a:ext>
            </a:extLst>
          </p:cNvPr>
          <p:cNvSpPr>
            <a:spLocks noGrp="1"/>
          </p:cNvSpPr>
          <p:nvPr>
            <p:ph type="title"/>
          </p:nvPr>
        </p:nvSpPr>
        <p:spPr>
          <a:xfrm>
            <a:off x="685800" y="191453"/>
            <a:ext cx="10896600" cy="792162"/>
          </a:xfrm>
        </p:spPr>
        <p:txBody>
          <a:bodyPr>
            <a:normAutofit/>
          </a:bodyPr>
          <a:lstStyle/>
          <a:p>
            <a:r>
              <a:rPr lang="tr-TR" dirty="0"/>
              <a:t>Göstergelerdeki Sorumlu Birimler…</a:t>
            </a:r>
          </a:p>
        </p:txBody>
      </p:sp>
      <p:graphicFrame>
        <p:nvGraphicFramePr>
          <p:cNvPr id="4" name="İçerik Yer Tutucusu 3">
            <a:extLst>
              <a:ext uri="{FF2B5EF4-FFF2-40B4-BE49-F238E27FC236}">
                <a16:creationId xmlns:a16="http://schemas.microsoft.com/office/drawing/2014/main" id="{86FA4F22-E1AF-A87D-2C71-6FCB498E2A04}"/>
              </a:ext>
            </a:extLst>
          </p:cNvPr>
          <p:cNvGraphicFramePr>
            <a:graphicFrameLocks noGrp="1"/>
          </p:cNvGraphicFramePr>
          <p:nvPr>
            <p:ph idx="1"/>
          </p:nvPr>
        </p:nvGraphicFramePr>
        <p:xfrm>
          <a:off x="685800" y="1087121"/>
          <a:ext cx="10896604" cy="4970785"/>
        </p:xfrm>
        <a:graphic>
          <a:graphicData uri="http://schemas.openxmlformats.org/drawingml/2006/table">
            <a:tbl>
              <a:tblPr firstRow="1" lastRow="1" bandRow="1">
                <a:tableStyleId>{5C22544A-7EE6-4342-B048-85BDC9FD1C3A}</a:tableStyleId>
              </a:tblPr>
              <a:tblGrid>
                <a:gridCol w="3815080">
                  <a:extLst>
                    <a:ext uri="{9D8B030D-6E8A-4147-A177-3AD203B41FA5}">
                      <a16:colId xmlns:a16="http://schemas.microsoft.com/office/drawing/2014/main" val="2256697207"/>
                    </a:ext>
                  </a:extLst>
                </a:gridCol>
                <a:gridCol w="762000">
                  <a:extLst>
                    <a:ext uri="{9D8B030D-6E8A-4147-A177-3AD203B41FA5}">
                      <a16:colId xmlns:a16="http://schemas.microsoft.com/office/drawing/2014/main" val="1287430263"/>
                    </a:ext>
                  </a:extLst>
                </a:gridCol>
                <a:gridCol w="1053254">
                  <a:extLst>
                    <a:ext uri="{9D8B030D-6E8A-4147-A177-3AD203B41FA5}">
                      <a16:colId xmlns:a16="http://schemas.microsoft.com/office/drawing/2014/main" val="1543824816"/>
                    </a:ext>
                  </a:extLst>
                </a:gridCol>
                <a:gridCol w="1053254">
                  <a:extLst>
                    <a:ext uri="{9D8B030D-6E8A-4147-A177-3AD203B41FA5}">
                      <a16:colId xmlns:a16="http://schemas.microsoft.com/office/drawing/2014/main" val="711121156"/>
                    </a:ext>
                  </a:extLst>
                </a:gridCol>
                <a:gridCol w="1053254">
                  <a:extLst>
                    <a:ext uri="{9D8B030D-6E8A-4147-A177-3AD203B41FA5}">
                      <a16:colId xmlns:a16="http://schemas.microsoft.com/office/drawing/2014/main" val="295245182"/>
                    </a:ext>
                  </a:extLst>
                </a:gridCol>
                <a:gridCol w="1053254">
                  <a:extLst>
                    <a:ext uri="{9D8B030D-6E8A-4147-A177-3AD203B41FA5}">
                      <a16:colId xmlns:a16="http://schemas.microsoft.com/office/drawing/2014/main" val="33501409"/>
                    </a:ext>
                  </a:extLst>
                </a:gridCol>
                <a:gridCol w="1053254">
                  <a:extLst>
                    <a:ext uri="{9D8B030D-6E8A-4147-A177-3AD203B41FA5}">
                      <a16:colId xmlns:a16="http://schemas.microsoft.com/office/drawing/2014/main" val="2129720449"/>
                    </a:ext>
                  </a:extLst>
                </a:gridCol>
                <a:gridCol w="1053254">
                  <a:extLst>
                    <a:ext uri="{9D8B030D-6E8A-4147-A177-3AD203B41FA5}">
                      <a16:colId xmlns:a16="http://schemas.microsoft.com/office/drawing/2014/main" val="4281343045"/>
                    </a:ext>
                  </a:extLst>
                </a:gridCol>
              </a:tblGrid>
              <a:tr h="493009">
                <a:tc>
                  <a:txBody>
                    <a:bodyPr/>
                    <a:lstStyle/>
                    <a:p>
                      <a:pPr algn="l" fontAlgn="b">
                        <a:buNone/>
                      </a:pPr>
                      <a:r>
                        <a:rPr lang="tr-TR" sz="1600" u="none" strike="noStrike" dirty="0">
                          <a:effectLst/>
                          <a:latin typeface="+mn-lt"/>
                        </a:rPr>
                        <a:t>Sorumlu Birim</a:t>
                      </a:r>
                      <a:endParaRPr lang="tr-TR" sz="1600" b="1" i="0" u="none" strike="noStrike" dirty="0">
                        <a:solidFill>
                          <a:srgbClr val="000000"/>
                        </a:solidFill>
                        <a:effectLst/>
                        <a:latin typeface="+mn-lt"/>
                      </a:endParaRPr>
                    </a:p>
                  </a:txBody>
                  <a:tcPr marL="72000" marR="9525" marT="9525" marB="0" anchor="ctr">
                    <a:solidFill>
                      <a:srgbClr val="105BB5"/>
                    </a:solidFill>
                  </a:tcPr>
                </a:tc>
                <a:tc>
                  <a:txBody>
                    <a:bodyPr/>
                    <a:lstStyle/>
                    <a:p>
                      <a:pPr algn="ctr" fontAlgn="b">
                        <a:buNone/>
                      </a:pPr>
                      <a:r>
                        <a:rPr lang="tr-TR" sz="1400" b="1" u="none" strike="noStrike" dirty="0">
                          <a:solidFill>
                            <a:schemeClr val="bg1"/>
                          </a:solidFill>
                          <a:effectLst/>
                          <a:latin typeface="+mn-lt"/>
                        </a:rPr>
                        <a:t>Toplam</a:t>
                      </a:r>
                      <a:endParaRPr lang="tr-TR" sz="1400" b="1" i="0" u="none" strike="noStrike" dirty="0">
                        <a:solidFill>
                          <a:schemeClr val="bg1"/>
                        </a:solidFill>
                        <a:effectLst/>
                        <a:latin typeface="+mn-lt"/>
                      </a:endParaRPr>
                    </a:p>
                  </a:txBody>
                  <a:tcPr marL="9525" marR="9525" marT="9525" marB="0" anchor="ctr">
                    <a:solidFill>
                      <a:srgbClr val="105BB5"/>
                    </a:solidFill>
                  </a:tcPr>
                </a:tc>
                <a:tc>
                  <a:txBody>
                    <a:bodyPr/>
                    <a:lstStyle/>
                    <a:p>
                      <a:pPr algn="ctr" fontAlgn="b">
                        <a:buNone/>
                      </a:pPr>
                      <a:r>
                        <a:rPr lang="tr-TR" sz="1400" u="none" strike="noStrike" dirty="0">
                          <a:effectLst/>
                          <a:latin typeface="+mn-lt"/>
                        </a:rPr>
                        <a:t>Paydaşların beklenti…</a:t>
                      </a:r>
                      <a:endParaRPr lang="tr-TR" sz="1400" b="1" i="0" u="none" strike="noStrike" dirty="0">
                        <a:solidFill>
                          <a:srgbClr val="000000"/>
                        </a:solidFill>
                        <a:effectLst/>
                        <a:latin typeface="+mn-lt"/>
                      </a:endParaRPr>
                    </a:p>
                  </a:txBody>
                  <a:tcPr marL="9525" marR="9525" marT="9525" marB="0" anchor="ctr">
                    <a:solidFill>
                      <a:srgbClr val="105BB5"/>
                    </a:solidFill>
                  </a:tcPr>
                </a:tc>
                <a:tc>
                  <a:txBody>
                    <a:bodyPr/>
                    <a:lstStyle/>
                    <a:p>
                      <a:pPr algn="ctr" fontAlgn="b">
                        <a:buNone/>
                      </a:pPr>
                      <a:r>
                        <a:rPr lang="tr-TR" sz="1400" u="none" strike="noStrike" dirty="0">
                          <a:effectLst/>
                          <a:latin typeface="+mn-lt"/>
                        </a:rPr>
                        <a:t>Ekonomi ve finans</a:t>
                      </a:r>
                      <a:endParaRPr lang="tr-TR" sz="1400" b="1" i="0" u="none" strike="noStrike" dirty="0">
                        <a:solidFill>
                          <a:srgbClr val="000000"/>
                        </a:solidFill>
                        <a:effectLst/>
                        <a:latin typeface="+mn-lt"/>
                      </a:endParaRPr>
                    </a:p>
                  </a:txBody>
                  <a:tcPr marL="9525" marR="9525" marT="9525" marB="0" anchor="ctr">
                    <a:solidFill>
                      <a:srgbClr val="105BB5"/>
                    </a:solidFill>
                  </a:tcPr>
                </a:tc>
                <a:tc>
                  <a:txBody>
                    <a:bodyPr/>
                    <a:lstStyle/>
                    <a:p>
                      <a:pPr algn="ctr" fontAlgn="b">
                        <a:buNone/>
                      </a:pPr>
                      <a:r>
                        <a:rPr lang="tr-TR" sz="1400" u="none" strike="noStrike" dirty="0">
                          <a:effectLst/>
                          <a:latin typeface="+mn-lt"/>
                        </a:rPr>
                        <a:t>Performans ve dönüşüm</a:t>
                      </a:r>
                      <a:endParaRPr lang="tr-TR" sz="1400" b="1" i="0" u="none" strike="noStrike" dirty="0">
                        <a:solidFill>
                          <a:srgbClr val="000000"/>
                        </a:solidFill>
                        <a:effectLst/>
                        <a:latin typeface="+mn-lt"/>
                      </a:endParaRPr>
                    </a:p>
                  </a:txBody>
                  <a:tcPr marL="9525" marR="9525" marT="9525" marB="0" anchor="ctr">
                    <a:solidFill>
                      <a:srgbClr val="105BB5"/>
                    </a:solidFill>
                  </a:tcPr>
                </a:tc>
                <a:tc>
                  <a:txBody>
                    <a:bodyPr/>
                    <a:lstStyle/>
                    <a:p>
                      <a:pPr algn="ctr" fontAlgn="b">
                        <a:buNone/>
                      </a:pPr>
                      <a:r>
                        <a:rPr lang="tr-TR" sz="1400" u="none" strike="noStrike" dirty="0">
                          <a:effectLst/>
                          <a:latin typeface="+mn-lt"/>
                        </a:rPr>
                        <a:t>Sürdürüle-bilirlik</a:t>
                      </a:r>
                      <a:endParaRPr lang="tr-TR" sz="1400" b="1" i="0" u="none" strike="noStrike" dirty="0">
                        <a:solidFill>
                          <a:srgbClr val="000000"/>
                        </a:solidFill>
                        <a:effectLst/>
                        <a:latin typeface="+mn-lt"/>
                      </a:endParaRPr>
                    </a:p>
                  </a:txBody>
                  <a:tcPr marL="9525" marR="9525" marT="9525" marB="0" anchor="ctr">
                    <a:solidFill>
                      <a:srgbClr val="105BB5"/>
                    </a:solidFill>
                  </a:tcPr>
                </a:tc>
                <a:tc>
                  <a:txBody>
                    <a:bodyPr/>
                    <a:lstStyle/>
                    <a:p>
                      <a:pPr algn="ctr" fontAlgn="b">
                        <a:buNone/>
                      </a:pPr>
                      <a:r>
                        <a:rPr lang="tr-TR" sz="1400" u="none" strike="noStrike" dirty="0">
                          <a:effectLst/>
                          <a:latin typeface="+mn-lt"/>
                        </a:rPr>
                        <a:t>Geleceğe yönelik…</a:t>
                      </a:r>
                      <a:endParaRPr lang="tr-TR" sz="1400" b="1" i="0" u="none" strike="noStrike" dirty="0">
                        <a:solidFill>
                          <a:srgbClr val="000000"/>
                        </a:solidFill>
                        <a:effectLst/>
                        <a:latin typeface="+mn-lt"/>
                      </a:endParaRPr>
                    </a:p>
                  </a:txBody>
                  <a:tcPr marL="9525" marR="9525" marT="9525" marB="0" anchor="ctr">
                    <a:solidFill>
                      <a:srgbClr val="105BB5"/>
                    </a:solidFill>
                  </a:tcPr>
                </a:tc>
                <a:tc>
                  <a:txBody>
                    <a:bodyPr/>
                    <a:lstStyle/>
                    <a:p>
                      <a:pPr algn="ctr" fontAlgn="b">
                        <a:buNone/>
                      </a:pPr>
                      <a:r>
                        <a:rPr lang="tr-TR" sz="1400" u="none" strike="noStrike" dirty="0">
                          <a:effectLst/>
                          <a:latin typeface="+mn-lt"/>
                        </a:rPr>
                        <a:t>Süreç Göstergeleri</a:t>
                      </a:r>
                      <a:endParaRPr lang="tr-TR" sz="1400" b="1" i="0" u="none" strike="noStrike" dirty="0">
                        <a:solidFill>
                          <a:srgbClr val="000000"/>
                        </a:solidFill>
                        <a:effectLst/>
                        <a:latin typeface="+mn-lt"/>
                      </a:endParaRPr>
                    </a:p>
                  </a:txBody>
                  <a:tcPr marL="9525" marR="9525" marT="9525" marB="0" anchor="ctr">
                    <a:solidFill>
                      <a:srgbClr val="105BB5"/>
                    </a:solidFill>
                  </a:tcPr>
                </a:tc>
                <a:extLst>
                  <a:ext uri="{0D108BD9-81ED-4DB2-BD59-A6C34878D82A}">
                    <a16:rowId xmlns:a16="http://schemas.microsoft.com/office/drawing/2014/main" val="2722892857"/>
                  </a:ext>
                </a:extLst>
              </a:tr>
              <a:tr h="279861">
                <a:tc>
                  <a:txBody>
                    <a:bodyPr/>
                    <a:lstStyle/>
                    <a:p>
                      <a:pPr algn="l" fontAlgn="b">
                        <a:buNone/>
                      </a:pPr>
                      <a:r>
                        <a:rPr lang="tr-TR" sz="1400" u="none" strike="noStrike" dirty="0">
                          <a:effectLst/>
                          <a:latin typeface="+mn-lt"/>
                        </a:rPr>
                        <a:t>Tüm Akademik Birimler</a:t>
                      </a:r>
                      <a:endParaRPr lang="tr-TR" sz="1400" b="0" i="0" u="none" strike="noStrike" dirty="0">
                        <a:solidFill>
                          <a:srgbClr val="000000"/>
                        </a:solidFill>
                        <a:effectLst/>
                        <a:latin typeface="+mn-lt"/>
                      </a:endParaRPr>
                    </a:p>
                  </a:txBody>
                  <a:tcPr marL="72000" marR="9525" marT="9525" marB="0" anchor="ctr"/>
                </a:tc>
                <a:tc>
                  <a:txBody>
                    <a:bodyPr/>
                    <a:lstStyle/>
                    <a:p>
                      <a:pPr algn="ctr" fontAlgn="b">
                        <a:buNone/>
                      </a:pPr>
                      <a:r>
                        <a:rPr lang="tr-TR" sz="1600" b="1" u="none" strike="noStrike" dirty="0">
                          <a:solidFill>
                            <a:schemeClr val="bg1"/>
                          </a:solidFill>
                          <a:effectLst/>
                          <a:latin typeface="+mn-lt"/>
                        </a:rPr>
                        <a:t>31</a:t>
                      </a:r>
                      <a:endParaRPr lang="tr-TR" sz="1600" b="1" i="0" u="none" strike="noStrike" dirty="0">
                        <a:solidFill>
                          <a:schemeClr val="bg1"/>
                        </a:solidFill>
                        <a:effectLst/>
                        <a:latin typeface="+mn-lt"/>
                      </a:endParaRPr>
                    </a:p>
                  </a:txBody>
                  <a:tcPr marL="9525" marR="9525" marT="9525" marB="0" anchor="ctr">
                    <a:solidFill>
                      <a:srgbClr val="105BB5"/>
                    </a:solidFill>
                  </a:tcP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r>
                        <a:rPr lang="tr-TR" sz="1600" u="none" strike="noStrike" dirty="0">
                          <a:effectLst/>
                          <a:latin typeface="+mn-lt"/>
                        </a:rPr>
                        <a:t>12</a:t>
                      </a: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r>
                        <a:rPr lang="tr-TR" sz="1600" u="none" strike="noStrike">
                          <a:effectLst/>
                          <a:latin typeface="+mn-lt"/>
                        </a:rPr>
                        <a:t>19</a:t>
                      </a:r>
                      <a:endParaRPr lang="tr-TR" sz="16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2893752724"/>
                  </a:ext>
                </a:extLst>
              </a:tr>
              <a:tr h="279861">
                <a:tc>
                  <a:txBody>
                    <a:bodyPr/>
                    <a:lstStyle/>
                    <a:p>
                      <a:pPr algn="l" fontAlgn="b">
                        <a:buNone/>
                      </a:pPr>
                      <a:r>
                        <a:rPr lang="tr-TR" sz="1400" u="none" strike="noStrike" dirty="0">
                          <a:effectLst/>
                          <a:latin typeface="+mn-lt"/>
                        </a:rPr>
                        <a:t>Eğitimde Kalite Güvence Sistemi Koordinatörlüğü</a:t>
                      </a:r>
                      <a:endParaRPr lang="tr-TR" sz="1400" b="0" i="0" u="none" strike="noStrike" dirty="0">
                        <a:solidFill>
                          <a:srgbClr val="000000"/>
                        </a:solidFill>
                        <a:effectLst/>
                        <a:latin typeface="+mn-lt"/>
                      </a:endParaRPr>
                    </a:p>
                  </a:txBody>
                  <a:tcPr marL="72000" marR="9525" marT="9525" marB="0" anchor="ctr"/>
                </a:tc>
                <a:tc>
                  <a:txBody>
                    <a:bodyPr/>
                    <a:lstStyle/>
                    <a:p>
                      <a:pPr algn="ctr" fontAlgn="b">
                        <a:buNone/>
                      </a:pPr>
                      <a:r>
                        <a:rPr lang="tr-TR" sz="1600" b="1" u="none" strike="noStrike" dirty="0">
                          <a:solidFill>
                            <a:schemeClr val="bg1"/>
                          </a:solidFill>
                          <a:effectLst/>
                          <a:latin typeface="+mn-lt"/>
                        </a:rPr>
                        <a:t>30</a:t>
                      </a:r>
                      <a:endParaRPr lang="tr-TR" sz="1600" b="1" i="0" u="none" strike="noStrike" dirty="0">
                        <a:solidFill>
                          <a:schemeClr val="bg1"/>
                        </a:solidFill>
                        <a:effectLst/>
                        <a:latin typeface="+mn-lt"/>
                      </a:endParaRPr>
                    </a:p>
                  </a:txBody>
                  <a:tcPr marL="9525" marR="9525" marT="9525" marB="0" anchor="ctr">
                    <a:solidFill>
                      <a:srgbClr val="105BB5"/>
                    </a:solidFill>
                  </a:tcPr>
                </a:tc>
                <a:tc>
                  <a:txBody>
                    <a:bodyPr/>
                    <a:lstStyle/>
                    <a:p>
                      <a:pPr algn="ctr" fontAlgn="b">
                        <a:buNone/>
                      </a:pPr>
                      <a:r>
                        <a:rPr lang="tr-TR" sz="1600" u="none" strike="noStrike" dirty="0">
                          <a:effectLst/>
                          <a:latin typeface="+mn-lt"/>
                        </a:rPr>
                        <a:t>2</a:t>
                      </a: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r>
                        <a:rPr lang="tr-TR" sz="1600" u="none" strike="noStrike">
                          <a:effectLst/>
                          <a:latin typeface="+mn-lt"/>
                        </a:rPr>
                        <a:t>1</a:t>
                      </a:r>
                      <a:endParaRPr lang="tr-TR" sz="1600" b="0" i="0" u="none" strike="noStrike">
                        <a:solidFill>
                          <a:srgbClr val="000000"/>
                        </a:solidFill>
                        <a:effectLst/>
                        <a:latin typeface="+mn-lt"/>
                      </a:endParaRPr>
                    </a:p>
                  </a:txBody>
                  <a:tcPr marL="9525" marR="9525" marT="9525" marB="0" anchor="ctr"/>
                </a:tc>
                <a:tc>
                  <a:txBody>
                    <a:bodyPr/>
                    <a:lstStyle/>
                    <a:p>
                      <a:pPr algn="ctr" fontAlgn="b">
                        <a:buNone/>
                      </a:pPr>
                      <a:r>
                        <a:rPr lang="tr-TR" sz="1600" u="none" strike="noStrike" dirty="0">
                          <a:effectLst/>
                          <a:latin typeface="+mn-lt"/>
                        </a:rPr>
                        <a:t>26</a:t>
                      </a: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r>
                        <a:rPr lang="tr-TR" sz="1600" u="none" strike="noStrike" dirty="0">
                          <a:effectLst/>
                          <a:latin typeface="+mn-lt"/>
                        </a:rPr>
                        <a:t>1</a:t>
                      </a:r>
                      <a:endParaRPr lang="tr-TR" sz="16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1892222891"/>
                  </a:ext>
                </a:extLst>
              </a:tr>
              <a:tr h="279861">
                <a:tc>
                  <a:txBody>
                    <a:bodyPr/>
                    <a:lstStyle/>
                    <a:p>
                      <a:pPr algn="l" fontAlgn="b">
                        <a:buNone/>
                      </a:pPr>
                      <a:r>
                        <a:rPr lang="tr-TR" sz="1400" u="none" strike="noStrike">
                          <a:effectLst/>
                          <a:latin typeface="+mn-lt"/>
                        </a:rPr>
                        <a:t>Kalite Yönetim Koordinatörlüğü</a:t>
                      </a:r>
                      <a:endParaRPr lang="tr-TR" sz="1400" b="0" i="0" u="none" strike="noStrike">
                        <a:solidFill>
                          <a:srgbClr val="000000"/>
                        </a:solidFill>
                        <a:effectLst/>
                        <a:latin typeface="+mn-lt"/>
                      </a:endParaRPr>
                    </a:p>
                  </a:txBody>
                  <a:tcPr marL="72000" marR="9525" marT="9525" marB="0" anchor="ctr"/>
                </a:tc>
                <a:tc>
                  <a:txBody>
                    <a:bodyPr/>
                    <a:lstStyle/>
                    <a:p>
                      <a:pPr algn="ctr" fontAlgn="b">
                        <a:buNone/>
                      </a:pPr>
                      <a:r>
                        <a:rPr lang="tr-TR" sz="1600" b="1" u="none" strike="noStrike">
                          <a:solidFill>
                            <a:schemeClr val="bg1"/>
                          </a:solidFill>
                          <a:effectLst/>
                          <a:latin typeface="+mn-lt"/>
                        </a:rPr>
                        <a:t>22</a:t>
                      </a:r>
                      <a:endParaRPr lang="tr-TR" sz="1600" b="1" i="0" u="none" strike="noStrike">
                        <a:solidFill>
                          <a:schemeClr val="bg1"/>
                        </a:solidFill>
                        <a:effectLst/>
                        <a:latin typeface="+mn-lt"/>
                      </a:endParaRPr>
                    </a:p>
                  </a:txBody>
                  <a:tcPr marL="9525" marR="9525" marT="9525" marB="0" anchor="ctr">
                    <a:solidFill>
                      <a:srgbClr val="105BB5"/>
                    </a:solidFill>
                  </a:tcPr>
                </a:tc>
                <a:tc>
                  <a:txBody>
                    <a:bodyPr/>
                    <a:lstStyle/>
                    <a:p>
                      <a:pPr algn="ctr" fontAlgn="b">
                        <a:buNone/>
                      </a:pPr>
                      <a:r>
                        <a:rPr lang="tr-TR" sz="1600" u="none" strike="noStrike" dirty="0">
                          <a:effectLst/>
                          <a:latin typeface="+mn-lt"/>
                        </a:rPr>
                        <a:t>7</a:t>
                      </a: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r>
                        <a:rPr lang="tr-TR" sz="1600" u="none" strike="noStrike" dirty="0">
                          <a:effectLst/>
                          <a:latin typeface="+mn-lt"/>
                        </a:rPr>
                        <a:t>2</a:t>
                      </a: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r>
                        <a:rPr lang="tr-TR" sz="1600" u="none" strike="noStrike">
                          <a:effectLst/>
                          <a:latin typeface="+mn-lt"/>
                        </a:rPr>
                        <a:t>11</a:t>
                      </a:r>
                      <a:endParaRPr lang="tr-TR" sz="1600" b="0" i="0" u="none" strike="noStrike">
                        <a:solidFill>
                          <a:srgbClr val="000000"/>
                        </a:solidFill>
                        <a:effectLst/>
                        <a:latin typeface="+mn-lt"/>
                      </a:endParaRPr>
                    </a:p>
                  </a:txBody>
                  <a:tcPr marL="9525" marR="9525" marT="9525" marB="0" anchor="ctr"/>
                </a:tc>
                <a:tc>
                  <a:txBody>
                    <a:bodyPr/>
                    <a:lstStyle/>
                    <a:p>
                      <a:pPr algn="ctr" fontAlgn="b">
                        <a:buNone/>
                      </a:pPr>
                      <a:r>
                        <a:rPr lang="tr-TR" sz="1600" u="none" strike="noStrike" dirty="0">
                          <a:effectLst/>
                          <a:latin typeface="+mn-lt"/>
                        </a:rPr>
                        <a:t>2</a:t>
                      </a:r>
                      <a:endParaRPr lang="tr-TR" sz="16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1547992851"/>
                  </a:ext>
                </a:extLst>
              </a:tr>
              <a:tr h="279861">
                <a:tc>
                  <a:txBody>
                    <a:bodyPr/>
                    <a:lstStyle/>
                    <a:p>
                      <a:pPr algn="l" fontAlgn="b">
                        <a:buNone/>
                      </a:pPr>
                      <a:r>
                        <a:rPr lang="tr-TR" sz="1400" u="none" strike="noStrike" dirty="0">
                          <a:effectLst/>
                          <a:latin typeface="+mn-lt"/>
                        </a:rPr>
                        <a:t>Strateji Geliştirme Daire Başkanlığı</a:t>
                      </a:r>
                      <a:endParaRPr lang="tr-TR" sz="1400" b="0" i="0" u="none" strike="noStrike" dirty="0">
                        <a:solidFill>
                          <a:srgbClr val="000000"/>
                        </a:solidFill>
                        <a:effectLst/>
                        <a:latin typeface="+mn-lt"/>
                      </a:endParaRPr>
                    </a:p>
                  </a:txBody>
                  <a:tcPr marL="72000" marR="9525" marT="9525" marB="0" anchor="ctr"/>
                </a:tc>
                <a:tc>
                  <a:txBody>
                    <a:bodyPr/>
                    <a:lstStyle/>
                    <a:p>
                      <a:pPr algn="ctr" fontAlgn="b">
                        <a:buNone/>
                      </a:pPr>
                      <a:r>
                        <a:rPr lang="tr-TR" sz="1600" b="1" u="none" strike="noStrike" dirty="0">
                          <a:solidFill>
                            <a:schemeClr val="bg1"/>
                          </a:solidFill>
                          <a:effectLst/>
                          <a:latin typeface="+mn-lt"/>
                        </a:rPr>
                        <a:t>21</a:t>
                      </a:r>
                      <a:endParaRPr lang="tr-TR" sz="1600" b="1" i="0" u="none" strike="noStrike" dirty="0">
                        <a:solidFill>
                          <a:schemeClr val="bg1"/>
                        </a:solidFill>
                        <a:effectLst/>
                        <a:latin typeface="+mn-lt"/>
                      </a:endParaRPr>
                    </a:p>
                  </a:txBody>
                  <a:tcPr marL="9525" marR="9525" marT="9525" marB="0" anchor="ctr">
                    <a:solidFill>
                      <a:srgbClr val="105BB5"/>
                    </a:solidFill>
                  </a:tcPr>
                </a:tc>
                <a:tc>
                  <a:txBody>
                    <a:bodyPr/>
                    <a:lstStyle/>
                    <a:p>
                      <a:pPr algn="ctr" fontAlgn="b">
                        <a:buNone/>
                      </a:pPr>
                      <a:r>
                        <a:rPr lang="tr-TR" sz="1600" u="none" strike="noStrike" dirty="0">
                          <a:effectLst/>
                          <a:latin typeface="+mn-lt"/>
                        </a:rPr>
                        <a:t>6</a:t>
                      </a: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r>
                        <a:rPr lang="tr-TR" sz="1600" u="none" strike="noStrike">
                          <a:effectLst/>
                          <a:latin typeface="+mn-lt"/>
                        </a:rPr>
                        <a:t>3</a:t>
                      </a:r>
                      <a:endParaRPr lang="tr-TR" sz="1600" b="0" i="0" u="none" strike="noStrike">
                        <a:solidFill>
                          <a:srgbClr val="000000"/>
                        </a:solidFill>
                        <a:effectLst/>
                        <a:latin typeface="+mn-lt"/>
                      </a:endParaRPr>
                    </a:p>
                  </a:txBody>
                  <a:tcPr marL="9525" marR="9525" marT="9525" marB="0" anchor="ctr"/>
                </a:tc>
                <a:tc>
                  <a:txBody>
                    <a:bodyPr/>
                    <a:lstStyle/>
                    <a:p>
                      <a:pPr algn="ctr" fontAlgn="b">
                        <a:buNone/>
                      </a:pPr>
                      <a:r>
                        <a:rPr lang="tr-TR" sz="1600" u="none" strike="noStrike" dirty="0">
                          <a:effectLst/>
                          <a:latin typeface="+mn-lt"/>
                        </a:rPr>
                        <a:t>10</a:t>
                      </a: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r>
                        <a:rPr lang="tr-TR" sz="1600" u="none" strike="noStrike">
                          <a:effectLst/>
                          <a:latin typeface="+mn-lt"/>
                        </a:rPr>
                        <a:t>2</a:t>
                      </a: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2660625816"/>
                  </a:ext>
                </a:extLst>
              </a:tr>
              <a:tr h="279861">
                <a:tc>
                  <a:txBody>
                    <a:bodyPr/>
                    <a:lstStyle/>
                    <a:p>
                      <a:pPr algn="l" fontAlgn="b">
                        <a:buNone/>
                      </a:pPr>
                      <a:r>
                        <a:rPr lang="tr-TR" sz="1400" u="none" strike="noStrike">
                          <a:effectLst/>
                          <a:latin typeface="+mn-lt"/>
                        </a:rPr>
                        <a:t>Personel Daire Başkanlığı</a:t>
                      </a:r>
                      <a:endParaRPr lang="tr-TR" sz="1400" b="0" i="0" u="none" strike="noStrike">
                        <a:solidFill>
                          <a:srgbClr val="000000"/>
                        </a:solidFill>
                        <a:effectLst/>
                        <a:latin typeface="+mn-lt"/>
                      </a:endParaRPr>
                    </a:p>
                  </a:txBody>
                  <a:tcPr marL="72000" marR="9525" marT="9525" marB="0" anchor="ctr"/>
                </a:tc>
                <a:tc>
                  <a:txBody>
                    <a:bodyPr/>
                    <a:lstStyle/>
                    <a:p>
                      <a:pPr algn="ctr" fontAlgn="b">
                        <a:buNone/>
                      </a:pPr>
                      <a:r>
                        <a:rPr lang="tr-TR" sz="1600" b="1" u="none" strike="noStrike" dirty="0">
                          <a:solidFill>
                            <a:schemeClr val="bg1"/>
                          </a:solidFill>
                          <a:effectLst/>
                          <a:latin typeface="+mn-lt"/>
                        </a:rPr>
                        <a:t>19</a:t>
                      </a:r>
                      <a:endParaRPr lang="tr-TR" sz="1600" b="1" i="0" u="none" strike="noStrike" dirty="0">
                        <a:solidFill>
                          <a:schemeClr val="bg1"/>
                        </a:solidFill>
                        <a:effectLst/>
                        <a:latin typeface="+mn-lt"/>
                      </a:endParaRPr>
                    </a:p>
                  </a:txBody>
                  <a:tcPr marL="9525" marR="9525" marT="9525" marB="0" anchor="ctr">
                    <a:solidFill>
                      <a:srgbClr val="105BB5"/>
                    </a:solidFill>
                  </a:tcP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r>
                        <a:rPr lang="tr-TR" sz="1600" u="none" strike="noStrike">
                          <a:effectLst/>
                          <a:latin typeface="+mn-lt"/>
                        </a:rPr>
                        <a:t>18</a:t>
                      </a: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r>
                        <a:rPr lang="tr-TR" sz="1600" u="none" strike="noStrike" dirty="0">
                          <a:effectLst/>
                          <a:latin typeface="+mn-lt"/>
                        </a:rPr>
                        <a:t>1</a:t>
                      </a:r>
                      <a:endParaRPr lang="tr-TR" sz="16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3279953623"/>
                  </a:ext>
                </a:extLst>
              </a:tr>
              <a:tr h="279861">
                <a:tc>
                  <a:txBody>
                    <a:bodyPr/>
                    <a:lstStyle/>
                    <a:p>
                      <a:pPr algn="l" fontAlgn="b">
                        <a:buNone/>
                      </a:pPr>
                      <a:r>
                        <a:rPr lang="tr-TR" sz="1400" u="none" strike="noStrike">
                          <a:effectLst/>
                          <a:latin typeface="+mn-lt"/>
                        </a:rPr>
                        <a:t>Öğrenci İşleri Daire Başkanlığı</a:t>
                      </a:r>
                      <a:endParaRPr lang="tr-TR" sz="1400" b="0" i="0" u="none" strike="noStrike">
                        <a:solidFill>
                          <a:srgbClr val="000000"/>
                        </a:solidFill>
                        <a:effectLst/>
                        <a:latin typeface="+mn-lt"/>
                      </a:endParaRPr>
                    </a:p>
                  </a:txBody>
                  <a:tcPr marL="72000" marR="9525" marT="9525" marB="0" anchor="ctr"/>
                </a:tc>
                <a:tc>
                  <a:txBody>
                    <a:bodyPr/>
                    <a:lstStyle/>
                    <a:p>
                      <a:pPr algn="ctr" fontAlgn="b">
                        <a:buNone/>
                      </a:pPr>
                      <a:r>
                        <a:rPr lang="tr-TR" sz="1600" b="1" u="none" strike="noStrike">
                          <a:solidFill>
                            <a:schemeClr val="bg1"/>
                          </a:solidFill>
                          <a:effectLst/>
                          <a:latin typeface="+mn-lt"/>
                        </a:rPr>
                        <a:t>16</a:t>
                      </a:r>
                      <a:endParaRPr lang="tr-TR" sz="1600" b="1" i="0" u="none" strike="noStrike">
                        <a:solidFill>
                          <a:schemeClr val="bg1"/>
                        </a:solidFill>
                        <a:effectLst/>
                        <a:latin typeface="+mn-lt"/>
                      </a:endParaRPr>
                    </a:p>
                  </a:txBody>
                  <a:tcPr marL="9525" marR="9525" marT="9525" marB="0" anchor="ctr">
                    <a:solidFill>
                      <a:srgbClr val="105BB5"/>
                    </a:solidFill>
                  </a:tcPr>
                </a:tc>
                <a:tc>
                  <a:txBody>
                    <a:bodyPr/>
                    <a:lstStyle/>
                    <a:p>
                      <a:pPr algn="ctr" fontAlgn="b">
                        <a:buNone/>
                      </a:pPr>
                      <a:r>
                        <a:rPr lang="tr-TR" sz="1600" u="none" strike="noStrike">
                          <a:effectLst/>
                          <a:latin typeface="+mn-lt"/>
                        </a:rPr>
                        <a:t>15</a:t>
                      </a: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r>
                        <a:rPr lang="tr-TR" sz="1600" u="none" strike="noStrike" dirty="0">
                          <a:effectLst/>
                          <a:latin typeface="+mn-lt"/>
                        </a:rPr>
                        <a:t>1</a:t>
                      </a:r>
                      <a:endParaRPr lang="tr-TR" sz="16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3101365291"/>
                  </a:ext>
                </a:extLst>
              </a:tr>
              <a:tr h="279861">
                <a:tc>
                  <a:txBody>
                    <a:bodyPr/>
                    <a:lstStyle/>
                    <a:p>
                      <a:pPr algn="l" fontAlgn="b">
                        <a:buNone/>
                      </a:pPr>
                      <a:r>
                        <a:rPr lang="tr-TR" sz="1400" u="none" strike="noStrike" dirty="0">
                          <a:effectLst/>
                          <a:latin typeface="+mn-lt"/>
                        </a:rPr>
                        <a:t>Teknoloji Transfer Ofisi (TTO)</a:t>
                      </a:r>
                      <a:endParaRPr lang="tr-TR" sz="1400" b="0" i="0" u="none" strike="noStrike" dirty="0">
                        <a:solidFill>
                          <a:srgbClr val="000000"/>
                        </a:solidFill>
                        <a:effectLst/>
                        <a:latin typeface="+mn-lt"/>
                      </a:endParaRPr>
                    </a:p>
                  </a:txBody>
                  <a:tcPr marL="72000" marR="9525" marT="9525" marB="0" anchor="ctr"/>
                </a:tc>
                <a:tc>
                  <a:txBody>
                    <a:bodyPr/>
                    <a:lstStyle/>
                    <a:p>
                      <a:pPr algn="ctr" fontAlgn="b">
                        <a:buNone/>
                      </a:pPr>
                      <a:r>
                        <a:rPr lang="tr-TR" sz="1600" b="1" u="none" strike="noStrike" dirty="0">
                          <a:solidFill>
                            <a:schemeClr val="bg1"/>
                          </a:solidFill>
                          <a:effectLst/>
                          <a:latin typeface="+mn-lt"/>
                        </a:rPr>
                        <a:t>15</a:t>
                      </a:r>
                      <a:endParaRPr lang="tr-TR" sz="1600" b="1" i="0" u="none" strike="noStrike" dirty="0">
                        <a:solidFill>
                          <a:schemeClr val="bg1"/>
                        </a:solidFill>
                        <a:effectLst/>
                        <a:latin typeface="+mn-lt"/>
                      </a:endParaRPr>
                    </a:p>
                  </a:txBody>
                  <a:tcPr marL="9525" marR="9525" marT="9525" marB="0" anchor="ctr">
                    <a:solidFill>
                      <a:srgbClr val="105BB5"/>
                    </a:solidFill>
                  </a:tcP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r>
                        <a:rPr lang="tr-TR" sz="1600" u="none" strike="noStrike">
                          <a:effectLst/>
                          <a:latin typeface="+mn-lt"/>
                        </a:rPr>
                        <a:t>3</a:t>
                      </a: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r>
                        <a:rPr lang="tr-TR" sz="1600" u="none" strike="noStrike">
                          <a:effectLst/>
                          <a:latin typeface="+mn-lt"/>
                        </a:rPr>
                        <a:t>12</a:t>
                      </a: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2638051961"/>
                  </a:ext>
                </a:extLst>
              </a:tr>
              <a:tr h="279861">
                <a:tc>
                  <a:txBody>
                    <a:bodyPr/>
                    <a:lstStyle/>
                    <a:p>
                      <a:pPr algn="l" fontAlgn="b">
                        <a:buNone/>
                      </a:pPr>
                      <a:r>
                        <a:rPr lang="tr-TR" sz="1400" u="none" strike="noStrike">
                          <a:effectLst/>
                          <a:latin typeface="+mn-lt"/>
                        </a:rPr>
                        <a:t>İhtisaslaşma Koordinatörlükleri</a:t>
                      </a:r>
                      <a:endParaRPr lang="tr-TR" sz="1400" b="0" i="0" u="none" strike="noStrike">
                        <a:solidFill>
                          <a:srgbClr val="000000"/>
                        </a:solidFill>
                        <a:effectLst/>
                        <a:latin typeface="+mn-lt"/>
                      </a:endParaRPr>
                    </a:p>
                  </a:txBody>
                  <a:tcPr marL="72000" marR="9525" marT="9525" marB="0" anchor="ctr"/>
                </a:tc>
                <a:tc>
                  <a:txBody>
                    <a:bodyPr/>
                    <a:lstStyle/>
                    <a:p>
                      <a:pPr algn="ctr" fontAlgn="b">
                        <a:buNone/>
                      </a:pPr>
                      <a:r>
                        <a:rPr lang="tr-TR" sz="1600" b="1" u="none" strike="noStrike" dirty="0">
                          <a:solidFill>
                            <a:schemeClr val="bg1"/>
                          </a:solidFill>
                          <a:effectLst/>
                          <a:latin typeface="+mn-lt"/>
                        </a:rPr>
                        <a:t>12</a:t>
                      </a:r>
                      <a:endParaRPr lang="tr-TR" sz="1600" b="1" i="0" u="none" strike="noStrike" dirty="0">
                        <a:solidFill>
                          <a:schemeClr val="bg1"/>
                        </a:solidFill>
                        <a:effectLst/>
                        <a:latin typeface="+mn-lt"/>
                      </a:endParaRPr>
                    </a:p>
                  </a:txBody>
                  <a:tcPr marL="9525" marR="9525" marT="9525" marB="0" anchor="ctr">
                    <a:solidFill>
                      <a:srgbClr val="105BB5"/>
                    </a:solidFill>
                  </a:tcP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r>
                        <a:rPr lang="tr-TR" sz="1600" u="none" strike="noStrike">
                          <a:effectLst/>
                          <a:latin typeface="+mn-lt"/>
                        </a:rPr>
                        <a:t>4</a:t>
                      </a: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r>
                        <a:rPr lang="tr-TR" sz="1600" u="none" strike="noStrike">
                          <a:effectLst/>
                          <a:latin typeface="+mn-lt"/>
                        </a:rPr>
                        <a:t>4</a:t>
                      </a:r>
                      <a:endParaRPr lang="tr-TR" sz="1600" b="0" i="0" u="none" strike="noStrike">
                        <a:solidFill>
                          <a:srgbClr val="000000"/>
                        </a:solidFill>
                        <a:effectLst/>
                        <a:latin typeface="+mn-lt"/>
                      </a:endParaRPr>
                    </a:p>
                  </a:txBody>
                  <a:tcPr marL="9525" marR="9525" marT="9525" marB="0" anchor="ctr"/>
                </a:tc>
                <a:tc>
                  <a:txBody>
                    <a:bodyPr/>
                    <a:lstStyle/>
                    <a:p>
                      <a:pPr algn="ctr" fontAlgn="b">
                        <a:buNone/>
                      </a:pPr>
                      <a:r>
                        <a:rPr lang="tr-TR" sz="1600" u="none" strike="noStrike" dirty="0">
                          <a:effectLst/>
                          <a:latin typeface="+mn-lt"/>
                        </a:rPr>
                        <a:t>4</a:t>
                      </a:r>
                      <a:endParaRPr lang="tr-TR" sz="16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1436159187"/>
                  </a:ext>
                </a:extLst>
              </a:tr>
              <a:tr h="279861">
                <a:tc>
                  <a:txBody>
                    <a:bodyPr/>
                    <a:lstStyle/>
                    <a:p>
                      <a:pPr algn="l" fontAlgn="b">
                        <a:buNone/>
                      </a:pPr>
                      <a:r>
                        <a:rPr lang="tr-TR" sz="1400" u="none" strike="noStrike" dirty="0">
                          <a:effectLst/>
                          <a:latin typeface="+mn-lt"/>
                        </a:rPr>
                        <a:t>Toplumsal Katkı Koordinatörlüğü</a:t>
                      </a:r>
                      <a:endParaRPr lang="tr-TR" sz="1400" b="0" i="0" u="none" strike="noStrike" dirty="0">
                        <a:solidFill>
                          <a:srgbClr val="000000"/>
                        </a:solidFill>
                        <a:effectLst/>
                        <a:latin typeface="+mn-lt"/>
                      </a:endParaRPr>
                    </a:p>
                  </a:txBody>
                  <a:tcPr marL="72000" marR="9525" marT="9525" marB="0" anchor="ctr"/>
                </a:tc>
                <a:tc>
                  <a:txBody>
                    <a:bodyPr/>
                    <a:lstStyle/>
                    <a:p>
                      <a:pPr algn="ctr" fontAlgn="b">
                        <a:buNone/>
                      </a:pPr>
                      <a:r>
                        <a:rPr lang="tr-TR" sz="1600" b="1" u="none" strike="noStrike">
                          <a:solidFill>
                            <a:schemeClr val="bg1"/>
                          </a:solidFill>
                          <a:effectLst/>
                          <a:latin typeface="+mn-lt"/>
                        </a:rPr>
                        <a:t>11</a:t>
                      </a:r>
                      <a:endParaRPr lang="tr-TR" sz="1600" b="1" i="0" u="none" strike="noStrike">
                        <a:solidFill>
                          <a:schemeClr val="bg1"/>
                        </a:solidFill>
                        <a:effectLst/>
                        <a:latin typeface="+mn-lt"/>
                      </a:endParaRPr>
                    </a:p>
                  </a:txBody>
                  <a:tcPr marL="9525" marR="9525" marT="9525" marB="0" anchor="ctr">
                    <a:solidFill>
                      <a:srgbClr val="105BB5"/>
                    </a:solidFill>
                  </a:tcP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r>
                        <a:rPr lang="tr-TR" sz="1600" u="none" strike="noStrike">
                          <a:effectLst/>
                          <a:latin typeface="+mn-lt"/>
                        </a:rPr>
                        <a:t>10</a:t>
                      </a:r>
                      <a:endParaRPr lang="tr-TR" sz="1600" b="0" i="0" u="none" strike="noStrike">
                        <a:solidFill>
                          <a:srgbClr val="000000"/>
                        </a:solidFill>
                        <a:effectLst/>
                        <a:latin typeface="+mn-lt"/>
                      </a:endParaRPr>
                    </a:p>
                  </a:txBody>
                  <a:tcPr marL="9525" marR="9525" marT="9525" marB="0" anchor="ctr"/>
                </a:tc>
                <a:tc>
                  <a:txBody>
                    <a:bodyPr/>
                    <a:lstStyle/>
                    <a:p>
                      <a:pPr algn="ctr" fontAlgn="b">
                        <a:buNone/>
                      </a:pPr>
                      <a:r>
                        <a:rPr lang="tr-TR" sz="1600" u="none" strike="noStrike" dirty="0">
                          <a:effectLst/>
                          <a:latin typeface="+mn-lt"/>
                        </a:rPr>
                        <a:t>1</a:t>
                      </a:r>
                      <a:endParaRPr lang="tr-TR" sz="16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401393922"/>
                  </a:ext>
                </a:extLst>
              </a:tr>
              <a:tr h="279861">
                <a:tc>
                  <a:txBody>
                    <a:bodyPr/>
                    <a:lstStyle/>
                    <a:p>
                      <a:pPr algn="l" fontAlgn="b">
                        <a:buNone/>
                      </a:pPr>
                      <a:r>
                        <a:rPr lang="tr-TR" sz="1400" u="none" strike="noStrike" dirty="0">
                          <a:effectLst/>
                          <a:latin typeface="+mn-lt"/>
                        </a:rPr>
                        <a:t>Araştırma ve Geliştirme Direktörlüğü</a:t>
                      </a:r>
                      <a:endParaRPr lang="tr-TR" sz="1400" b="0" i="0" u="none" strike="noStrike" dirty="0">
                        <a:solidFill>
                          <a:srgbClr val="000000"/>
                        </a:solidFill>
                        <a:effectLst/>
                        <a:latin typeface="+mn-lt"/>
                      </a:endParaRPr>
                    </a:p>
                  </a:txBody>
                  <a:tcPr marL="72000" marR="9525" marT="9525" marB="0" anchor="ctr"/>
                </a:tc>
                <a:tc>
                  <a:txBody>
                    <a:bodyPr/>
                    <a:lstStyle/>
                    <a:p>
                      <a:pPr algn="ctr" fontAlgn="b">
                        <a:buNone/>
                      </a:pPr>
                      <a:r>
                        <a:rPr lang="tr-TR" sz="1600" b="1" u="none" strike="noStrike" dirty="0">
                          <a:solidFill>
                            <a:schemeClr val="bg1"/>
                          </a:solidFill>
                          <a:effectLst/>
                          <a:latin typeface="+mn-lt"/>
                        </a:rPr>
                        <a:t>10</a:t>
                      </a:r>
                      <a:endParaRPr lang="tr-TR" sz="1600" b="1" i="0" u="none" strike="noStrike" dirty="0">
                        <a:solidFill>
                          <a:schemeClr val="bg1"/>
                        </a:solidFill>
                        <a:effectLst/>
                        <a:latin typeface="+mn-lt"/>
                      </a:endParaRPr>
                    </a:p>
                  </a:txBody>
                  <a:tcPr marL="9525" marR="9525" marT="9525" marB="0" anchor="ctr">
                    <a:solidFill>
                      <a:srgbClr val="105BB5"/>
                    </a:solidFill>
                  </a:tcP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r>
                        <a:rPr lang="tr-TR" sz="1600" u="none" strike="noStrike">
                          <a:effectLst/>
                          <a:latin typeface="+mn-lt"/>
                        </a:rPr>
                        <a:t>10</a:t>
                      </a: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3869582319"/>
                  </a:ext>
                </a:extLst>
              </a:tr>
              <a:tr h="279861">
                <a:tc>
                  <a:txBody>
                    <a:bodyPr/>
                    <a:lstStyle/>
                    <a:p>
                      <a:pPr algn="l" fontAlgn="b">
                        <a:buNone/>
                      </a:pPr>
                      <a:r>
                        <a:rPr lang="tr-TR" sz="1400" u="none" strike="noStrike">
                          <a:effectLst/>
                          <a:latin typeface="+mn-lt"/>
                        </a:rPr>
                        <a:t>Sağlık, Kültür ve Spor Daire Başkanlığı</a:t>
                      </a:r>
                      <a:endParaRPr lang="tr-TR" sz="1400" b="0" i="0" u="none" strike="noStrike">
                        <a:solidFill>
                          <a:srgbClr val="000000"/>
                        </a:solidFill>
                        <a:effectLst/>
                        <a:latin typeface="+mn-lt"/>
                      </a:endParaRPr>
                    </a:p>
                  </a:txBody>
                  <a:tcPr marL="72000" marR="9525" marT="9525" marB="0" anchor="ctr"/>
                </a:tc>
                <a:tc>
                  <a:txBody>
                    <a:bodyPr/>
                    <a:lstStyle/>
                    <a:p>
                      <a:pPr algn="ctr" fontAlgn="b">
                        <a:buNone/>
                      </a:pPr>
                      <a:r>
                        <a:rPr lang="tr-TR" sz="1600" b="1" u="none" strike="noStrike">
                          <a:solidFill>
                            <a:schemeClr val="bg1"/>
                          </a:solidFill>
                          <a:effectLst/>
                          <a:latin typeface="+mn-lt"/>
                        </a:rPr>
                        <a:t>8</a:t>
                      </a:r>
                      <a:endParaRPr lang="tr-TR" sz="1600" b="1" i="0" u="none" strike="noStrike">
                        <a:solidFill>
                          <a:schemeClr val="bg1"/>
                        </a:solidFill>
                        <a:effectLst/>
                        <a:latin typeface="+mn-lt"/>
                      </a:endParaRPr>
                    </a:p>
                  </a:txBody>
                  <a:tcPr marL="9525" marR="9525" marT="9525" marB="0" anchor="ctr">
                    <a:solidFill>
                      <a:srgbClr val="105BB5"/>
                    </a:solidFill>
                  </a:tcPr>
                </a:tc>
                <a:tc>
                  <a:txBody>
                    <a:bodyPr/>
                    <a:lstStyle/>
                    <a:p>
                      <a:pPr algn="ctr" fontAlgn="b">
                        <a:buNone/>
                      </a:pPr>
                      <a:r>
                        <a:rPr lang="tr-TR" sz="1600" u="none" strike="noStrike">
                          <a:effectLst/>
                          <a:latin typeface="+mn-lt"/>
                        </a:rPr>
                        <a:t>1</a:t>
                      </a: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r>
                        <a:rPr lang="tr-TR" sz="1600" u="none" strike="noStrike" dirty="0">
                          <a:effectLst/>
                          <a:latin typeface="+mn-lt"/>
                        </a:rPr>
                        <a:t>4</a:t>
                      </a: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r>
                        <a:rPr lang="tr-TR" sz="1600" u="none" strike="noStrike">
                          <a:effectLst/>
                          <a:latin typeface="+mn-lt"/>
                        </a:rPr>
                        <a:t>3</a:t>
                      </a:r>
                      <a:endParaRPr lang="tr-TR" sz="16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2158913319"/>
                  </a:ext>
                </a:extLst>
              </a:tr>
              <a:tr h="279861">
                <a:tc>
                  <a:txBody>
                    <a:bodyPr/>
                    <a:lstStyle/>
                    <a:p>
                      <a:pPr algn="l" fontAlgn="b">
                        <a:buNone/>
                      </a:pPr>
                      <a:r>
                        <a:rPr lang="tr-TR" sz="1400" u="none" strike="noStrike">
                          <a:effectLst/>
                          <a:latin typeface="+mn-lt"/>
                        </a:rPr>
                        <a:t>Rektörlük</a:t>
                      </a:r>
                      <a:endParaRPr lang="tr-TR" sz="1400" b="0" i="0" u="none" strike="noStrike">
                        <a:solidFill>
                          <a:srgbClr val="000000"/>
                        </a:solidFill>
                        <a:effectLst/>
                        <a:latin typeface="+mn-lt"/>
                      </a:endParaRPr>
                    </a:p>
                  </a:txBody>
                  <a:tcPr marL="72000" marR="9525" marT="9525" marB="0" anchor="ctr"/>
                </a:tc>
                <a:tc>
                  <a:txBody>
                    <a:bodyPr/>
                    <a:lstStyle/>
                    <a:p>
                      <a:pPr algn="ctr" fontAlgn="b">
                        <a:buNone/>
                      </a:pPr>
                      <a:r>
                        <a:rPr lang="tr-TR" sz="1600" b="1" u="none" strike="noStrike" dirty="0">
                          <a:solidFill>
                            <a:schemeClr val="bg1"/>
                          </a:solidFill>
                          <a:effectLst/>
                          <a:latin typeface="+mn-lt"/>
                        </a:rPr>
                        <a:t>7</a:t>
                      </a:r>
                      <a:endParaRPr lang="tr-TR" sz="1600" b="1" i="0" u="none" strike="noStrike" dirty="0">
                        <a:solidFill>
                          <a:schemeClr val="bg1"/>
                        </a:solidFill>
                        <a:effectLst/>
                        <a:latin typeface="+mn-lt"/>
                      </a:endParaRPr>
                    </a:p>
                  </a:txBody>
                  <a:tcPr marL="9525" marR="9525" marT="9525" marB="0" anchor="ctr">
                    <a:solidFill>
                      <a:srgbClr val="105BB5"/>
                    </a:solidFill>
                  </a:tcPr>
                </a:tc>
                <a:tc>
                  <a:txBody>
                    <a:bodyPr/>
                    <a:lstStyle/>
                    <a:p>
                      <a:pPr algn="ctr" fontAlgn="b">
                        <a:buNone/>
                      </a:pPr>
                      <a:r>
                        <a:rPr lang="tr-TR" sz="1600" u="none" strike="noStrike">
                          <a:effectLst/>
                          <a:latin typeface="+mn-lt"/>
                        </a:rPr>
                        <a:t>1</a:t>
                      </a:r>
                      <a:endParaRPr lang="tr-TR" sz="1600" b="0" i="0" u="none" strike="noStrike">
                        <a:solidFill>
                          <a:srgbClr val="000000"/>
                        </a:solidFill>
                        <a:effectLst/>
                        <a:latin typeface="+mn-lt"/>
                      </a:endParaRPr>
                    </a:p>
                  </a:txBody>
                  <a:tcPr marL="9525" marR="9525" marT="9525" marB="0" anchor="ctr"/>
                </a:tc>
                <a:tc>
                  <a:txBody>
                    <a:bodyPr/>
                    <a:lstStyle/>
                    <a:p>
                      <a:pPr algn="ctr" fontAlgn="b">
                        <a:buNone/>
                      </a:pPr>
                      <a:r>
                        <a:rPr lang="tr-TR" sz="1600" u="none" strike="noStrike">
                          <a:effectLst/>
                          <a:latin typeface="+mn-lt"/>
                        </a:rPr>
                        <a:t>1</a:t>
                      </a:r>
                      <a:endParaRPr lang="tr-TR" sz="1600" b="0" i="0" u="none" strike="noStrike">
                        <a:solidFill>
                          <a:srgbClr val="000000"/>
                        </a:solidFill>
                        <a:effectLst/>
                        <a:latin typeface="+mn-lt"/>
                      </a:endParaRPr>
                    </a:p>
                  </a:txBody>
                  <a:tcPr marL="9525" marR="9525" marT="9525" marB="0" anchor="ctr"/>
                </a:tc>
                <a:tc>
                  <a:txBody>
                    <a:bodyPr/>
                    <a:lstStyle/>
                    <a:p>
                      <a:pPr algn="ctr" fontAlgn="b">
                        <a:buNone/>
                      </a:pPr>
                      <a:r>
                        <a:rPr lang="tr-TR" sz="1600" u="none" strike="noStrike">
                          <a:effectLst/>
                          <a:latin typeface="+mn-lt"/>
                        </a:rPr>
                        <a:t>3</a:t>
                      </a:r>
                      <a:endParaRPr lang="tr-TR" sz="1600" b="0" i="0" u="none" strike="noStrike">
                        <a:solidFill>
                          <a:srgbClr val="000000"/>
                        </a:solidFill>
                        <a:effectLst/>
                        <a:latin typeface="+mn-lt"/>
                      </a:endParaRPr>
                    </a:p>
                  </a:txBody>
                  <a:tcPr marL="9525" marR="9525" marT="9525" marB="0" anchor="ctr"/>
                </a:tc>
                <a:tc>
                  <a:txBody>
                    <a:bodyPr/>
                    <a:lstStyle/>
                    <a:p>
                      <a:pPr algn="ctr" fontAlgn="b">
                        <a:buNone/>
                      </a:pPr>
                      <a:r>
                        <a:rPr lang="tr-TR" sz="1600" u="none" strike="noStrike" dirty="0">
                          <a:effectLst/>
                          <a:latin typeface="+mn-lt"/>
                        </a:rPr>
                        <a:t>2</a:t>
                      </a: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3500168209"/>
                  </a:ext>
                </a:extLst>
              </a:tr>
              <a:tr h="279861">
                <a:tc>
                  <a:txBody>
                    <a:bodyPr/>
                    <a:lstStyle/>
                    <a:p>
                      <a:pPr algn="l" fontAlgn="b">
                        <a:buNone/>
                      </a:pPr>
                      <a:r>
                        <a:rPr lang="tr-TR" sz="1400" u="none" strike="noStrike" dirty="0">
                          <a:effectLst/>
                          <a:latin typeface="+mn-lt"/>
                        </a:rPr>
                        <a:t>Çevre Sorunları Uygulama ve Araştırma Merkezi</a:t>
                      </a:r>
                      <a:endParaRPr lang="tr-TR" sz="1400" b="0" i="0" u="none" strike="noStrike" dirty="0">
                        <a:solidFill>
                          <a:srgbClr val="000000"/>
                        </a:solidFill>
                        <a:effectLst/>
                        <a:latin typeface="+mn-lt"/>
                      </a:endParaRPr>
                    </a:p>
                  </a:txBody>
                  <a:tcPr marL="72000" marR="9525" marT="9525" marB="0" anchor="ctr"/>
                </a:tc>
                <a:tc>
                  <a:txBody>
                    <a:bodyPr/>
                    <a:lstStyle/>
                    <a:p>
                      <a:pPr algn="ctr" fontAlgn="b">
                        <a:buNone/>
                      </a:pPr>
                      <a:r>
                        <a:rPr lang="tr-TR" sz="1600" b="1" u="none" strike="noStrike" dirty="0">
                          <a:solidFill>
                            <a:schemeClr val="bg1"/>
                          </a:solidFill>
                          <a:effectLst/>
                          <a:latin typeface="+mn-lt"/>
                        </a:rPr>
                        <a:t>5</a:t>
                      </a:r>
                      <a:endParaRPr lang="tr-TR" sz="1600" b="1" i="0" u="none" strike="noStrike" dirty="0">
                        <a:solidFill>
                          <a:schemeClr val="bg1"/>
                        </a:solidFill>
                        <a:effectLst/>
                        <a:latin typeface="+mn-lt"/>
                      </a:endParaRPr>
                    </a:p>
                  </a:txBody>
                  <a:tcPr marL="9525" marR="9525" marT="9525" marB="0" anchor="ctr">
                    <a:solidFill>
                      <a:srgbClr val="105BB5"/>
                    </a:solidFill>
                  </a:tcP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r>
                        <a:rPr lang="tr-TR" sz="1600" u="none" strike="noStrike" dirty="0">
                          <a:effectLst/>
                          <a:latin typeface="+mn-lt"/>
                        </a:rPr>
                        <a:t>5</a:t>
                      </a: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4109352713"/>
                  </a:ext>
                </a:extLst>
              </a:tr>
              <a:tr h="279861">
                <a:tc>
                  <a:txBody>
                    <a:bodyPr/>
                    <a:lstStyle/>
                    <a:p>
                      <a:pPr algn="l" fontAlgn="b">
                        <a:buNone/>
                      </a:pPr>
                      <a:r>
                        <a:rPr lang="tr-TR" sz="1400" u="none" strike="noStrike">
                          <a:effectLst/>
                          <a:latin typeface="+mn-lt"/>
                        </a:rPr>
                        <a:t>Enerji Yönetimi Koordinatörlüğü</a:t>
                      </a:r>
                      <a:endParaRPr lang="tr-TR" sz="1400" b="0" i="0" u="none" strike="noStrike">
                        <a:solidFill>
                          <a:srgbClr val="000000"/>
                        </a:solidFill>
                        <a:effectLst/>
                        <a:latin typeface="+mn-lt"/>
                      </a:endParaRPr>
                    </a:p>
                  </a:txBody>
                  <a:tcPr marL="72000" marR="9525" marT="9525" marB="0" anchor="ctr"/>
                </a:tc>
                <a:tc>
                  <a:txBody>
                    <a:bodyPr/>
                    <a:lstStyle/>
                    <a:p>
                      <a:pPr algn="ctr" fontAlgn="b">
                        <a:buNone/>
                      </a:pPr>
                      <a:r>
                        <a:rPr lang="tr-TR" sz="1600" b="1" u="none" strike="noStrike" dirty="0">
                          <a:solidFill>
                            <a:schemeClr val="bg1"/>
                          </a:solidFill>
                          <a:effectLst/>
                          <a:latin typeface="+mn-lt"/>
                        </a:rPr>
                        <a:t>5</a:t>
                      </a:r>
                      <a:endParaRPr lang="tr-TR" sz="1600" b="1" i="0" u="none" strike="noStrike" dirty="0">
                        <a:solidFill>
                          <a:schemeClr val="bg1"/>
                        </a:solidFill>
                        <a:effectLst/>
                        <a:latin typeface="+mn-lt"/>
                      </a:endParaRPr>
                    </a:p>
                  </a:txBody>
                  <a:tcPr marL="9525" marR="9525" marT="9525" marB="0" anchor="ctr">
                    <a:solidFill>
                      <a:srgbClr val="105BB5"/>
                    </a:solidFill>
                  </a:tcP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tc>
                  <a:txBody>
                    <a:bodyPr/>
                    <a:lstStyle/>
                    <a:p>
                      <a:pPr algn="ctr" fontAlgn="b">
                        <a:buNone/>
                      </a:pPr>
                      <a:r>
                        <a:rPr lang="tr-TR" sz="1600" u="none" strike="noStrike">
                          <a:effectLst/>
                          <a:latin typeface="+mn-lt"/>
                        </a:rPr>
                        <a:t>5</a:t>
                      </a:r>
                      <a:endParaRPr lang="tr-TR" sz="1600" b="0" i="0" u="none" strike="noStrike">
                        <a:solidFill>
                          <a:srgbClr val="000000"/>
                        </a:solidFill>
                        <a:effectLst/>
                        <a:latin typeface="+mn-lt"/>
                      </a:endParaRPr>
                    </a:p>
                  </a:txBody>
                  <a:tcPr marL="9525" marR="9525" marT="9525" marB="0" anchor="ctr"/>
                </a:tc>
                <a:tc>
                  <a:txBody>
                    <a:bodyPr/>
                    <a:lstStyle/>
                    <a:p>
                      <a:pPr algn="ctr" fontAlgn="b">
                        <a:buNone/>
                      </a:pPr>
                      <a:endParaRPr lang="tr-TR" sz="1600" b="0" i="0" u="none" strike="noStrike" dirty="0">
                        <a:solidFill>
                          <a:srgbClr val="000000"/>
                        </a:solidFill>
                        <a:effectLst/>
                        <a:latin typeface="+mn-lt"/>
                      </a:endParaRPr>
                    </a:p>
                  </a:txBody>
                  <a:tcPr marL="9525" marR="9525" marT="9525" marB="0" anchor="ctr"/>
                </a:tc>
                <a:tc>
                  <a:txBody>
                    <a:bodyPr/>
                    <a:lstStyle/>
                    <a:p>
                      <a:pPr algn="ctr" fontAlgn="b">
                        <a:buNone/>
                      </a:pPr>
                      <a:endParaRPr lang="tr-TR" sz="16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3057520728"/>
                  </a:ext>
                </a:extLst>
              </a:tr>
              <a:tr h="279861">
                <a:tc>
                  <a:txBody>
                    <a:bodyPr/>
                    <a:lstStyle/>
                    <a:p>
                      <a:pPr algn="l" fontAlgn="b">
                        <a:buNone/>
                      </a:pPr>
                      <a:r>
                        <a:rPr lang="tr-TR" sz="1400" u="none" strike="noStrike" dirty="0">
                          <a:effectLst/>
                          <a:latin typeface="+mn-lt"/>
                        </a:rPr>
                        <a:t>Diğerleri </a:t>
                      </a:r>
                      <a:r>
                        <a:rPr lang="tr-TR" sz="1200" i="1" u="none" strike="noStrike" dirty="0">
                          <a:effectLst/>
                          <a:latin typeface="+mn-lt"/>
                        </a:rPr>
                        <a:t>(13 farklı birim)</a:t>
                      </a:r>
                      <a:endParaRPr lang="tr-TR" sz="1400" b="0" i="1" u="none" strike="noStrike" dirty="0">
                        <a:solidFill>
                          <a:srgbClr val="000000"/>
                        </a:solidFill>
                        <a:effectLst/>
                        <a:latin typeface="+mn-lt"/>
                      </a:endParaRPr>
                    </a:p>
                  </a:txBody>
                  <a:tcPr marL="72000" marR="9525" marT="9525" marB="0" anchor="ctr"/>
                </a:tc>
                <a:tc>
                  <a:txBody>
                    <a:bodyPr/>
                    <a:lstStyle/>
                    <a:p>
                      <a:pPr algn="ctr" fontAlgn="b">
                        <a:buNone/>
                      </a:pPr>
                      <a:r>
                        <a:rPr lang="tr-TR" sz="1600" b="1" i="0" u="none" strike="noStrike" dirty="0">
                          <a:solidFill>
                            <a:schemeClr val="bg1"/>
                          </a:solidFill>
                          <a:effectLst/>
                          <a:latin typeface="+mn-lt"/>
                        </a:rPr>
                        <a:t>27</a:t>
                      </a:r>
                    </a:p>
                  </a:txBody>
                  <a:tcPr marL="9525" marR="9525" marT="9525" marB="0" anchor="ctr">
                    <a:solidFill>
                      <a:srgbClr val="105BB5"/>
                    </a:solidFill>
                  </a:tcPr>
                </a:tc>
                <a:tc>
                  <a:txBody>
                    <a:bodyPr/>
                    <a:lstStyle/>
                    <a:p>
                      <a:pPr algn="ctr" fontAlgn="b">
                        <a:buNone/>
                      </a:pPr>
                      <a:r>
                        <a:rPr lang="tr-TR" sz="1600" b="0" i="0" u="none" strike="noStrike" dirty="0">
                          <a:solidFill>
                            <a:srgbClr val="000000"/>
                          </a:solidFill>
                          <a:effectLst/>
                          <a:latin typeface="+mn-lt"/>
                        </a:rPr>
                        <a:t>2</a:t>
                      </a:r>
                    </a:p>
                  </a:txBody>
                  <a:tcPr marL="9525" marR="9525" marT="9525" marB="0" anchor="ctr"/>
                </a:tc>
                <a:tc>
                  <a:txBody>
                    <a:bodyPr/>
                    <a:lstStyle/>
                    <a:p>
                      <a:pPr algn="ctr" fontAlgn="b">
                        <a:buNone/>
                      </a:pPr>
                      <a:r>
                        <a:rPr lang="tr-TR" sz="1600" b="0" i="0" u="none" strike="noStrike" dirty="0">
                          <a:solidFill>
                            <a:srgbClr val="000000"/>
                          </a:solidFill>
                          <a:effectLst/>
                          <a:latin typeface="+mn-lt"/>
                        </a:rPr>
                        <a:t>2</a:t>
                      </a:r>
                    </a:p>
                  </a:txBody>
                  <a:tcPr marL="9525" marR="9525" marT="9525" marB="0" anchor="ctr"/>
                </a:tc>
                <a:tc>
                  <a:txBody>
                    <a:bodyPr/>
                    <a:lstStyle/>
                    <a:p>
                      <a:pPr algn="ctr" fontAlgn="b">
                        <a:buNone/>
                      </a:pPr>
                      <a:r>
                        <a:rPr lang="tr-TR" sz="1600" b="0" i="0" u="none" strike="noStrike" dirty="0">
                          <a:solidFill>
                            <a:srgbClr val="000000"/>
                          </a:solidFill>
                          <a:effectLst/>
                          <a:latin typeface="+mn-lt"/>
                        </a:rPr>
                        <a:t>6</a:t>
                      </a:r>
                    </a:p>
                  </a:txBody>
                  <a:tcPr marL="9525" marR="9525" marT="9525" marB="0" anchor="ctr"/>
                </a:tc>
                <a:tc>
                  <a:txBody>
                    <a:bodyPr/>
                    <a:lstStyle/>
                    <a:p>
                      <a:pPr algn="ctr" fontAlgn="b">
                        <a:buNone/>
                      </a:pPr>
                      <a:r>
                        <a:rPr lang="tr-TR" sz="1600" b="0" i="0" u="none" strike="noStrike" dirty="0">
                          <a:solidFill>
                            <a:srgbClr val="000000"/>
                          </a:solidFill>
                          <a:effectLst/>
                          <a:latin typeface="+mn-lt"/>
                        </a:rPr>
                        <a:t>4</a:t>
                      </a:r>
                    </a:p>
                  </a:txBody>
                  <a:tcPr marL="9525" marR="9525" marT="9525" marB="0" anchor="ctr"/>
                </a:tc>
                <a:tc>
                  <a:txBody>
                    <a:bodyPr/>
                    <a:lstStyle/>
                    <a:p>
                      <a:pPr algn="ctr" fontAlgn="b">
                        <a:buNone/>
                      </a:pPr>
                      <a:r>
                        <a:rPr lang="tr-TR" sz="1600" b="0" i="0" u="none" strike="noStrike" dirty="0">
                          <a:solidFill>
                            <a:srgbClr val="000000"/>
                          </a:solidFill>
                          <a:effectLst/>
                          <a:latin typeface="+mn-lt"/>
                        </a:rPr>
                        <a:t>2</a:t>
                      </a:r>
                    </a:p>
                  </a:txBody>
                  <a:tcPr marL="9525" marR="9525" marT="9525" marB="0" anchor="ctr"/>
                </a:tc>
                <a:tc>
                  <a:txBody>
                    <a:bodyPr/>
                    <a:lstStyle/>
                    <a:p>
                      <a:pPr algn="ctr" fontAlgn="b">
                        <a:buNone/>
                      </a:pPr>
                      <a:r>
                        <a:rPr lang="tr-TR" sz="1600" b="0" i="0" u="none" strike="noStrike" dirty="0">
                          <a:solidFill>
                            <a:srgbClr val="000000"/>
                          </a:solidFill>
                          <a:effectLst/>
                          <a:latin typeface="+mn-lt"/>
                        </a:rPr>
                        <a:t>11</a:t>
                      </a:r>
                    </a:p>
                  </a:txBody>
                  <a:tcPr marL="9525" marR="9525" marT="9525" marB="0" anchor="ctr"/>
                </a:tc>
                <a:extLst>
                  <a:ext uri="{0D108BD9-81ED-4DB2-BD59-A6C34878D82A}">
                    <a16:rowId xmlns:a16="http://schemas.microsoft.com/office/drawing/2014/main" val="2787404194"/>
                  </a:ext>
                </a:extLst>
              </a:tr>
              <a:tr h="279861">
                <a:tc>
                  <a:txBody>
                    <a:bodyPr/>
                    <a:lstStyle/>
                    <a:p>
                      <a:pPr algn="l" fontAlgn="b">
                        <a:buNone/>
                      </a:pPr>
                      <a:r>
                        <a:rPr lang="tr-TR" sz="1400" u="none" strike="noStrike" dirty="0">
                          <a:effectLst/>
                          <a:latin typeface="+mn-lt"/>
                        </a:rPr>
                        <a:t>Toplam</a:t>
                      </a:r>
                      <a:endParaRPr lang="tr-TR" sz="1400" b="1" i="0" u="none" strike="noStrike" dirty="0">
                        <a:solidFill>
                          <a:srgbClr val="000000"/>
                        </a:solidFill>
                        <a:effectLst/>
                        <a:latin typeface="+mn-lt"/>
                      </a:endParaRPr>
                    </a:p>
                  </a:txBody>
                  <a:tcPr marL="72000" marR="9525" marT="9525" marB="0" anchor="ctr">
                    <a:solidFill>
                      <a:srgbClr val="105BB5"/>
                    </a:solidFill>
                  </a:tcPr>
                </a:tc>
                <a:tc>
                  <a:txBody>
                    <a:bodyPr/>
                    <a:lstStyle/>
                    <a:p>
                      <a:pPr algn="ctr" fontAlgn="b">
                        <a:buNone/>
                      </a:pPr>
                      <a:r>
                        <a:rPr lang="tr-TR" sz="1600" b="1" u="none" strike="noStrike" dirty="0">
                          <a:solidFill>
                            <a:schemeClr val="bg1"/>
                          </a:solidFill>
                          <a:effectLst/>
                          <a:latin typeface="+mn-lt"/>
                        </a:rPr>
                        <a:t>239</a:t>
                      </a:r>
                      <a:endParaRPr lang="tr-TR" sz="1600" b="1" i="0" u="none" strike="noStrike" dirty="0">
                        <a:solidFill>
                          <a:schemeClr val="bg1"/>
                        </a:solidFill>
                        <a:effectLst/>
                        <a:latin typeface="+mn-lt"/>
                      </a:endParaRPr>
                    </a:p>
                  </a:txBody>
                  <a:tcPr marL="9525" marR="9525" marT="9525" marB="0" anchor="ctr">
                    <a:solidFill>
                      <a:srgbClr val="105BB5"/>
                    </a:solidFill>
                  </a:tcPr>
                </a:tc>
                <a:tc>
                  <a:txBody>
                    <a:bodyPr/>
                    <a:lstStyle/>
                    <a:p>
                      <a:pPr algn="ctr" fontAlgn="b">
                        <a:buNone/>
                      </a:pPr>
                      <a:r>
                        <a:rPr lang="tr-TR" sz="1600" u="none" strike="noStrike" dirty="0">
                          <a:effectLst/>
                          <a:latin typeface="+mn-lt"/>
                        </a:rPr>
                        <a:t>34</a:t>
                      </a:r>
                      <a:endParaRPr lang="tr-TR" sz="1600" b="1" i="0" u="none" strike="noStrike" dirty="0">
                        <a:solidFill>
                          <a:srgbClr val="000000"/>
                        </a:solidFill>
                        <a:effectLst/>
                        <a:latin typeface="+mn-lt"/>
                      </a:endParaRPr>
                    </a:p>
                  </a:txBody>
                  <a:tcPr marL="9525" marR="9525" marT="9525" marB="0" anchor="ctr">
                    <a:solidFill>
                      <a:srgbClr val="105BB5"/>
                    </a:solidFill>
                  </a:tcPr>
                </a:tc>
                <a:tc>
                  <a:txBody>
                    <a:bodyPr/>
                    <a:lstStyle/>
                    <a:p>
                      <a:pPr algn="ctr" fontAlgn="b">
                        <a:buNone/>
                      </a:pPr>
                      <a:r>
                        <a:rPr lang="tr-TR" sz="1600" u="none" strike="noStrike" dirty="0">
                          <a:effectLst/>
                          <a:latin typeface="+mn-lt"/>
                        </a:rPr>
                        <a:t>10</a:t>
                      </a:r>
                      <a:endParaRPr lang="tr-TR" sz="1600" b="1" i="0" u="none" strike="noStrike" dirty="0">
                        <a:solidFill>
                          <a:srgbClr val="000000"/>
                        </a:solidFill>
                        <a:effectLst/>
                        <a:latin typeface="+mn-lt"/>
                      </a:endParaRPr>
                    </a:p>
                  </a:txBody>
                  <a:tcPr marL="9525" marR="9525" marT="9525" marB="0" anchor="ctr">
                    <a:solidFill>
                      <a:srgbClr val="105BB5"/>
                    </a:solidFill>
                  </a:tcPr>
                </a:tc>
                <a:tc>
                  <a:txBody>
                    <a:bodyPr/>
                    <a:lstStyle/>
                    <a:p>
                      <a:pPr algn="ctr" fontAlgn="b">
                        <a:buNone/>
                      </a:pPr>
                      <a:r>
                        <a:rPr lang="tr-TR" sz="1600" u="none" strike="noStrike">
                          <a:effectLst/>
                          <a:latin typeface="+mn-lt"/>
                        </a:rPr>
                        <a:t>54</a:t>
                      </a:r>
                      <a:endParaRPr lang="tr-TR" sz="1600" b="1" i="0" u="none" strike="noStrike">
                        <a:solidFill>
                          <a:srgbClr val="000000"/>
                        </a:solidFill>
                        <a:effectLst/>
                        <a:latin typeface="+mn-lt"/>
                      </a:endParaRPr>
                    </a:p>
                  </a:txBody>
                  <a:tcPr marL="9525" marR="9525" marT="9525" marB="0" anchor="ctr">
                    <a:solidFill>
                      <a:srgbClr val="105BB5"/>
                    </a:solidFill>
                  </a:tcPr>
                </a:tc>
                <a:tc>
                  <a:txBody>
                    <a:bodyPr/>
                    <a:lstStyle/>
                    <a:p>
                      <a:pPr algn="ctr" fontAlgn="b">
                        <a:buNone/>
                      </a:pPr>
                      <a:r>
                        <a:rPr lang="tr-TR" sz="1600" u="none" strike="noStrike">
                          <a:effectLst/>
                          <a:latin typeface="+mn-lt"/>
                        </a:rPr>
                        <a:t>14</a:t>
                      </a:r>
                      <a:endParaRPr lang="tr-TR" sz="1600" b="1" i="0" u="none" strike="noStrike">
                        <a:solidFill>
                          <a:srgbClr val="000000"/>
                        </a:solidFill>
                        <a:effectLst/>
                        <a:latin typeface="+mn-lt"/>
                      </a:endParaRPr>
                    </a:p>
                  </a:txBody>
                  <a:tcPr marL="9525" marR="9525" marT="9525" marB="0" anchor="ctr">
                    <a:solidFill>
                      <a:srgbClr val="105BB5"/>
                    </a:solidFill>
                  </a:tcPr>
                </a:tc>
                <a:tc>
                  <a:txBody>
                    <a:bodyPr/>
                    <a:lstStyle/>
                    <a:p>
                      <a:pPr algn="ctr" fontAlgn="b">
                        <a:buNone/>
                      </a:pPr>
                      <a:r>
                        <a:rPr lang="tr-TR" sz="1600" u="none" strike="noStrike">
                          <a:effectLst/>
                          <a:latin typeface="+mn-lt"/>
                        </a:rPr>
                        <a:t>84</a:t>
                      </a:r>
                      <a:endParaRPr lang="tr-TR" sz="1600" b="1" i="0" u="none" strike="noStrike">
                        <a:solidFill>
                          <a:srgbClr val="000000"/>
                        </a:solidFill>
                        <a:effectLst/>
                        <a:latin typeface="+mn-lt"/>
                      </a:endParaRPr>
                    </a:p>
                  </a:txBody>
                  <a:tcPr marL="9525" marR="9525" marT="9525" marB="0" anchor="ctr">
                    <a:solidFill>
                      <a:srgbClr val="105BB5"/>
                    </a:solidFill>
                  </a:tcPr>
                </a:tc>
                <a:tc>
                  <a:txBody>
                    <a:bodyPr/>
                    <a:lstStyle/>
                    <a:p>
                      <a:pPr algn="ctr" fontAlgn="b">
                        <a:buNone/>
                      </a:pPr>
                      <a:r>
                        <a:rPr lang="tr-TR" sz="1600" u="none" strike="noStrike" dirty="0">
                          <a:effectLst/>
                          <a:latin typeface="+mn-lt"/>
                        </a:rPr>
                        <a:t>43</a:t>
                      </a:r>
                      <a:endParaRPr lang="tr-TR" sz="1600" b="1" i="0" u="none" strike="noStrike" dirty="0">
                        <a:solidFill>
                          <a:srgbClr val="000000"/>
                        </a:solidFill>
                        <a:effectLst/>
                        <a:latin typeface="+mn-lt"/>
                      </a:endParaRPr>
                    </a:p>
                  </a:txBody>
                  <a:tcPr marL="9525" marR="9525" marT="9525" marB="0" anchor="ctr">
                    <a:solidFill>
                      <a:srgbClr val="105BB5"/>
                    </a:solidFill>
                  </a:tcPr>
                </a:tc>
                <a:extLst>
                  <a:ext uri="{0D108BD9-81ED-4DB2-BD59-A6C34878D82A}">
                    <a16:rowId xmlns:a16="http://schemas.microsoft.com/office/drawing/2014/main" val="3735245754"/>
                  </a:ext>
                </a:extLst>
              </a:tr>
            </a:tbl>
          </a:graphicData>
        </a:graphic>
      </p:graphicFrame>
      <p:sp>
        <p:nvSpPr>
          <p:cNvPr id="3" name="Slayt Numarası Yer Tutucusu 2">
            <a:extLst>
              <a:ext uri="{FF2B5EF4-FFF2-40B4-BE49-F238E27FC236}">
                <a16:creationId xmlns:a16="http://schemas.microsoft.com/office/drawing/2014/main" id="{A055DA24-E082-F306-4868-9D73C98CBA3E}"/>
              </a:ext>
            </a:extLst>
          </p:cNvPr>
          <p:cNvSpPr>
            <a:spLocks noGrp="1"/>
          </p:cNvSpPr>
          <p:nvPr>
            <p:ph type="sldNum" sz="quarter" idx="12"/>
          </p:nvPr>
        </p:nvSpPr>
        <p:spPr/>
        <p:txBody>
          <a:bodyPr/>
          <a:lstStyle/>
          <a:p>
            <a:fld id="{B6F15528-21DE-4FAA-801E-634DDDAF4B2B}" type="slidenum">
              <a:rPr lang="tr-TR" smtClean="0"/>
              <a:pPr/>
              <a:t>8</a:t>
            </a:fld>
            <a:endParaRPr lang="tr-TR" dirty="0"/>
          </a:p>
        </p:txBody>
      </p:sp>
      <p:sp>
        <p:nvSpPr>
          <p:cNvPr id="5" name="Alt Bilgi Yer Tutucusu 4">
            <a:extLst>
              <a:ext uri="{FF2B5EF4-FFF2-40B4-BE49-F238E27FC236}">
                <a16:creationId xmlns:a16="http://schemas.microsoft.com/office/drawing/2014/main" id="{3A11CFB0-93B7-DEA1-BAD0-D7B6736A1279}"/>
              </a:ext>
            </a:extLst>
          </p:cNvPr>
          <p:cNvSpPr>
            <a:spLocks noGrp="1"/>
          </p:cNvSpPr>
          <p:nvPr>
            <p:ph type="ftr" sz="quarter" idx="11"/>
          </p:nvPr>
        </p:nvSpPr>
        <p:spPr/>
        <p:txBody>
          <a:bodyPr/>
          <a:lstStyle/>
          <a:p>
            <a:r>
              <a:rPr lang="nn-NO" sz="1400"/>
              <a:t>EFQM 2026 Saha Hazırlık Bilgilendirme Sunumu - Kriter 7</a:t>
            </a:r>
            <a:endParaRPr lang="tr-TR" sz="1400" dirty="0"/>
          </a:p>
        </p:txBody>
      </p:sp>
    </p:spTree>
    <p:extLst>
      <p:ext uri="{BB962C8B-B14F-4D97-AF65-F5344CB8AC3E}">
        <p14:creationId xmlns:p14="http://schemas.microsoft.com/office/powerpoint/2010/main" val="1465066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7A4E02-F3CB-2DB7-2BE5-A042D4FC7BAE}"/>
              </a:ext>
            </a:extLst>
          </p:cNvPr>
          <p:cNvSpPr>
            <a:spLocks noGrp="1"/>
          </p:cNvSpPr>
          <p:nvPr>
            <p:ph type="title"/>
          </p:nvPr>
        </p:nvSpPr>
        <p:spPr/>
        <p:txBody>
          <a:bodyPr>
            <a:normAutofit fontScale="90000"/>
          </a:bodyPr>
          <a:lstStyle/>
          <a:p>
            <a:r>
              <a:rPr lang="tr-TR" dirty="0"/>
              <a:t>Sorumlu Birim= Tüm Akademik Birim Olanlar…</a:t>
            </a:r>
          </a:p>
        </p:txBody>
      </p:sp>
      <p:sp>
        <p:nvSpPr>
          <p:cNvPr id="4" name="İçerik Yer Tutucusu 3">
            <a:extLst>
              <a:ext uri="{FF2B5EF4-FFF2-40B4-BE49-F238E27FC236}">
                <a16:creationId xmlns:a16="http://schemas.microsoft.com/office/drawing/2014/main" id="{4E01F7AB-EF24-3AEF-A7F4-212A924C3C32}"/>
              </a:ext>
            </a:extLst>
          </p:cNvPr>
          <p:cNvSpPr>
            <a:spLocks noGrp="1"/>
          </p:cNvSpPr>
          <p:nvPr>
            <p:ph sz="half" idx="1"/>
          </p:nvPr>
        </p:nvSpPr>
        <p:spPr/>
        <p:txBody>
          <a:bodyPr>
            <a:noAutofit/>
          </a:bodyPr>
          <a:lstStyle/>
          <a:p>
            <a:pPr marL="630238" indent="-630238">
              <a:spcBef>
                <a:spcPts val="0"/>
              </a:spcBef>
              <a:buNone/>
            </a:pPr>
            <a:r>
              <a:rPr lang="tr-TR" sz="1700" dirty="0"/>
              <a:t>7.3.9.	Erişilebilen Ders Bilgi Paketi Oranı</a:t>
            </a:r>
          </a:p>
          <a:p>
            <a:pPr marL="630238" indent="-630238">
              <a:spcBef>
                <a:spcPts val="0"/>
              </a:spcBef>
              <a:buNone/>
            </a:pPr>
            <a:r>
              <a:rPr lang="tr-TR" sz="1700" dirty="0"/>
              <a:t>7.3.25.	İlk %10’luk Dilimde Atıf Alan Yayın Sayısı</a:t>
            </a:r>
          </a:p>
          <a:p>
            <a:pPr marL="630238" indent="-630238">
              <a:spcBef>
                <a:spcPts val="0"/>
              </a:spcBef>
              <a:buNone/>
            </a:pPr>
            <a:r>
              <a:rPr lang="tr-TR" sz="1700" dirty="0"/>
              <a:t>7.3.26.	Q1 Yayın Sayısı</a:t>
            </a:r>
          </a:p>
          <a:p>
            <a:pPr marL="630238" indent="-630238">
              <a:spcBef>
                <a:spcPts val="0"/>
              </a:spcBef>
              <a:buNone/>
            </a:pPr>
            <a:r>
              <a:rPr lang="tr-TR" sz="1700" dirty="0"/>
              <a:t>7.3.27.	Q1 Yayın Oranı</a:t>
            </a:r>
          </a:p>
          <a:p>
            <a:pPr marL="630238" indent="-630238">
              <a:spcBef>
                <a:spcPts val="0"/>
              </a:spcBef>
              <a:buNone/>
            </a:pPr>
            <a:r>
              <a:rPr lang="tr-TR" sz="1700" dirty="0"/>
              <a:t>7.3.28.	Ulusal Hakemli Dergilerde Yayımlanmış Yayın Sayısı</a:t>
            </a:r>
          </a:p>
          <a:p>
            <a:pPr marL="630238" indent="-630238">
              <a:spcBef>
                <a:spcPts val="0"/>
              </a:spcBef>
              <a:buNone/>
            </a:pPr>
            <a:r>
              <a:rPr lang="tr-TR" sz="1700" dirty="0"/>
              <a:t>7.3.29.	Ulusal Hakemli Dergilerde Yayımlanmış Öğretim Üyesi Başına Düşen Yayın Sayısı</a:t>
            </a:r>
          </a:p>
          <a:p>
            <a:pPr marL="630238" indent="-630238">
              <a:spcBef>
                <a:spcPts val="0"/>
              </a:spcBef>
              <a:buNone/>
            </a:pPr>
            <a:r>
              <a:rPr lang="tr-TR" sz="1700" dirty="0"/>
              <a:t>7.3.30.	Endeksli Dergi ve Kitaplarda Ulusal İş Birliği ile Yayımlanmış Yayın Oranı</a:t>
            </a:r>
          </a:p>
          <a:p>
            <a:pPr marL="630238" indent="-630238">
              <a:spcBef>
                <a:spcPts val="0"/>
              </a:spcBef>
              <a:buNone/>
            </a:pPr>
            <a:r>
              <a:rPr lang="tr-TR" sz="1700" dirty="0"/>
              <a:t>7.3.31.	İlk %10’luk Dilimde Bulunan Dergilerdeki Yayın Sayısının Toplam Yayın Sayısına Oranı</a:t>
            </a:r>
          </a:p>
          <a:p>
            <a:pPr marL="630238" indent="-630238">
              <a:spcBef>
                <a:spcPts val="0"/>
              </a:spcBef>
              <a:buNone/>
            </a:pPr>
            <a:r>
              <a:rPr lang="tr-TR" sz="1700" dirty="0"/>
              <a:t>7.3.32.	İlk %50’lik Dilime Giren Bilimsel Yayın Oranı</a:t>
            </a:r>
          </a:p>
          <a:p>
            <a:pPr marL="630238" indent="-630238">
              <a:spcBef>
                <a:spcPts val="0"/>
              </a:spcBef>
              <a:buNone/>
            </a:pPr>
            <a:r>
              <a:rPr lang="tr-TR" sz="1700" dirty="0"/>
              <a:t>7.3.33.	Endeksli Dergi ve Kitaplarda Uluslararası İş Birliği ile Yayımlanmış Yayın Oranı</a:t>
            </a:r>
          </a:p>
          <a:p>
            <a:pPr marL="630238" indent="-630238">
              <a:spcBef>
                <a:spcPts val="0"/>
              </a:spcBef>
              <a:buNone/>
            </a:pPr>
            <a:r>
              <a:rPr lang="tr-TR" sz="1700" dirty="0"/>
              <a:t>7.3.34.	Üniversite Adresli Bilimsel Yayınların Açık Erişim Oranı</a:t>
            </a:r>
          </a:p>
          <a:p>
            <a:pPr marL="630238" indent="-630238">
              <a:spcBef>
                <a:spcPts val="0"/>
              </a:spcBef>
              <a:buNone/>
            </a:pPr>
            <a:r>
              <a:rPr lang="tr-TR" sz="1700" dirty="0"/>
              <a:t>7.3.43.	Dış kaynaklı projeler için verilen eğitim danışmanlık sayısı</a:t>
            </a:r>
          </a:p>
        </p:txBody>
      </p:sp>
      <p:sp>
        <p:nvSpPr>
          <p:cNvPr id="5" name="İçerik Yer Tutucusu 4">
            <a:extLst>
              <a:ext uri="{FF2B5EF4-FFF2-40B4-BE49-F238E27FC236}">
                <a16:creationId xmlns:a16="http://schemas.microsoft.com/office/drawing/2014/main" id="{C6114F4B-B389-E144-E583-97BD635E5FCC}"/>
              </a:ext>
            </a:extLst>
          </p:cNvPr>
          <p:cNvSpPr>
            <a:spLocks noGrp="1"/>
          </p:cNvSpPr>
          <p:nvPr>
            <p:ph sz="half" idx="2"/>
          </p:nvPr>
        </p:nvSpPr>
        <p:spPr>
          <a:xfrm>
            <a:off x="6268915" y="1178170"/>
            <a:ext cx="5689405" cy="4947994"/>
          </a:xfrm>
        </p:spPr>
        <p:txBody>
          <a:bodyPr>
            <a:noAutofit/>
          </a:bodyPr>
          <a:lstStyle/>
          <a:p>
            <a:pPr marL="720725" indent="-720725">
              <a:spcBef>
                <a:spcPts val="0"/>
              </a:spcBef>
              <a:buNone/>
            </a:pPr>
            <a:r>
              <a:rPr lang="tr-TR" sz="1600" b="1" dirty="0">
                <a:solidFill>
                  <a:schemeClr val="tx2"/>
                </a:solidFill>
              </a:rPr>
              <a:t>7.6.1.	Eğitim ve Öğretimi Yönetmek (ÜST SÜREÇ)</a:t>
            </a:r>
          </a:p>
          <a:p>
            <a:pPr marL="720725" indent="-720725">
              <a:spcBef>
                <a:spcPts val="0"/>
              </a:spcBef>
              <a:buNone/>
            </a:pPr>
            <a:r>
              <a:rPr lang="tr-TR" sz="1600" dirty="0"/>
              <a:t>7.6.1.1.	Eğitim-Öğretimin Planlamasının Yönetimi</a:t>
            </a:r>
          </a:p>
          <a:p>
            <a:pPr marL="720725" indent="-720725">
              <a:spcBef>
                <a:spcPts val="0"/>
              </a:spcBef>
              <a:buNone/>
            </a:pPr>
            <a:r>
              <a:rPr lang="tr-TR" sz="1600" dirty="0"/>
              <a:t>7.6.1.2.	Eğitim-Öğretim Uygulamalarının Yönetimi</a:t>
            </a:r>
          </a:p>
          <a:p>
            <a:pPr marL="720725" indent="-720725">
              <a:spcBef>
                <a:spcPts val="0"/>
              </a:spcBef>
              <a:buNone/>
            </a:pPr>
            <a:r>
              <a:rPr lang="tr-TR" sz="1600" dirty="0"/>
              <a:t>7.6.1.3.	Eğitim-Öğretimin İzleme ve Değerlendirmesinin Yönetimi</a:t>
            </a:r>
          </a:p>
          <a:p>
            <a:pPr marL="720725" indent="-720725">
              <a:spcBef>
                <a:spcPts val="0"/>
              </a:spcBef>
              <a:buNone/>
            </a:pPr>
            <a:r>
              <a:rPr lang="tr-TR" sz="1600" dirty="0"/>
              <a:t>7.6.1.4.	Eğitsel Uyum ve Etkinliklerin Yönetimi</a:t>
            </a:r>
          </a:p>
          <a:p>
            <a:pPr marL="720725" indent="-720725">
              <a:spcBef>
                <a:spcPts val="0"/>
              </a:spcBef>
              <a:buNone/>
            </a:pPr>
            <a:r>
              <a:rPr lang="tr-TR" sz="1600" dirty="0"/>
              <a:t>7.6.1.5.	Uzaktan Eğitimin Yönetimi</a:t>
            </a:r>
          </a:p>
          <a:p>
            <a:pPr marL="720725" indent="-720725">
              <a:spcBef>
                <a:spcPts val="0"/>
              </a:spcBef>
              <a:buNone/>
            </a:pPr>
            <a:r>
              <a:rPr lang="tr-TR" sz="1600" dirty="0"/>
              <a:t>7.6.1.6.	Eğitim Kadrosunun Yönetimi</a:t>
            </a:r>
          </a:p>
          <a:p>
            <a:pPr marL="720725" indent="-720725">
              <a:spcBef>
                <a:spcPts val="0"/>
              </a:spcBef>
              <a:buNone/>
            </a:pPr>
            <a:r>
              <a:rPr lang="tr-TR" sz="1600" dirty="0"/>
              <a:t>7.6.1.7.	Öğrenci Topluluklarının Yönetimi</a:t>
            </a:r>
          </a:p>
          <a:p>
            <a:pPr marL="720725" indent="-720725">
              <a:spcBef>
                <a:spcPts val="0"/>
              </a:spcBef>
              <a:buNone/>
            </a:pPr>
            <a:r>
              <a:rPr lang="tr-TR" sz="1600" b="1" dirty="0">
                <a:solidFill>
                  <a:schemeClr val="tx2"/>
                </a:solidFill>
              </a:rPr>
              <a:t>7.6.3.	Dönüşümü Yönetmek (ÜST SÜREÇ)</a:t>
            </a:r>
          </a:p>
          <a:p>
            <a:pPr marL="720725" indent="-720725">
              <a:spcBef>
                <a:spcPts val="0"/>
              </a:spcBef>
              <a:buNone/>
            </a:pPr>
            <a:r>
              <a:rPr lang="tr-TR" sz="1600" dirty="0"/>
              <a:t>7.6.3.1.	Stratejik Planlamanın Yönetimi</a:t>
            </a:r>
          </a:p>
          <a:p>
            <a:pPr marL="720725" indent="-720725">
              <a:spcBef>
                <a:spcPts val="0"/>
              </a:spcBef>
              <a:buNone/>
            </a:pPr>
            <a:r>
              <a:rPr lang="tr-TR" sz="1600" b="1" dirty="0">
                <a:solidFill>
                  <a:schemeClr val="tx2"/>
                </a:solidFill>
              </a:rPr>
              <a:t>7.6.4.	Araştırma ve Geliştirmeyi Yönetmek (ÜST SÜREÇ)</a:t>
            </a:r>
          </a:p>
          <a:p>
            <a:pPr marL="720725" indent="-720725">
              <a:spcBef>
                <a:spcPts val="0"/>
              </a:spcBef>
              <a:buNone/>
            </a:pPr>
            <a:r>
              <a:rPr lang="tr-TR" sz="1600" dirty="0"/>
              <a:t>7.6.4.1.	Araştırma ve Kaynaklarının Yönetimi</a:t>
            </a:r>
          </a:p>
          <a:p>
            <a:pPr marL="720725" indent="-720725">
              <a:spcBef>
                <a:spcPts val="0"/>
              </a:spcBef>
              <a:buNone/>
            </a:pPr>
            <a:r>
              <a:rPr lang="tr-TR" sz="1600" dirty="0"/>
              <a:t>7.6.4.2.	Araştırma Performansının Yönetimi</a:t>
            </a:r>
          </a:p>
          <a:p>
            <a:pPr marL="720725" indent="-720725">
              <a:spcBef>
                <a:spcPts val="0"/>
              </a:spcBef>
              <a:buNone/>
            </a:pPr>
            <a:r>
              <a:rPr lang="tr-TR" sz="1600" b="1" dirty="0">
                <a:solidFill>
                  <a:schemeClr val="tx2"/>
                </a:solidFill>
              </a:rPr>
              <a:t>7.6.5.	Toplumsal Katkıyı Yönetmek (ÜST SÜREÇ)</a:t>
            </a:r>
          </a:p>
          <a:p>
            <a:pPr marL="720725" indent="-720725">
              <a:spcBef>
                <a:spcPts val="0"/>
              </a:spcBef>
              <a:buNone/>
            </a:pPr>
            <a:r>
              <a:rPr lang="tr-TR" sz="1600" dirty="0"/>
              <a:t>7.6.5.1.	Sosyal Sorumluluk Faaliyetlerinin Yönetimi</a:t>
            </a:r>
          </a:p>
          <a:p>
            <a:pPr marL="720725" indent="-720725">
              <a:spcBef>
                <a:spcPts val="0"/>
              </a:spcBef>
              <a:buNone/>
            </a:pPr>
            <a:r>
              <a:rPr lang="tr-TR" sz="1600" dirty="0"/>
              <a:t>7.6.5.2.	Kültürel ve Sanatsal Faaliyetlerin Yönetimi</a:t>
            </a:r>
          </a:p>
          <a:p>
            <a:pPr marL="720725" indent="-720725">
              <a:spcBef>
                <a:spcPts val="0"/>
              </a:spcBef>
              <a:buNone/>
            </a:pPr>
            <a:r>
              <a:rPr lang="tr-TR" sz="1600" dirty="0"/>
              <a:t>7.6.5.3.	Çevresel Duyarlılık ve Enerji Kullanım Yönetimi</a:t>
            </a:r>
          </a:p>
          <a:p>
            <a:pPr marL="720725" indent="-720725">
              <a:spcBef>
                <a:spcPts val="0"/>
              </a:spcBef>
              <a:buNone/>
            </a:pPr>
            <a:r>
              <a:rPr lang="tr-TR" sz="1600" dirty="0"/>
              <a:t>7.6.5.5.	Paydaş İlişkileri Yönetimi</a:t>
            </a:r>
          </a:p>
          <a:p>
            <a:pPr marL="720725" indent="-720725">
              <a:spcBef>
                <a:spcPts val="0"/>
              </a:spcBef>
              <a:buNone/>
            </a:pPr>
            <a:r>
              <a:rPr lang="tr-TR" sz="1600" dirty="0"/>
              <a:t>7.6.5.6.	Mezun İlişkilerinin Yönetimi</a:t>
            </a:r>
          </a:p>
          <a:p>
            <a:pPr>
              <a:spcBef>
                <a:spcPts val="0"/>
              </a:spcBef>
            </a:pPr>
            <a:endParaRPr lang="tr-TR" sz="1600" dirty="0"/>
          </a:p>
        </p:txBody>
      </p:sp>
      <p:sp>
        <p:nvSpPr>
          <p:cNvPr id="3" name="Slayt Numarası Yer Tutucusu 2">
            <a:extLst>
              <a:ext uri="{FF2B5EF4-FFF2-40B4-BE49-F238E27FC236}">
                <a16:creationId xmlns:a16="http://schemas.microsoft.com/office/drawing/2014/main" id="{F1719221-CFB8-45C1-A4E6-634ED9464C18}"/>
              </a:ext>
            </a:extLst>
          </p:cNvPr>
          <p:cNvSpPr>
            <a:spLocks noGrp="1"/>
          </p:cNvSpPr>
          <p:nvPr>
            <p:ph type="sldNum" sz="quarter" idx="12"/>
          </p:nvPr>
        </p:nvSpPr>
        <p:spPr/>
        <p:txBody>
          <a:bodyPr/>
          <a:lstStyle/>
          <a:p>
            <a:fld id="{C1FF6DA9-008F-8B48-92A6-B652298478BF}" type="slidenum">
              <a:rPr lang="en-US" smtClean="0"/>
              <a:t>9</a:t>
            </a:fld>
            <a:endParaRPr lang="en-US"/>
          </a:p>
        </p:txBody>
      </p:sp>
      <p:sp>
        <p:nvSpPr>
          <p:cNvPr id="6" name="Alt Bilgi Yer Tutucusu 5">
            <a:extLst>
              <a:ext uri="{FF2B5EF4-FFF2-40B4-BE49-F238E27FC236}">
                <a16:creationId xmlns:a16="http://schemas.microsoft.com/office/drawing/2014/main" id="{008F72C0-DC60-3F39-411F-26973B2A4A9F}"/>
              </a:ext>
            </a:extLst>
          </p:cNvPr>
          <p:cNvSpPr>
            <a:spLocks noGrp="1"/>
          </p:cNvSpPr>
          <p:nvPr>
            <p:ph type="ftr" sz="quarter" idx="11"/>
          </p:nvPr>
        </p:nvSpPr>
        <p:spPr/>
        <p:txBody>
          <a:bodyPr/>
          <a:lstStyle/>
          <a:p>
            <a:r>
              <a:rPr lang="nn-NO"/>
              <a:t>EFQM 2026 Saha Hazırlık Bilgilendirme Sunumu - Kriter 7</a:t>
            </a:r>
            <a:endParaRPr lang="en-US"/>
          </a:p>
        </p:txBody>
      </p:sp>
    </p:spTree>
    <p:extLst>
      <p:ext uri="{BB962C8B-B14F-4D97-AF65-F5344CB8AC3E}">
        <p14:creationId xmlns:p14="http://schemas.microsoft.com/office/powerpoint/2010/main" val="37159929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2026</TotalTime>
  <Words>8421</Words>
  <Application>Microsoft Office PowerPoint</Application>
  <PresentationFormat>Geniş ekran</PresentationFormat>
  <Paragraphs>798</Paragraphs>
  <Slides>30</Slides>
  <Notes>30</Notes>
  <HiddenSlides>0</HiddenSlides>
  <MMClips>0</MMClips>
  <ScaleCrop>false</ScaleCrop>
  <HeadingPairs>
    <vt:vector size="4" baseType="variant">
      <vt:variant>
        <vt:lpstr>Tema</vt:lpstr>
      </vt:variant>
      <vt:variant>
        <vt:i4>1</vt:i4>
      </vt:variant>
      <vt:variant>
        <vt:lpstr>Slayt Başlıkları</vt:lpstr>
      </vt:variant>
      <vt:variant>
        <vt:i4>30</vt:i4>
      </vt:variant>
    </vt:vector>
  </HeadingPairs>
  <TitlesOfParts>
    <vt:vector size="31" baseType="lpstr">
      <vt:lpstr>Office Theme</vt:lpstr>
      <vt:lpstr>PowerPoint Sunusu</vt:lpstr>
      <vt:lpstr>Sunum Planı</vt:lpstr>
      <vt:lpstr>EFQM Kriter 7 Stratejik ve Operasyonel Performans</vt:lpstr>
      <vt:lpstr>Kriterin Temel İstekleri</vt:lpstr>
      <vt:lpstr>Yararlanılan Veri Kaynakları</vt:lpstr>
      <vt:lpstr>PowerPoint Sunusu</vt:lpstr>
      <vt:lpstr>Beklentiler…</vt:lpstr>
      <vt:lpstr>Göstergelerdeki Sorumlu Birimler…</vt:lpstr>
      <vt:lpstr>Sorumlu Birim= Tüm Akademik Birim Olanlar…</vt:lpstr>
      <vt:lpstr>Sorumlu Birim= Strateji Geliştirme Daire Başkanlığı</vt:lpstr>
      <vt:lpstr>Sorumlu Birim= Personel Daire Başkanlığı</vt:lpstr>
      <vt:lpstr>Sorumlu Birim= Öğrenci İşleri Daire Başkanlığı</vt:lpstr>
      <vt:lpstr>Yararlanılabilecek Veri Kaynakları</vt:lpstr>
      <vt:lpstr>Saha Ziyaretinde Yöneticilere Gelebilecek Sorular</vt:lpstr>
      <vt:lpstr>Sonuçları Anlatırken Kullanılacak Kısa Cevap Kalıbı</vt:lpstr>
      <vt:lpstr>Üniversitemiz Raporunda Yer Alan 7’nci Kriter Göstergeleri Hakkında Bilgi…</vt:lpstr>
      <vt:lpstr>7’nci Kriter Göstergeleri Hakkında Bilgi</vt:lpstr>
      <vt:lpstr>Ana Gösterge  Alt Gösterge ne Demek?</vt:lpstr>
      <vt:lpstr>Göstergelere Ait Veriler</vt:lpstr>
      <vt:lpstr>Kriter 6 ile 7 Arasındaki Fark Nedir?</vt:lpstr>
      <vt:lpstr>Özet…</vt:lpstr>
      <vt:lpstr>PowerPoint Sunusu</vt:lpstr>
      <vt:lpstr>PowerPoint Sunusu</vt:lpstr>
      <vt:lpstr>Geçmişle/Gelecekle İlgili 4 Yıllık/Periyot Veri</vt:lpstr>
      <vt:lpstr>Hedef</vt:lpstr>
      <vt:lpstr>Karşılaştırma</vt:lpstr>
      <vt:lpstr>Değişim/Eğilim – Göstergenin Sahibi/Sorumlusu</vt:lpstr>
      <vt:lpstr>EFQM Bağlantısı – Süreç Kodu</vt:lpstr>
      <vt:lpstr>Açıklama</vt:lpstr>
      <vt:lpstr>Göstergelerde kullanılan renkler ve kodları</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subject/>
  <dc:creator>admin03</dc:creator>
  <cp:keywords/>
  <dc:description>generated using python-pptx</dc:description>
  <cp:lastModifiedBy>Ekrem Öztürk</cp:lastModifiedBy>
  <cp:revision>89</cp:revision>
  <cp:lastPrinted>2026-09-01T13:08:09Z</cp:lastPrinted>
  <dcterms:created xsi:type="dcterms:W3CDTF">2013-01-27T09:14:16Z</dcterms:created>
  <dcterms:modified xsi:type="dcterms:W3CDTF">2026-09-02T06:38:31Z</dcterms:modified>
  <cp:category/>
</cp:coreProperties>
</file>