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69" r:id="rId2"/>
    <p:sldId id="271" r:id="rId3"/>
    <p:sldId id="272" r:id="rId4"/>
    <p:sldId id="273" r:id="rId5"/>
    <p:sldId id="274" r:id="rId6"/>
    <p:sldId id="275" r:id="rId7"/>
    <p:sldId id="265" r:id="rId8"/>
    <p:sldId id="276" r:id="rId9"/>
    <p:sldId id="277" r:id="rId10"/>
    <p:sldId id="270" r:id="rId11"/>
    <p:sldId id="285" r:id="rId12"/>
    <p:sldId id="278" r:id="rId13"/>
    <p:sldId id="279" r:id="rId14"/>
    <p:sldId id="280" r:id="rId15"/>
    <p:sldId id="281" r:id="rId16"/>
    <p:sldId id="282" r:id="rId17"/>
    <p:sldId id="283" r:id="rId18"/>
    <p:sldId id="262" r:id="rId19"/>
    <p:sldId id="268" r:id="rId20"/>
    <p:sldId id="267" r:id="rId21"/>
    <p:sldId id="266" r:id="rId22"/>
    <p:sldId id="263" r:id="rId2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9" d="100"/>
          <a:sy n="109" d="100"/>
        </p:scale>
        <p:origin x="55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9719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76881351-3A2C-BE9C-B021-0B8B7455C683}"/>
              </a:ext>
            </a:extLst>
          </p:cNvPr>
          <p:cNvPicPr>
            <a:picLocks noChangeAspect="1"/>
          </p:cNvPicPr>
          <p:nvPr userDrawn="1"/>
        </p:nvPicPr>
        <p:blipFill>
          <a:blip r:embed="rId2"/>
          <a:stretch>
            <a:fillRect/>
          </a:stretch>
        </p:blipFill>
        <p:spPr>
          <a:xfrm>
            <a:off x="3239" y="0"/>
            <a:ext cx="12185522" cy="6858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1DC923A4-ADE8-C8D6-0FDB-E481CE46E7BB}"/>
              </a:ext>
            </a:extLst>
          </p:cNvPr>
          <p:cNvSpPr txBox="1"/>
          <p:nvPr/>
        </p:nvSpPr>
        <p:spPr>
          <a:xfrm>
            <a:off x="578498" y="2860105"/>
            <a:ext cx="11035003" cy="1323439"/>
          </a:xfrm>
          <a:prstGeom prst="rect">
            <a:avLst/>
          </a:prstGeom>
          <a:noFill/>
        </p:spPr>
        <p:txBody>
          <a:bodyPr wrap="square">
            <a:spAutoFit/>
          </a:bodyPr>
          <a:lstStyle/>
          <a:p>
            <a:pPr algn="ctr" eaLnBrk="0" fontAlgn="base" hangingPunct="0">
              <a:spcBef>
                <a:spcPct val="0"/>
              </a:spcBef>
              <a:spcAft>
                <a:spcPct val="0"/>
              </a:spcAft>
            </a:pPr>
            <a:r>
              <a:rPr lang="tr-TR" sz="4000" b="1" dirty="0">
                <a:solidFill>
                  <a:schemeClr val="tx2"/>
                </a:solidFill>
                <a:latin typeface="Amasis MT Pro" panose="02040504050005020304" pitchFamily="18" charset="-94"/>
              </a:rPr>
              <a:t>Sağlık Bilimleri Fakültesi</a:t>
            </a:r>
          </a:p>
          <a:p>
            <a:pPr algn="ctr" eaLnBrk="0" fontAlgn="base" hangingPunct="0">
              <a:spcBef>
                <a:spcPct val="0"/>
              </a:spcBef>
              <a:spcAft>
                <a:spcPct val="0"/>
              </a:spcAft>
            </a:pPr>
            <a:r>
              <a:rPr lang="tr-TR" sz="4000" b="1" dirty="0">
                <a:solidFill>
                  <a:schemeClr val="tx2"/>
                </a:solidFill>
                <a:latin typeface="Amasis MT Pro" panose="02040504050005020304" pitchFamily="18" charset="-94"/>
              </a:rPr>
              <a:t>EFQM Modeli Bilgilendirme Toplantısı</a:t>
            </a:r>
          </a:p>
        </p:txBody>
      </p:sp>
      <p:pic>
        <p:nvPicPr>
          <p:cNvPr id="3" name="Image 0" descr="/mnt/data/kaeu_logo.png">
            <a:extLst>
              <a:ext uri="{FF2B5EF4-FFF2-40B4-BE49-F238E27FC236}">
                <a16:creationId xmlns:a16="http://schemas.microsoft.com/office/drawing/2014/main" id="{8E4ADDB5-6F09-FB61-8DEA-4F93C0CA5EE8}"/>
              </a:ext>
            </a:extLst>
          </p:cNvPr>
          <p:cNvPicPr>
            <a:picLocks noChangeAspect="1"/>
          </p:cNvPicPr>
          <p:nvPr/>
        </p:nvPicPr>
        <p:blipFill>
          <a:blip r:embed="rId2"/>
          <a:stretch>
            <a:fillRect/>
          </a:stretch>
        </p:blipFill>
        <p:spPr>
          <a:xfrm>
            <a:off x="502920" y="457200"/>
            <a:ext cx="786384" cy="786384"/>
          </a:xfrm>
          <a:prstGeom prst="rect">
            <a:avLst/>
          </a:prstGeom>
        </p:spPr>
      </p:pic>
      <p:sp>
        <p:nvSpPr>
          <p:cNvPr id="6" name="Text 4">
            <a:extLst>
              <a:ext uri="{FF2B5EF4-FFF2-40B4-BE49-F238E27FC236}">
                <a16:creationId xmlns:a16="http://schemas.microsoft.com/office/drawing/2014/main" id="{68C5CD7B-118F-5048-35B2-13F41664784A}"/>
              </a:ext>
            </a:extLst>
          </p:cNvPr>
          <p:cNvSpPr/>
          <p:nvPr/>
        </p:nvSpPr>
        <p:spPr>
          <a:xfrm>
            <a:off x="1417320" y="530352"/>
            <a:ext cx="4343400" cy="274320"/>
          </a:xfrm>
          <a:prstGeom prst="rect">
            <a:avLst/>
          </a:prstGeom>
          <a:noFill/>
          <a:ln/>
        </p:spPr>
        <p:txBody>
          <a:bodyPr wrap="square" lIns="0" tIns="0" rIns="0" bIns="0" rtlCol="0" anchor="ctr"/>
          <a:lstStyle/>
          <a:p>
            <a:pPr marL="0" indent="0">
              <a:buNone/>
            </a:pPr>
            <a:r>
              <a:rPr lang="en-US" sz="1250" b="1" dirty="0">
                <a:solidFill>
                  <a:srgbClr val="0A2F5A"/>
                </a:solidFill>
                <a:latin typeface="Aptos" pitchFamily="34" charset="0"/>
                <a:ea typeface="Aptos" pitchFamily="34" charset="-122"/>
                <a:cs typeface="Aptos" pitchFamily="34" charset="-120"/>
              </a:rPr>
              <a:t>KIRŞEHİR AHİ EVRAN ÜNİVERSİTESİ</a:t>
            </a:r>
            <a:endParaRPr lang="en-US" sz="1250" dirty="0"/>
          </a:p>
        </p:txBody>
      </p:sp>
      <p:sp>
        <p:nvSpPr>
          <p:cNvPr id="9" name="Text 5">
            <a:extLst>
              <a:ext uri="{FF2B5EF4-FFF2-40B4-BE49-F238E27FC236}">
                <a16:creationId xmlns:a16="http://schemas.microsoft.com/office/drawing/2014/main" id="{B65EBACD-BF60-46D5-5C2B-6633EE71661B}"/>
              </a:ext>
            </a:extLst>
          </p:cNvPr>
          <p:cNvSpPr/>
          <p:nvPr/>
        </p:nvSpPr>
        <p:spPr>
          <a:xfrm>
            <a:off x="1417320" y="841248"/>
            <a:ext cx="3657600" cy="228600"/>
          </a:xfrm>
          <a:prstGeom prst="rect">
            <a:avLst/>
          </a:prstGeom>
          <a:noFill/>
          <a:ln/>
        </p:spPr>
        <p:txBody>
          <a:bodyPr wrap="square" lIns="0" tIns="0" rIns="0" bIns="0" rtlCol="0" anchor="ctr"/>
          <a:lstStyle/>
          <a:p>
            <a:pPr marL="0" indent="0">
              <a:buNone/>
            </a:pPr>
            <a:r>
              <a:rPr lang="en-US" sz="1200" b="1" dirty="0">
                <a:latin typeface="Aptos" pitchFamily="34" charset="0"/>
                <a:ea typeface="Aptos" pitchFamily="34" charset="-122"/>
                <a:cs typeface="Aptos" pitchFamily="34" charset="-120"/>
              </a:rPr>
              <a:t>Kalite Yönetim Koordinatörlüğü</a:t>
            </a:r>
            <a:endParaRPr lang="en-US" sz="1200" b="1" dirty="0"/>
          </a:p>
        </p:txBody>
      </p:sp>
      <p:sp>
        <p:nvSpPr>
          <p:cNvPr id="11" name="Text 6">
            <a:extLst>
              <a:ext uri="{FF2B5EF4-FFF2-40B4-BE49-F238E27FC236}">
                <a16:creationId xmlns:a16="http://schemas.microsoft.com/office/drawing/2014/main" id="{332296DF-0CE3-AC15-ACC8-95A3A2F12F47}"/>
              </a:ext>
            </a:extLst>
          </p:cNvPr>
          <p:cNvSpPr/>
          <p:nvPr/>
        </p:nvSpPr>
        <p:spPr>
          <a:xfrm>
            <a:off x="685800" y="1691640"/>
            <a:ext cx="3886200" cy="310896"/>
          </a:xfrm>
          <a:prstGeom prst="rect">
            <a:avLst/>
          </a:prstGeom>
          <a:solidFill>
            <a:srgbClr val="EAF4FF"/>
          </a:solidFill>
          <a:ln>
            <a:solidFill>
              <a:srgbClr val="EAF4FF"/>
            </a:solidFill>
          </a:ln>
        </p:spPr>
        <p:txBody>
          <a:bodyPr wrap="square" lIns="1016" tIns="1016" rIns="1016" bIns="1016" rtlCol="0" anchor="ctr">
            <a:normAutofit/>
          </a:bodyPr>
          <a:lstStyle/>
          <a:p>
            <a:pPr marL="0" indent="0">
              <a:buNone/>
            </a:pPr>
            <a:r>
              <a:rPr lang="en-US" sz="1200" b="1" dirty="0">
                <a:solidFill>
                  <a:srgbClr val="0057A8"/>
                </a:solidFill>
                <a:latin typeface="Aptos" pitchFamily="34" charset="0"/>
                <a:ea typeface="Aptos" pitchFamily="34" charset="-122"/>
                <a:cs typeface="Aptos" pitchFamily="34" charset="-120"/>
              </a:rPr>
              <a:t>2026 EFQM MODELİ SAHA HAZIRLIK ÇALIŞMALARI</a:t>
            </a:r>
            <a:endParaRPr lang="en-US" sz="1200" dirty="0"/>
          </a:p>
        </p:txBody>
      </p:sp>
      <p:pic>
        <p:nvPicPr>
          <p:cNvPr id="13" name="Resim 12">
            <a:extLst>
              <a:ext uri="{FF2B5EF4-FFF2-40B4-BE49-F238E27FC236}">
                <a16:creationId xmlns:a16="http://schemas.microsoft.com/office/drawing/2014/main" id="{C15B3FCE-DB08-555F-4B01-F5CF1B165765}"/>
              </a:ext>
            </a:extLst>
          </p:cNvPr>
          <p:cNvPicPr>
            <a:picLocks noChangeAspect="1"/>
          </p:cNvPicPr>
          <p:nvPr/>
        </p:nvPicPr>
        <p:blipFill>
          <a:blip r:embed="rId3"/>
          <a:stretch>
            <a:fillRect/>
          </a:stretch>
        </p:blipFill>
        <p:spPr>
          <a:xfrm>
            <a:off x="10046454" y="248285"/>
            <a:ext cx="1845913" cy="1278763"/>
          </a:xfrm>
          <a:prstGeom prst="rect">
            <a:avLst/>
          </a:prstGeom>
        </p:spPr>
      </p:pic>
      <p:sp>
        <p:nvSpPr>
          <p:cNvPr id="15" name="Text 13">
            <a:extLst>
              <a:ext uri="{FF2B5EF4-FFF2-40B4-BE49-F238E27FC236}">
                <a16:creationId xmlns:a16="http://schemas.microsoft.com/office/drawing/2014/main" id="{4EECC32E-82E5-257D-DD56-BFCA99896B0B}"/>
              </a:ext>
            </a:extLst>
          </p:cNvPr>
          <p:cNvSpPr/>
          <p:nvPr/>
        </p:nvSpPr>
        <p:spPr>
          <a:xfrm>
            <a:off x="1214922" y="5714254"/>
            <a:ext cx="5212080" cy="237744"/>
          </a:xfrm>
          <a:prstGeom prst="rect">
            <a:avLst/>
          </a:prstGeom>
          <a:noFill/>
          <a:ln/>
        </p:spPr>
        <p:txBody>
          <a:bodyPr wrap="square" lIns="0" tIns="0" rIns="0" bIns="0" rtlCol="0" anchor="ctr"/>
          <a:lstStyle/>
          <a:p>
            <a:pPr marL="0" indent="0">
              <a:buNone/>
            </a:pPr>
            <a:r>
              <a:rPr lang="en-US" sz="1250" b="1" dirty="0">
                <a:solidFill>
                  <a:srgbClr val="0057A8"/>
                </a:solidFill>
                <a:latin typeface="Aptos" pitchFamily="34" charset="0"/>
                <a:ea typeface="Aptos" pitchFamily="34" charset="-122"/>
                <a:cs typeface="Aptos" pitchFamily="34" charset="-120"/>
              </a:rPr>
              <a:t>Eğitim</a:t>
            </a:r>
            <a:r>
              <a:rPr lang="tr-TR" sz="1250" b="1" dirty="0">
                <a:solidFill>
                  <a:srgbClr val="0057A8"/>
                </a:solidFill>
                <a:latin typeface="Aptos" pitchFamily="34" charset="0"/>
                <a:ea typeface="Aptos" pitchFamily="34" charset="-122"/>
                <a:cs typeface="Aptos" pitchFamily="34" charset="-120"/>
              </a:rPr>
              <a:t>ci</a:t>
            </a:r>
            <a:endParaRPr lang="en-US" sz="1250" dirty="0"/>
          </a:p>
        </p:txBody>
      </p:sp>
      <p:sp>
        <p:nvSpPr>
          <p:cNvPr id="17" name="Text 14">
            <a:extLst>
              <a:ext uri="{FF2B5EF4-FFF2-40B4-BE49-F238E27FC236}">
                <a16:creationId xmlns:a16="http://schemas.microsoft.com/office/drawing/2014/main" id="{D7B15EB3-E9A5-F239-739A-66DDC77B4507}"/>
              </a:ext>
            </a:extLst>
          </p:cNvPr>
          <p:cNvSpPr/>
          <p:nvPr/>
        </p:nvSpPr>
        <p:spPr>
          <a:xfrm>
            <a:off x="1214922" y="6034294"/>
            <a:ext cx="6766560" cy="256032"/>
          </a:xfrm>
          <a:prstGeom prst="rect">
            <a:avLst/>
          </a:prstGeom>
          <a:noFill/>
          <a:ln/>
        </p:spPr>
        <p:txBody>
          <a:bodyPr wrap="square" lIns="0" tIns="0" rIns="0" bIns="0" rtlCol="0" anchor="ctr">
            <a:normAutofit/>
          </a:bodyPr>
          <a:lstStyle/>
          <a:p>
            <a:pPr marL="0" indent="0">
              <a:buNone/>
            </a:pPr>
            <a:r>
              <a:rPr lang="tr-TR" sz="1150" dirty="0">
                <a:solidFill>
                  <a:srgbClr val="5C6670"/>
                </a:solidFill>
                <a:latin typeface="Aptos" pitchFamily="34" charset="0"/>
              </a:rPr>
              <a:t>Ekrem ÖZTÜRK</a:t>
            </a:r>
            <a:endParaRPr lang="en-US" sz="1150" dirty="0"/>
          </a:p>
        </p:txBody>
      </p:sp>
    </p:spTree>
    <p:extLst>
      <p:ext uri="{BB962C8B-B14F-4D97-AF65-F5344CB8AC3E}">
        <p14:creationId xmlns:p14="http://schemas.microsoft.com/office/powerpoint/2010/main" val="4136514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5D5ED-3C09-9E50-D5E5-C1FADBBE387D}"/>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2B8DB876-E6FC-5E2D-0BAD-FB5A52A08165}"/>
              </a:ext>
            </a:extLst>
          </p:cNvPr>
          <p:cNvSpPr txBox="1"/>
          <p:nvPr/>
        </p:nvSpPr>
        <p:spPr>
          <a:xfrm>
            <a:off x="1240971" y="662418"/>
            <a:ext cx="10562253" cy="4462760"/>
          </a:xfrm>
          <a:prstGeom prst="rect">
            <a:avLst/>
          </a:prstGeom>
          <a:noFill/>
        </p:spPr>
        <p:txBody>
          <a:bodyPr wrap="square">
            <a:spAutoFit/>
          </a:bodyPr>
          <a:lstStyle/>
          <a:p>
            <a:pPr>
              <a:buNone/>
            </a:pPr>
            <a:r>
              <a:rPr lang="tr-TR" sz="2400" b="1" dirty="0"/>
              <a:t>KRİTER 1: AMAÇ, VİZYON VE STRATEJİ</a:t>
            </a:r>
          </a:p>
          <a:p>
            <a:pPr>
              <a:buNone/>
            </a:pPr>
            <a:endParaRPr lang="tr-TR" sz="2000" b="1" dirty="0"/>
          </a:p>
          <a:p>
            <a:pPr>
              <a:buNone/>
            </a:pPr>
            <a:r>
              <a:rPr lang="tr-TR" sz="2000" b="1" dirty="0"/>
              <a:t>Sağlık Bilimleri Fakültesi aşağıdaki konuları açıklamalıdır:</a:t>
            </a:r>
          </a:p>
          <a:p>
            <a:pPr>
              <a:buFont typeface="Arial" panose="020B0604020202020204" pitchFamily="34" charset="0"/>
              <a:buChar char="•"/>
            </a:pPr>
            <a:r>
              <a:rPr lang="tr-TR" sz="2000" dirty="0"/>
              <a:t>Fakültenin eğitim, araştırma ve toplumsal katkı alanındaki amacı, </a:t>
            </a:r>
          </a:p>
          <a:p>
            <a:pPr>
              <a:buFont typeface="Arial" panose="020B0604020202020204" pitchFamily="34" charset="0"/>
              <a:buChar char="•"/>
            </a:pPr>
            <a:r>
              <a:rPr lang="tr-TR" sz="2000" dirty="0"/>
              <a:t>Sağlık alanında etik değerlere ve mesleki yetkinliklere sahip insan kaynağı yetiştirme rolü, </a:t>
            </a:r>
          </a:p>
          <a:p>
            <a:pPr>
              <a:buFont typeface="Arial" panose="020B0604020202020204" pitchFamily="34" charset="0"/>
              <a:buChar char="•"/>
            </a:pPr>
            <a:r>
              <a:rPr lang="tr-TR" sz="2000" dirty="0"/>
              <a:t>Fakülte hedeflerinin üniversitenin amaç, vizyon ve stratejik planıyla ilişkisi, </a:t>
            </a:r>
          </a:p>
          <a:p>
            <a:pPr>
              <a:buFont typeface="Arial" panose="020B0604020202020204" pitchFamily="34" charset="0"/>
              <a:buChar char="•"/>
            </a:pPr>
            <a:r>
              <a:rPr lang="tr-TR" sz="2000" dirty="0"/>
              <a:t>Sağlık eğitimi ve sağlık sektöründeki gelişmelerin nasıl izlendiği, </a:t>
            </a:r>
          </a:p>
          <a:p>
            <a:pPr>
              <a:buFont typeface="Arial" panose="020B0604020202020204" pitchFamily="34" charset="0"/>
              <a:buChar char="•"/>
            </a:pPr>
            <a:r>
              <a:rPr lang="tr-TR" sz="2000" dirty="0"/>
              <a:t>Öğrenci, çalışan, mezun, işveren ve sağlık kuruluşlarının beklentilerinin nasıl belirlendiği, </a:t>
            </a:r>
          </a:p>
          <a:p>
            <a:pPr>
              <a:buFont typeface="Arial" panose="020B0604020202020204" pitchFamily="34" charset="0"/>
              <a:buChar char="•"/>
            </a:pPr>
            <a:r>
              <a:rPr lang="tr-TR" sz="2000" dirty="0"/>
              <a:t>Program hedeflerinin stratejik önceliklerle nasıl ilişkilendirildiği, </a:t>
            </a:r>
          </a:p>
          <a:p>
            <a:pPr>
              <a:buFont typeface="Arial" panose="020B0604020202020204" pitchFamily="34" charset="0"/>
              <a:buChar char="•"/>
            </a:pPr>
            <a:r>
              <a:rPr lang="tr-TR" sz="2000" dirty="0"/>
              <a:t>Fakülte faaliyetlerinin BKYS üzerinden nasıl planlandığı ve izlendiği, </a:t>
            </a:r>
          </a:p>
          <a:p>
            <a:pPr>
              <a:buFont typeface="Arial" panose="020B0604020202020204" pitchFamily="34" charset="0"/>
              <a:buChar char="•"/>
            </a:pPr>
            <a:r>
              <a:rPr lang="tr-TR" sz="2000" dirty="0"/>
              <a:t>Risklerin, fırsatların ve performans göstergelerinin nasıl yönetildiği. </a:t>
            </a:r>
          </a:p>
          <a:p>
            <a:pPr>
              <a:buNone/>
            </a:pPr>
            <a:r>
              <a:rPr lang="tr-TR" sz="2000" b="1" dirty="0"/>
              <a:t>Örnek kanıtlar:</a:t>
            </a:r>
            <a:br>
              <a:rPr lang="tr-TR" sz="2000" dirty="0"/>
            </a:br>
            <a:r>
              <a:rPr lang="tr-TR" sz="2000" dirty="0"/>
              <a:t>Stratejik hedefler, faaliyet planları, bölüm hedefleri, risk kayıtları, danışma kurulu kararları, GZFT analizi, iç değerlendirme raporu ve BKYS kayıtları.</a:t>
            </a:r>
          </a:p>
        </p:txBody>
      </p:sp>
    </p:spTree>
    <p:extLst>
      <p:ext uri="{BB962C8B-B14F-4D97-AF65-F5344CB8AC3E}">
        <p14:creationId xmlns:p14="http://schemas.microsoft.com/office/powerpoint/2010/main" val="961816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B4757-ACA4-8212-E9C6-E2C74AC3E5A9}"/>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D5660314-73B1-9BE0-C169-6D468BFB0FA0}"/>
              </a:ext>
            </a:extLst>
          </p:cNvPr>
          <p:cNvSpPr txBox="1"/>
          <p:nvPr/>
        </p:nvSpPr>
        <p:spPr>
          <a:xfrm>
            <a:off x="1390261" y="751344"/>
            <a:ext cx="10049069" cy="5016758"/>
          </a:xfrm>
          <a:prstGeom prst="rect">
            <a:avLst/>
          </a:prstGeom>
          <a:noFill/>
        </p:spPr>
        <p:txBody>
          <a:bodyPr wrap="square">
            <a:spAutoFit/>
          </a:bodyPr>
          <a:lstStyle/>
          <a:p>
            <a:pPr>
              <a:buNone/>
            </a:pPr>
            <a:r>
              <a:rPr lang="tr-TR" sz="2000" b="1" dirty="0"/>
              <a:t>KRİTER 2: KURUM KÜLTÜRÜ VE LİDERLİK</a:t>
            </a:r>
          </a:p>
          <a:p>
            <a:pPr>
              <a:buNone/>
            </a:pPr>
            <a:endParaRPr lang="tr-TR" sz="2000" b="1" dirty="0"/>
          </a:p>
          <a:p>
            <a:pPr>
              <a:buNone/>
            </a:pPr>
            <a:r>
              <a:rPr lang="tr-TR" sz="2000" b="1" dirty="0"/>
              <a:t>Sağlık Bilimleri Fakültesi aşağıdaki konuları açıklamalıdır:</a:t>
            </a:r>
          </a:p>
          <a:p>
            <a:pPr>
              <a:buFont typeface="Arial" panose="020B0604020202020204" pitchFamily="34" charset="0"/>
              <a:buChar char="•"/>
            </a:pPr>
            <a:r>
              <a:rPr lang="tr-TR" sz="2000" dirty="0"/>
              <a:t>Dekanlık ve bölüm yönetimlerinin ahi liderlik yaklaşımı, </a:t>
            </a:r>
          </a:p>
          <a:p>
            <a:pPr>
              <a:buFont typeface="Arial" panose="020B0604020202020204" pitchFamily="34" charset="0"/>
              <a:buChar char="•"/>
            </a:pPr>
            <a:r>
              <a:rPr lang="tr-TR" sz="2000" dirty="0"/>
              <a:t>Karar alma süreçlerinde katılımcılık ve ortak akıl, </a:t>
            </a:r>
          </a:p>
          <a:p>
            <a:pPr>
              <a:buFont typeface="Arial" panose="020B0604020202020204" pitchFamily="34" charset="0"/>
              <a:buChar char="•"/>
            </a:pPr>
            <a:r>
              <a:rPr lang="tr-TR" sz="2000" dirty="0"/>
              <a:t>Akademik ve idari çalışanların görüşlerinin alınması, </a:t>
            </a:r>
          </a:p>
          <a:p>
            <a:pPr>
              <a:buFont typeface="Arial" panose="020B0604020202020204" pitchFamily="34" charset="0"/>
              <a:buChar char="•"/>
            </a:pPr>
            <a:r>
              <a:rPr lang="tr-TR" sz="2000" dirty="0"/>
              <a:t>Öğrencilerin kurul ve komisyonlara katılımı, </a:t>
            </a:r>
          </a:p>
          <a:p>
            <a:pPr>
              <a:buFont typeface="Arial" panose="020B0604020202020204" pitchFamily="34" charset="0"/>
              <a:buChar char="•"/>
            </a:pPr>
            <a:r>
              <a:rPr lang="tr-TR" sz="2000" dirty="0"/>
              <a:t>Etik davranış, insan onuruna saygı ve mesleki sorumluluk, </a:t>
            </a:r>
          </a:p>
          <a:p>
            <a:pPr>
              <a:buFont typeface="Arial" panose="020B0604020202020204" pitchFamily="34" charset="0"/>
              <a:buChar char="•"/>
            </a:pPr>
            <a:r>
              <a:rPr lang="tr-TR" sz="2000" dirty="0"/>
              <a:t>Hasta güvenliği, öğrenci güvenliği ve çalışan güvenliği kültürü, </a:t>
            </a:r>
          </a:p>
          <a:p>
            <a:pPr>
              <a:buFont typeface="Arial" panose="020B0604020202020204" pitchFamily="34" charset="0"/>
              <a:buChar char="•"/>
            </a:pPr>
            <a:r>
              <a:rPr lang="tr-TR" sz="2000" dirty="0"/>
              <a:t>Bölümler ve meslek grupları arasındaki iş birliği, </a:t>
            </a:r>
          </a:p>
          <a:p>
            <a:pPr>
              <a:buFont typeface="Arial" panose="020B0604020202020204" pitchFamily="34" charset="0"/>
              <a:buChar char="•"/>
            </a:pPr>
            <a:r>
              <a:rPr lang="tr-TR" sz="2000" dirty="0"/>
              <a:t>Değişim ve yenilik çalışmalarının liderler tarafından desteklenmesi, </a:t>
            </a:r>
          </a:p>
          <a:p>
            <a:pPr>
              <a:buFont typeface="Arial" panose="020B0604020202020204" pitchFamily="34" charset="0"/>
              <a:buChar char="•"/>
            </a:pPr>
            <a:r>
              <a:rPr lang="tr-TR" sz="2000" dirty="0"/>
              <a:t>Başarıların tanınması ve iyi uygulamaların paylaşılması, </a:t>
            </a:r>
          </a:p>
          <a:p>
            <a:pPr>
              <a:buFont typeface="Arial" panose="020B0604020202020204" pitchFamily="34" charset="0"/>
              <a:buChar char="•"/>
            </a:pPr>
            <a:r>
              <a:rPr lang="tr-TR" sz="2000" dirty="0"/>
              <a:t>Çalışanların mesleki ve kişisel gelişimlerinin desteklenmesi. </a:t>
            </a:r>
          </a:p>
          <a:p>
            <a:pPr>
              <a:buNone/>
            </a:pPr>
            <a:r>
              <a:rPr lang="tr-TR" sz="2000" b="1" dirty="0"/>
              <a:t>Örnek kanıtlar:</a:t>
            </a:r>
            <a:br>
              <a:rPr lang="tr-TR" sz="2000" dirty="0"/>
            </a:br>
            <a:r>
              <a:rPr lang="tr-TR" sz="2000" dirty="0"/>
              <a:t>Fakülte ve bölüm kurul kararları, çalışan toplantıları, etik eğitimleri, liderlik anketleri, kurum kültürü sonuçları, oryantasyon faaliyetleri, ödül ve takdir uygulamaları.</a:t>
            </a:r>
          </a:p>
        </p:txBody>
      </p:sp>
    </p:spTree>
    <p:extLst>
      <p:ext uri="{BB962C8B-B14F-4D97-AF65-F5344CB8AC3E}">
        <p14:creationId xmlns:p14="http://schemas.microsoft.com/office/powerpoint/2010/main" val="3539166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F2829-3E39-08B8-21E3-4FE101D6F761}"/>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FA83D8CD-3536-25ED-0442-920C87F0A3F0}"/>
              </a:ext>
            </a:extLst>
          </p:cNvPr>
          <p:cNvSpPr txBox="1"/>
          <p:nvPr/>
        </p:nvSpPr>
        <p:spPr>
          <a:xfrm>
            <a:off x="1268963" y="1074509"/>
            <a:ext cx="10652449" cy="4708981"/>
          </a:xfrm>
          <a:prstGeom prst="rect">
            <a:avLst/>
          </a:prstGeom>
          <a:noFill/>
        </p:spPr>
        <p:txBody>
          <a:bodyPr wrap="square">
            <a:spAutoFit/>
          </a:bodyPr>
          <a:lstStyle/>
          <a:p>
            <a:pPr>
              <a:buNone/>
            </a:pPr>
            <a:r>
              <a:rPr lang="tr-TR" sz="2000" b="1" dirty="0"/>
              <a:t>KRİTER 3: PAYDAŞLARLA BAĞ KURMA</a:t>
            </a:r>
          </a:p>
          <a:p>
            <a:pPr>
              <a:buNone/>
            </a:pPr>
            <a:endParaRPr lang="tr-TR" sz="2000" b="1" dirty="0"/>
          </a:p>
          <a:p>
            <a:pPr>
              <a:buNone/>
            </a:pPr>
            <a:r>
              <a:rPr lang="tr-TR" sz="2000" dirty="0"/>
              <a:t>Sağlık Bilimleri Fakültesinin temel paydaşları açık biçimde tanımlanmalıdır.</a:t>
            </a:r>
          </a:p>
          <a:p>
            <a:pPr>
              <a:buNone/>
            </a:pPr>
            <a:endParaRPr lang="tr-TR" sz="2000" dirty="0"/>
          </a:p>
          <a:p>
            <a:pPr>
              <a:buNone/>
            </a:pPr>
            <a:r>
              <a:rPr lang="tr-TR" sz="2000" b="1" dirty="0"/>
              <a:t>TEMEL PAYDAŞLAR</a:t>
            </a:r>
          </a:p>
          <a:p>
            <a:r>
              <a:rPr lang="tr-TR" sz="2000" dirty="0"/>
              <a:t>Öğrenciler, Akademik ve idari çalışanlar, Mezunlar, İl Sağlık Müdürlüğü, Kamu ve özel hastaneler, Aile sağlığı merkezleri, Klinik uygulama kurumları, İşverenler, Meslek örgütleri ve meslek odaları, Araştırma ortakları, Yerel yönetimler, Sivil toplum kuruluşları, Tedarikçiler, Toplum ve dezavantajlı gruplar. </a:t>
            </a:r>
          </a:p>
          <a:p>
            <a:endParaRPr lang="tr-TR" sz="2000" dirty="0"/>
          </a:p>
          <a:p>
            <a:r>
              <a:rPr lang="tr-TR" sz="2000" b="1" dirty="0"/>
              <a:t>Her paydaş grubu için;</a:t>
            </a:r>
          </a:p>
          <a:p>
            <a:r>
              <a:rPr lang="tr-TR" sz="2000" dirty="0"/>
              <a:t>Gereksinim ve beklentiler, İletişim kanalları, Karar süreçlerine katılım yöntemi, Geri bildirim mekanizması, İş birliği alanları, Memnuniyet düzeyi, Birlikte yaratılan değer açıklanmalıdır.</a:t>
            </a:r>
          </a:p>
          <a:p>
            <a:pPr>
              <a:buFont typeface="Arial" panose="020B0604020202020204" pitchFamily="34" charset="0"/>
              <a:buChar char="•"/>
            </a:pPr>
            <a:endParaRPr lang="tr-TR" sz="2000" dirty="0"/>
          </a:p>
          <a:p>
            <a:pPr>
              <a:buNone/>
            </a:pPr>
            <a:endParaRPr lang="tr-TR" sz="2000" dirty="0"/>
          </a:p>
        </p:txBody>
      </p:sp>
    </p:spTree>
    <p:extLst>
      <p:ext uri="{BB962C8B-B14F-4D97-AF65-F5344CB8AC3E}">
        <p14:creationId xmlns:p14="http://schemas.microsoft.com/office/powerpoint/2010/main" val="2591640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4D567-1389-8153-5522-5BE6370A12DE}"/>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8654B460-9566-5148-A88F-2A6DC3AF4D9A}"/>
              </a:ext>
            </a:extLst>
          </p:cNvPr>
          <p:cNvSpPr txBox="1"/>
          <p:nvPr/>
        </p:nvSpPr>
        <p:spPr>
          <a:xfrm>
            <a:off x="979714" y="751344"/>
            <a:ext cx="10870164" cy="5293757"/>
          </a:xfrm>
          <a:prstGeom prst="rect">
            <a:avLst/>
          </a:prstGeom>
          <a:noFill/>
        </p:spPr>
        <p:txBody>
          <a:bodyPr wrap="square">
            <a:spAutoFit/>
          </a:bodyPr>
          <a:lstStyle/>
          <a:p>
            <a:pPr>
              <a:buNone/>
            </a:pPr>
            <a:r>
              <a:rPr lang="tr-TR" sz="2000" b="1" dirty="0"/>
              <a:t>KRİTER 4: SÜRDÜRÜLEBİLİR DEĞER YARATMA</a:t>
            </a:r>
          </a:p>
          <a:p>
            <a:pPr>
              <a:buNone/>
            </a:pPr>
            <a:endParaRPr lang="tr-TR" sz="2000" b="1" dirty="0"/>
          </a:p>
          <a:p>
            <a:pPr>
              <a:buNone/>
            </a:pPr>
            <a:endParaRPr lang="tr-TR" sz="2000" b="1" dirty="0"/>
          </a:p>
          <a:p>
            <a:pPr>
              <a:buNone/>
            </a:pPr>
            <a:r>
              <a:rPr lang="tr-TR" sz="2000" b="1" dirty="0"/>
              <a:t>Sağlık Bilimleri Fakültesinin değer önerisi yalnızca eğitim hizmeti sunmak değildir.</a:t>
            </a:r>
          </a:p>
          <a:p>
            <a:pPr>
              <a:buNone/>
            </a:pPr>
            <a:r>
              <a:rPr lang="tr-TR" sz="2000" dirty="0"/>
              <a:t>Fakültenin yarattığı sürdürülebilir değer aşağıdaki alanlarda açıklanmalıdır:</a:t>
            </a:r>
          </a:p>
          <a:p>
            <a:pPr>
              <a:buFont typeface="Arial" panose="020B0604020202020204" pitchFamily="34" charset="0"/>
              <a:buChar char="•"/>
            </a:pPr>
            <a:r>
              <a:rPr lang="tr-TR" sz="2000" dirty="0"/>
              <a:t>Mesleki ve etik yetkinliğe sahip sağlık çalışanı yetiştirme, </a:t>
            </a:r>
          </a:p>
          <a:p>
            <a:pPr>
              <a:buFont typeface="Arial" panose="020B0604020202020204" pitchFamily="34" charset="0"/>
              <a:buChar char="•"/>
            </a:pPr>
            <a:r>
              <a:rPr lang="tr-TR" sz="2000" dirty="0"/>
              <a:t>Öğrenci merkezli ve yeterlik temelli eğitim, </a:t>
            </a:r>
          </a:p>
          <a:p>
            <a:pPr>
              <a:buFont typeface="Arial" panose="020B0604020202020204" pitchFamily="34" charset="0"/>
              <a:buChar char="•"/>
            </a:pPr>
            <a:r>
              <a:rPr lang="tr-TR" sz="2000" dirty="0"/>
              <a:t>Güvenli klinik uygulama ortamları oluşturma, </a:t>
            </a:r>
          </a:p>
          <a:p>
            <a:pPr>
              <a:buFont typeface="Arial" panose="020B0604020202020204" pitchFamily="34" charset="0"/>
              <a:buChar char="•"/>
            </a:pPr>
            <a:r>
              <a:rPr lang="tr-TR" sz="2000" dirty="0"/>
              <a:t>Simülasyon ve uygulama laboratuvarlarından yararlanma, </a:t>
            </a:r>
          </a:p>
          <a:p>
            <a:pPr>
              <a:buFont typeface="Arial" panose="020B0604020202020204" pitchFamily="34" charset="0"/>
              <a:buChar char="•"/>
            </a:pPr>
            <a:r>
              <a:rPr lang="tr-TR" sz="2000" dirty="0"/>
              <a:t>Sağlık okuryazarlığını geliştirme, </a:t>
            </a:r>
          </a:p>
          <a:p>
            <a:pPr>
              <a:buFont typeface="Arial" panose="020B0604020202020204" pitchFamily="34" charset="0"/>
              <a:buChar char="•"/>
            </a:pPr>
            <a:r>
              <a:rPr lang="tr-TR" sz="2000" dirty="0"/>
              <a:t>Koruyucu ve geliştirici sağlık uygulamaları yürütme, </a:t>
            </a:r>
          </a:p>
          <a:p>
            <a:pPr>
              <a:buFont typeface="Arial" panose="020B0604020202020204" pitchFamily="34" charset="0"/>
              <a:buChar char="•"/>
            </a:pPr>
            <a:r>
              <a:rPr lang="tr-TR" sz="2000" dirty="0"/>
              <a:t>Toplum temelli sağlık projeleri gerçekleştirme, </a:t>
            </a:r>
          </a:p>
          <a:p>
            <a:pPr>
              <a:buFont typeface="Arial" panose="020B0604020202020204" pitchFamily="34" charset="0"/>
              <a:buChar char="•"/>
            </a:pPr>
            <a:r>
              <a:rPr lang="tr-TR" sz="2000" dirty="0"/>
              <a:t>Araştırma sonuçlarını sağlık hizmetlerine ve topluma aktarma, </a:t>
            </a:r>
          </a:p>
          <a:p>
            <a:pPr>
              <a:buFont typeface="Arial" panose="020B0604020202020204" pitchFamily="34" charset="0"/>
              <a:buChar char="•"/>
            </a:pPr>
            <a:r>
              <a:rPr lang="tr-TR" sz="2000" dirty="0"/>
              <a:t>Öğrencilerin ve mezunların istihdam edilebilirliğini artırma, </a:t>
            </a:r>
          </a:p>
          <a:p>
            <a:pPr>
              <a:buFont typeface="Arial" panose="020B0604020202020204" pitchFamily="34" charset="0"/>
              <a:buChar char="•"/>
            </a:pPr>
            <a:r>
              <a:rPr lang="tr-TR" sz="2000" dirty="0"/>
              <a:t>Program akreditasyonlarını geliştirme, </a:t>
            </a:r>
          </a:p>
          <a:p>
            <a:pPr>
              <a:buFont typeface="Arial" panose="020B0604020202020204" pitchFamily="34" charset="0"/>
              <a:buChar char="•"/>
            </a:pPr>
            <a:r>
              <a:rPr lang="tr-TR" sz="2000" dirty="0"/>
              <a:t>Dezavantajlı gruplara yönelik kapsayıcı hizmetler sunma, </a:t>
            </a:r>
          </a:p>
          <a:p>
            <a:pPr>
              <a:buFont typeface="Arial" panose="020B0604020202020204" pitchFamily="34" charset="0"/>
              <a:buChar char="•"/>
            </a:pPr>
            <a:r>
              <a:rPr lang="tr-TR" sz="2000" dirty="0"/>
              <a:t>Sağlık kuruluşlarıyla karşılıklı değer yaratan iş birlikleri geliştirme.</a:t>
            </a:r>
          </a:p>
        </p:txBody>
      </p:sp>
    </p:spTree>
    <p:extLst>
      <p:ext uri="{BB962C8B-B14F-4D97-AF65-F5344CB8AC3E}">
        <p14:creationId xmlns:p14="http://schemas.microsoft.com/office/powerpoint/2010/main" val="1968805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0E048-AC77-1877-B2E6-04C8338606E8}"/>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5440931C-EE31-29C7-84A5-25490A9EA18C}"/>
              </a:ext>
            </a:extLst>
          </p:cNvPr>
          <p:cNvSpPr txBox="1"/>
          <p:nvPr/>
        </p:nvSpPr>
        <p:spPr>
          <a:xfrm>
            <a:off x="1595535" y="617796"/>
            <a:ext cx="7550797" cy="5016758"/>
          </a:xfrm>
          <a:prstGeom prst="rect">
            <a:avLst/>
          </a:prstGeom>
          <a:noFill/>
        </p:spPr>
        <p:txBody>
          <a:bodyPr wrap="square">
            <a:spAutoFit/>
          </a:bodyPr>
          <a:lstStyle/>
          <a:p>
            <a:pPr>
              <a:buNone/>
            </a:pPr>
            <a:r>
              <a:rPr lang="tr-TR" sz="2000" b="1" dirty="0"/>
              <a:t>KRİTER 5: PERFORMANS VE DÖNÜŞÜME YÖN VERME</a:t>
            </a:r>
          </a:p>
          <a:p>
            <a:pPr>
              <a:buNone/>
            </a:pPr>
            <a:endParaRPr lang="tr-TR" sz="2000" b="1" dirty="0"/>
          </a:p>
          <a:p>
            <a:pPr>
              <a:buNone/>
            </a:pPr>
            <a:r>
              <a:rPr lang="tr-TR" sz="2000" b="1" dirty="0"/>
              <a:t>Sağlık Bilimleri Fakültesi aşağıdaki uygulamalarını açıklamalıdır:</a:t>
            </a:r>
          </a:p>
          <a:p>
            <a:pPr>
              <a:buFont typeface="Arial" panose="020B0604020202020204" pitchFamily="34" charset="0"/>
              <a:buChar char="•"/>
            </a:pPr>
            <a:r>
              <a:rPr lang="tr-TR" sz="2000" dirty="0"/>
              <a:t>Fakülte ve bölüm performans göstergelerinin izlenmesi, </a:t>
            </a:r>
          </a:p>
          <a:p>
            <a:pPr>
              <a:buFont typeface="Arial" panose="020B0604020202020204" pitchFamily="34" charset="0"/>
              <a:buChar char="•"/>
            </a:pPr>
            <a:r>
              <a:rPr lang="tr-TR" sz="2000" dirty="0"/>
              <a:t>Eğitim programlarının sonuçlara göre güncellenmesi, </a:t>
            </a:r>
          </a:p>
          <a:p>
            <a:pPr>
              <a:buFont typeface="Arial" panose="020B0604020202020204" pitchFamily="34" charset="0"/>
              <a:buChar char="•"/>
            </a:pPr>
            <a:r>
              <a:rPr lang="tr-TR" sz="2000" dirty="0"/>
              <a:t>Program akreditasyonu çalışmalarının yürütülmesi, </a:t>
            </a:r>
          </a:p>
          <a:p>
            <a:pPr>
              <a:buFont typeface="Arial" panose="020B0604020202020204" pitchFamily="34" charset="0"/>
              <a:buChar char="•"/>
            </a:pPr>
            <a:r>
              <a:rPr lang="tr-TR" sz="2000" dirty="0"/>
              <a:t>Risk ve fırsatların yönetilmesi, </a:t>
            </a:r>
          </a:p>
          <a:p>
            <a:pPr>
              <a:buFont typeface="Arial" panose="020B0604020202020204" pitchFamily="34" charset="0"/>
              <a:buChar char="•"/>
            </a:pPr>
            <a:r>
              <a:rPr lang="tr-TR" sz="2000" dirty="0"/>
              <a:t>İyileştirme faaliyetlerinin planlanması ve izlenmesi, </a:t>
            </a:r>
          </a:p>
          <a:p>
            <a:pPr>
              <a:buFont typeface="Arial" panose="020B0604020202020204" pitchFamily="34" charset="0"/>
              <a:buChar char="•"/>
            </a:pPr>
            <a:r>
              <a:rPr lang="tr-TR" sz="2000" dirty="0"/>
              <a:t>BKYS, AYDEP, KEYPS ve UNİS sistemlerinin kullanımı, </a:t>
            </a:r>
          </a:p>
          <a:p>
            <a:pPr>
              <a:buFont typeface="Arial" panose="020B0604020202020204" pitchFamily="34" charset="0"/>
              <a:buChar char="•"/>
            </a:pPr>
            <a:r>
              <a:rPr lang="tr-TR" sz="2000" dirty="0"/>
              <a:t>Dijital eğitim uygulamalarının geliştirilmesi, </a:t>
            </a:r>
          </a:p>
          <a:p>
            <a:pPr>
              <a:buFont typeface="Arial" panose="020B0604020202020204" pitchFamily="34" charset="0"/>
              <a:buChar char="•"/>
            </a:pPr>
            <a:r>
              <a:rPr lang="tr-TR" sz="2000" dirty="0"/>
              <a:t>Yapay zekânın eğitim ve araştırma süreçlerinde etik kullanımı, </a:t>
            </a:r>
          </a:p>
          <a:p>
            <a:pPr>
              <a:buFont typeface="Arial" panose="020B0604020202020204" pitchFamily="34" charset="0"/>
              <a:buChar char="•"/>
            </a:pPr>
            <a:r>
              <a:rPr lang="tr-TR" sz="2000" dirty="0"/>
              <a:t>Simülasyon ve laboratuvar altyapısının yönetimi, </a:t>
            </a:r>
          </a:p>
          <a:p>
            <a:pPr>
              <a:buFont typeface="Arial" panose="020B0604020202020204" pitchFamily="34" charset="0"/>
              <a:buChar char="•"/>
            </a:pPr>
            <a:r>
              <a:rPr lang="tr-TR" sz="2000" dirty="0"/>
              <a:t>Bilimsel araştırma ve proje kapasitesinin artırılması, </a:t>
            </a:r>
          </a:p>
          <a:p>
            <a:pPr>
              <a:buFont typeface="Arial" panose="020B0604020202020204" pitchFamily="34" charset="0"/>
              <a:buChar char="•"/>
            </a:pPr>
            <a:r>
              <a:rPr lang="tr-TR" sz="2000" dirty="0"/>
              <a:t>İnsan kaynağı ve akademik yetkinliklerin geliştirilmesi, </a:t>
            </a:r>
          </a:p>
          <a:p>
            <a:pPr>
              <a:buFont typeface="Arial" panose="020B0604020202020204" pitchFamily="34" charset="0"/>
              <a:buChar char="•"/>
            </a:pPr>
            <a:r>
              <a:rPr lang="tr-TR" sz="2000" dirty="0"/>
              <a:t>Mali, fiziki ve teknolojik kaynakların etkin kullanılması, </a:t>
            </a:r>
          </a:p>
          <a:p>
            <a:pPr>
              <a:buFont typeface="Arial" panose="020B0604020202020204" pitchFamily="34" charset="0"/>
              <a:buChar char="•"/>
            </a:pPr>
            <a:r>
              <a:rPr lang="tr-TR" sz="2000" dirty="0"/>
              <a:t>Değişim ve dönüşüm projelerinin yönetilmesi.</a:t>
            </a:r>
          </a:p>
        </p:txBody>
      </p:sp>
    </p:spTree>
    <p:extLst>
      <p:ext uri="{BB962C8B-B14F-4D97-AF65-F5344CB8AC3E}">
        <p14:creationId xmlns:p14="http://schemas.microsoft.com/office/powerpoint/2010/main" val="4179996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47B2F-3A7B-88D0-A6E0-A716CCC062DE}"/>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51E8AD1C-6A68-3413-895C-E9F05ECA8E59}"/>
              </a:ext>
            </a:extLst>
          </p:cNvPr>
          <p:cNvSpPr txBox="1"/>
          <p:nvPr/>
        </p:nvSpPr>
        <p:spPr>
          <a:xfrm>
            <a:off x="1540328" y="333137"/>
            <a:ext cx="10228683" cy="6524863"/>
          </a:xfrm>
          <a:prstGeom prst="rect">
            <a:avLst/>
          </a:prstGeom>
          <a:noFill/>
        </p:spPr>
        <p:txBody>
          <a:bodyPr wrap="square">
            <a:spAutoFit/>
          </a:bodyPr>
          <a:lstStyle/>
          <a:p>
            <a:pPr>
              <a:buNone/>
            </a:pPr>
            <a:r>
              <a:rPr lang="tr-TR" sz="2000" b="1" dirty="0"/>
              <a:t>KRİTER 6: PAYDAŞ ALGILARI</a:t>
            </a:r>
          </a:p>
          <a:p>
            <a:pPr>
              <a:buNone/>
            </a:pPr>
            <a:endParaRPr lang="tr-TR" sz="2000" b="1" dirty="0"/>
          </a:p>
          <a:p>
            <a:pPr>
              <a:buNone/>
            </a:pPr>
            <a:r>
              <a:rPr lang="tr-TR" sz="2000" dirty="0"/>
              <a:t>Kriter 6 kapsamında fakültenin paydaşlar tarafından nasıl algılandığı ölçülmelidir.</a:t>
            </a:r>
          </a:p>
          <a:p>
            <a:pPr>
              <a:buNone/>
            </a:pPr>
            <a:r>
              <a:rPr lang="tr-TR" sz="2000" dirty="0"/>
              <a:t>Öğrenci Algıları</a:t>
            </a:r>
          </a:p>
          <a:p>
            <a:pPr>
              <a:buNone/>
            </a:pPr>
            <a:r>
              <a:rPr lang="tr-TR" sz="2000" dirty="0"/>
              <a:t>Çalışan Algıları</a:t>
            </a:r>
          </a:p>
          <a:p>
            <a:pPr>
              <a:buNone/>
            </a:pPr>
            <a:r>
              <a:rPr lang="tr-TR" sz="2000" dirty="0"/>
              <a:t>Mezun ve İşveren Algıları</a:t>
            </a:r>
          </a:p>
          <a:p>
            <a:pPr>
              <a:buNone/>
            </a:pPr>
            <a:r>
              <a:rPr lang="tr-TR" sz="2000" dirty="0"/>
              <a:t>Toplum ve İş Birliği Paydaşları</a:t>
            </a:r>
          </a:p>
          <a:p>
            <a:pPr>
              <a:buNone/>
            </a:pPr>
            <a:endParaRPr lang="tr-TR" sz="2000" dirty="0"/>
          </a:p>
          <a:p>
            <a:r>
              <a:rPr lang="tr-TR" sz="2000" b="1" dirty="0"/>
              <a:t>Her algı göstergesi için mümkün olduğunca aşağıdaki bilgiler sunulmalıdır:</a:t>
            </a:r>
          </a:p>
          <a:p>
            <a:r>
              <a:rPr lang="tr-TR" sz="2000" dirty="0"/>
              <a:t>Gösterge adı, </a:t>
            </a:r>
          </a:p>
          <a:p>
            <a:r>
              <a:rPr lang="tr-TR" sz="2000" dirty="0"/>
              <a:t>2022 yılı sonucu, 2023 yılı sonucu, 2024 yılı sonucu, 2025 yılı sonucu, </a:t>
            </a:r>
          </a:p>
          <a:p>
            <a:r>
              <a:rPr lang="tr-TR" sz="2000" dirty="0"/>
              <a:t>Belirlenen hedef, </a:t>
            </a:r>
          </a:p>
          <a:p>
            <a:r>
              <a:rPr lang="tr-TR" sz="2000" dirty="0"/>
              <a:t>Üniversite ortalaması, </a:t>
            </a:r>
          </a:p>
          <a:p>
            <a:r>
              <a:rPr lang="tr-TR" sz="2000" dirty="0"/>
              <a:t>Bölüm veya program karşılaştırması, </a:t>
            </a:r>
          </a:p>
          <a:p>
            <a:r>
              <a:rPr lang="tr-TR" sz="2000" dirty="0"/>
              <a:t>Eğilim değerlendirmesi, </a:t>
            </a:r>
          </a:p>
          <a:p>
            <a:r>
              <a:rPr lang="tr-TR" sz="2000" dirty="0"/>
              <a:t>Sonuca bağlı gerçekleştirilen iyileştirme. </a:t>
            </a:r>
          </a:p>
          <a:p>
            <a:r>
              <a:rPr lang="tr-TR" sz="2000" dirty="0"/>
              <a:t>Tek yıllık sonuç yerine yıllara dayalı eğilim gösterilmelidir. Sonuçlarda düşüş varsa nedenleri açıklanmalı; artış varsa bu artışı sağlayan uygulamalar belirtilmelidir.</a:t>
            </a:r>
          </a:p>
          <a:p>
            <a:r>
              <a:rPr lang="tr-TR" sz="2000" dirty="0"/>
              <a:t>Ölçülmeyen alanlarda tahminî veri üretilmemeli, ilgili konu gelişim alanı olarak tanımlanmalıdır.</a:t>
            </a:r>
          </a:p>
          <a:p>
            <a:pPr>
              <a:buNone/>
            </a:pPr>
            <a:endParaRPr lang="tr-TR" sz="2000" dirty="0"/>
          </a:p>
        </p:txBody>
      </p:sp>
    </p:spTree>
    <p:extLst>
      <p:ext uri="{BB962C8B-B14F-4D97-AF65-F5344CB8AC3E}">
        <p14:creationId xmlns:p14="http://schemas.microsoft.com/office/powerpoint/2010/main" val="907808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EC097-5BE7-39FF-3E16-4FC73319E62E}"/>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A91F4BE8-8405-A86C-4261-AE9B8FB533D3}"/>
              </a:ext>
            </a:extLst>
          </p:cNvPr>
          <p:cNvSpPr txBox="1"/>
          <p:nvPr/>
        </p:nvSpPr>
        <p:spPr>
          <a:xfrm>
            <a:off x="1247970" y="749627"/>
            <a:ext cx="4947558" cy="5909310"/>
          </a:xfrm>
          <a:prstGeom prst="rect">
            <a:avLst/>
          </a:prstGeom>
          <a:noFill/>
        </p:spPr>
        <p:txBody>
          <a:bodyPr wrap="square">
            <a:spAutoFit/>
          </a:bodyPr>
          <a:lstStyle/>
          <a:p>
            <a:pPr>
              <a:buNone/>
            </a:pPr>
            <a:r>
              <a:rPr lang="tr-TR" b="1" dirty="0"/>
              <a:t>EĞİTİM-ÖĞRETİM SONUÇLARI</a:t>
            </a:r>
          </a:p>
          <a:p>
            <a:pPr>
              <a:buFont typeface="Arial" panose="020B0604020202020204" pitchFamily="34" charset="0"/>
              <a:buChar char="•"/>
            </a:pPr>
            <a:r>
              <a:rPr lang="tr-TR" dirty="0"/>
              <a:t>Program doluluk oranları, </a:t>
            </a:r>
          </a:p>
          <a:p>
            <a:pPr>
              <a:buFont typeface="Arial" panose="020B0604020202020204" pitchFamily="34" charset="0"/>
              <a:buChar char="•"/>
            </a:pPr>
            <a:r>
              <a:rPr lang="tr-TR" dirty="0"/>
              <a:t>Öğrenci ve mezun sayıları, </a:t>
            </a:r>
          </a:p>
          <a:p>
            <a:pPr>
              <a:buFont typeface="Arial" panose="020B0604020202020204" pitchFamily="34" charset="0"/>
              <a:buChar char="•"/>
            </a:pPr>
            <a:r>
              <a:rPr lang="tr-TR" dirty="0"/>
              <a:t>Mezuniyet oranları, </a:t>
            </a:r>
          </a:p>
          <a:p>
            <a:pPr>
              <a:buFont typeface="Arial" panose="020B0604020202020204" pitchFamily="34" charset="0"/>
              <a:buChar char="•"/>
            </a:pPr>
            <a:r>
              <a:rPr lang="tr-TR" dirty="0"/>
              <a:t>Ders başarı oranları, </a:t>
            </a:r>
          </a:p>
          <a:p>
            <a:pPr>
              <a:buFont typeface="Arial" panose="020B0604020202020204" pitchFamily="34" charset="0"/>
              <a:buChar char="•"/>
            </a:pPr>
            <a:r>
              <a:rPr lang="tr-TR" dirty="0"/>
              <a:t>Program öğrenme çıktılarının gerçekleşme düzeyi, </a:t>
            </a:r>
          </a:p>
          <a:p>
            <a:pPr>
              <a:buFont typeface="Arial" panose="020B0604020202020204" pitchFamily="34" charset="0"/>
              <a:buChar char="•"/>
            </a:pPr>
            <a:r>
              <a:rPr lang="tr-TR" dirty="0"/>
              <a:t>Klinik uygulama başarı oranları, </a:t>
            </a:r>
          </a:p>
          <a:p>
            <a:pPr>
              <a:buFont typeface="Arial" panose="020B0604020202020204" pitchFamily="34" charset="0"/>
              <a:buChar char="•"/>
            </a:pPr>
            <a:r>
              <a:rPr lang="tr-TR" dirty="0"/>
              <a:t>Program akreditasyonu durumu, </a:t>
            </a:r>
          </a:p>
          <a:p>
            <a:pPr>
              <a:buFont typeface="Arial" panose="020B0604020202020204" pitchFamily="34" charset="0"/>
              <a:buChar char="•"/>
            </a:pPr>
            <a:r>
              <a:rPr lang="tr-TR" dirty="0"/>
              <a:t>Mezun istihdam oranı, </a:t>
            </a:r>
          </a:p>
          <a:p>
            <a:pPr>
              <a:buFont typeface="Arial" panose="020B0604020202020204" pitchFamily="34" charset="0"/>
              <a:buChar char="•"/>
            </a:pPr>
            <a:r>
              <a:rPr lang="tr-TR" dirty="0"/>
              <a:t>Öğrenci değişim programlarına katılım. </a:t>
            </a:r>
          </a:p>
          <a:p>
            <a:pPr>
              <a:buNone/>
            </a:pPr>
            <a:r>
              <a:rPr lang="tr-TR" b="1" dirty="0"/>
              <a:t>ARAŞTIRMA SONUÇLARI</a:t>
            </a:r>
          </a:p>
          <a:p>
            <a:pPr>
              <a:buFont typeface="Arial" panose="020B0604020202020204" pitchFamily="34" charset="0"/>
              <a:buChar char="•"/>
            </a:pPr>
            <a:r>
              <a:rPr lang="tr-TR" dirty="0"/>
              <a:t>Öğretim elemanı başına yayın, </a:t>
            </a:r>
          </a:p>
          <a:p>
            <a:pPr>
              <a:buFont typeface="Arial" panose="020B0604020202020204" pitchFamily="34" charset="0"/>
              <a:buChar char="•"/>
            </a:pPr>
            <a:r>
              <a:rPr lang="tr-TR" dirty="0"/>
              <a:t>Nitelikli yayın sayısı, </a:t>
            </a:r>
          </a:p>
          <a:p>
            <a:pPr>
              <a:buFont typeface="Arial" panose="020B0604020202020204" pitchFamily="34" charset="0"/>
              <a:buChar char="•"/>
            </a:pPr>
            <a:r>
              <a:rPr lang="tr-TR" dirty="0"/>
              <a:t>Atıf sayısı, </a:t>
            </a:r>
          </a:p>
          <a:p>
            <a:pPr>
              <a:buFont typeface="Arial" panose="020B0604020202020204" pitchFamily="34" charset="0"/>
              <a:buChar char="•"/>
            </a:pPr>
            <a:r>
              <a:rPr lang="tr-TR" dirty="0"/>
              <a:t>Ulusal ve uluslararası proje sayısı, </a:t>
            </a:r>
          </a:p>
          <a:p>
            <a:pPr>
              <a:buFont typeface="Arial" panose="020B0604020202020204" pitchFamily="34" charset="0"/>
              <a:buChar char="•"/>
            </a:pPr>
            <a:r>
              <a:rPr lang="tr-TR" dirty="0"/>
              <a:t>Dış kaynaklı proje bütçesi, </a:t>
            </a:r>
          </a:p>
          <a:p>
            <a:pPr>
              <a:buFont typeface="Arial" panose="020B0604020202020204" pitchFamily="34" charset="0"/>
              <a:buChar char="•"/>
            </a:pPr>
            <a:r>
              <a:rPr lang="tr-TR" dirty="0"/>
              <a:t>Öğrenci katılımlı araştırmalar, </a:t>
            </a:r>
          </a:p>
          <a:p>
            <a:pPr>
              <a:buFont typeface="Arial" panose="020B0604020202020204" pitchFamily="34" charset="0"/>
              <a:buChar char="•"/>
            </a:pPr>
            <a:r>
              <a:rPr lang="tr-TR" dirty="0"/>
              <a:t>Disiplinler arası araştırmalar, </a:t>
            </a:r>
          </a:p>
          <a:p>
            <a:pPr>
              <a:buFont typeface="Arial" panose="020B0604020202020204" pitchFamily="34" charset="0"/>
              <a:buChar char="•"/>
            </a:pPr>
            <a:r>
              <a:rPr lang="tr-TR" dirty="0"/>
              <a:t>Sağlık hizmetine veya topluma aktarılan araştırma çıktıları. </a:t>
            </a:r>
          </a:p>
        </p:txBody>
      </p:sp>
      <p:sp>
        <p:nvSpPr>
          <p:cNvPr id="7" name="Metin kutusu 6">
            <a:extLst>
              <a:ext uri="{FF2B5EF4-FFF2-40B4-BE49-F238E27FC236}">
                <a16:creationId xmlns:a16="http://schemas.microsoft.com/office/drawing/2014/main" id="{0D02A4F7-AA93-9AFC-9360-CAB29DC8C564}"/>
              </a:ext>
            </a:extLst>
          </p:cNvPr>
          <p:cNvSpPr txBox="1"/>
          <p:nvPr/>
        </p:nvSpPr>
        <p:spPr>
          <a:xfrm>
            <a:off x="6871219" y="776876"/>
            <a:ext cx="5320781" cy="4801314"/>
          </a:xfrm>
          <a:prstGeom prst="rect">
            <a:avLst/>
          </a:prstGeom>
          <a:noFill/>
        </p:spPr>
        <p:txBody>
          <a:bodyPr wrap="square">
            <a:spAutoFit/>
          </a:bodyPr>
          <a:lstStyle/>
          <a:p>
            <a:pPr>
              <a:buNone/>
            </a:pPr>
            <a:r>
              <a:rPr lang="tr-TR" sz="1800" b="1" dirty="0"/>
              <a:t>TOPLUMSAL KATKI SONUÇLARI</a:t>
            </a:r>
          </a:p>
          <a:p>
            <a:pPr>
              <a:buFont typeface="Arial" panose="020B0604020202020204" pitchFamily="34" charset="0"/>
              <a:buChar char="•"/>
            </a:pPr>
            <a:r>
              <a:rPr lang="tr-TR" sz="1800" dirty="0"/>
              <a:t>Sağlık eğitimi ve farkındalık etkinliği sayısı, </a:t>
            </a:r>
          </a:p>
          <a:p>
            <a:pPr>
              <a:buFont typeface="Arial" panose="020B0604020202020204" pitchFamily="34" charset="0"/>
              <a:buChar char="•"/>
            </a:pPr>
            <a:r>
              <a:rPr lang="tr-TR" sz="1800" dirty="0"/>
              <a:t>Etkinliklerle ulaşılan kişi sayısı, </a:t>
            </a:r>
          </a:p>
          <a:p>
            <a:pPr>
              <a:buFont typeface="Arial" panose="020B0604020202020204" pitchFamily="34" charset="0"/>
              <a:buChar char="•"/>
            </a:pPr>
            <a:r>
              <a:rPr lang="tr-TR" sz="1800" dirty="0"/>
              <a:t>Katılımcı memnuniyeti, </a:t>
            </a:r>
          </a:p>
          <a:p>
            <a:pPr>
              <a:buFont typeface="Arial" panose="020B0604020202020204" pitchFamily="34" charset="0"/>
              <a:buChar char="•"/>
            </a:pPr>
            <a:r>
              <a:rPr lang="tr-TR" sz="1800" dirty="0"/>
              <a:t>Dezavantajlı gruplara yönelik faaliyetler, </a:t>
            </a:r>
          </a:p>
          <a:p>
            <a:pPr>
              <a:buFont typeface="Arial" panose="020B0604020202020204" pitchFamily="34" charset="0"/>
              <a:buChar char="•"/>
            </a:pPr>
            <a:r>
              <a:rPr lang="tr-TR" sz="1800" dirty="0"/>
              <a:t>Kamu ve sağlık kuruluşlarıyla yürütülen çalışmalar, </a:t>
            </a:r>
          </a:p>
          <a:p>
            <a:pPr>
              <a:buFont typeface="Arial" panose="020B0604020202020204" pitchFamily="34" charset="0"/>
              <a:buChar char="•"/>
            </a:pPr>
            <a:r>
              <a:rPr lang="tr-TR" sz="1800" dirty="0"/>
              <a:t>Toplumsal etki sonuçları. </a:t>
            </a:r>
          </a:p>
          <a:p>
            <a:pPr>
              <a:buNone/>
            </a:pPr>
            <a:r>
              <a:rPr lang="tr-TR" sz="1800" b="1" dirty="0"/>
              <a:t>KURUMSAL KAPASİTE SONUÇLARI</a:t>
            </a:r>
          </a:p>
          <a:p>
            <a:pPr>
              <a:buFont typeface="Arial" panose="020B0604020202020204" pitchFamily="34" charset="0"/>
              <a:buChar char="•"/>
            </a:pPr>
            <a:r>
              <a:rPr lang="tr-TR" sz="1800" dirty="0"/>
              <a:t>Süreç performans hedef gerçekleşme oranı, </a:t>
            </a:r>
          </a:p>
          <a:p>
            <a:pPr>
              <a:buFont typeface="Arial" panose="020B0604020202020204" pitchFamily="34" charset="0"/>
              <a:buChar char="•"/>
            </a:pPr>
            <a:r>
              <a:rPr lang="tr-TR" sz="1800" dirty="0"/>
              <a:t>Faaliyet gerçekleşme oranı, </a:t>
            </a:r>
          </a:p>
          <a:p>
            <a:pPr>
              <a:buFont typeface="Arial" panose="020B0604020202020204" pitchFamily="34" charset="0"/>
              <a:buChar char="•"/>
            </a:pPr>
            <a:r>
              <a:rPr lang="tr-TR" sz="1800" dirty="0"/>
              <a:t>Risk azaltma faaliyetleri, </a:t>
            </a:r>
          </a:p>
          <a:p>
            <a:pPr>
              <a:buFont typeface="Arial" panose="020B0604020202020204" pitchFamily="34" charset="0"/>
              <a:buChar char="•"/>
            </a:pPr>
            <a:r>
              <a:rPr lang="tr-TR" sz="1800" dirty="0"/>
              <a:t>İyileştirme planlarının tamamlanma oranı, </a:t>
            </a:r>
          </a:p>
          <a:p>
            <a:pPr>
              <a:buFont typeface="Arial" panose="020B0604020202020204" pitchFamily="34" charset="0"/>
              <a:buChar char="•"/>
            </a:pPr>
            <a:r>
              <a:rPr lang="tr-TR" sz="1800" dirty="0"/>
              <a:t>Dijital sistem kullanım oranı, </a:t>
            </a:r>
          </a:p>
          <a:p>
            <a:pPr>
              <a:buFont typeface="Arial" panose="020B0604020202020204" pitchFamily="34" charset="0"/>
              <a:buChar char="•"/>
            </a:pPr>
            <a:r>
              <a:rPr lang="tr-TR" sz="1800" dirty="0"/>
              <a:t>Laboratuvar ve simülasyon alanlarının kullanım düzeyi, </a:t>
            </a:r>
          </a:p>
          <a:p>
            <a:pPr>
              <a:buFont typeface="Arial" panose="020B0604020202020204" pitchFamily="34" charset="0"/>
              <a:buChar char="•"/>
            </a:pPr>
            <a:r>
              <a:rPr lang="tr-TR" sz="1800" dirty="0"/>
              <a:t>İnsan kaynağı gelişim faaliyetleri, </a:t>
            </a:r>
          </a:p>
          <a:p>
            <a:pPr>
              <a:buFont typeface="Arial" panose="020B0604020202020204" pitchFamily="34" charset="0"/>
              <a:buChar char="•"/>
            </a:pPr>
            <a:r>
              <a:rPr lang="tr-TR" sz="1800" dirty="0"/>
              <a:t>Kaynak kullanım etkinliği. </a:t>
            </a:r>
          </a:p>
        </p:txBody>
      </p:sp>
      <p:sp>
        <p:nvSpPr>
          <p:cNvPr id="9" name="Metin kutusu 8">
            <a:extLst>
              <a:ext uri="{FF2B5EF4-FFF2-40B4-BE49-F238E27FC236}">
                <a16:creationId xmlns:a16="http://schemas.microsoft.com/office/drawing/2014/main" id="{A41C4157-241F-7342-35A5-6EF81D535CA6}"/>
              </a:ext>
            </a:extLst>
          </p:cNvPr>
          <p:cNvSpPr txBox="1"/>
          <p:nvPr/>
        </p:nvSpPr>
        <p:spPr>
          <a:xfrm>
            <a:off x="2310882" y="118036"/>
            <a:ext cx="6097554" cy="646331"/>
          </a:xfrm>
          <a:prstGeom prst="rect">
            <a:avLst/>
          </a:prstGeom>
          <a:noFill/>
        </p:spPr>
        <p:txBody>
          <a:bodyPr wrap="square">
            <a:spAutoFit/>
          </a:bodyPr>
          <a:lstStyle/>
          <a:p>
            <a:pPr>
              <a:buNone/>
            </a:pPr>
            <a:r>
              <a:rPr lang="tr-TR" sz="1800" b="1" dirty="0"/>
              <a:t>KRİTER 7: STRATEJİK VE OPERASYONEL PERFORMANS</a:t>
            </a:r>
          </a:p>
          <a:p>
            <a:pPr>
              <a:buNone/>
            </a:pPr>
            <a:endParaRPr lang="tr-TR" sz="1800" b="1" dirty="0"/>
          </a:p>
        </p:txBody>
      </p:sp>
    </p:spTree>
    <p:extLst>
      <p:ext uri="{BB962C8B-B14F-4D97-AF65-F5344CB8AC3E}">
        <p14:creationId xmlns:p14="http://schemas.microsoft.com/office/powerpoint/2010/main" val="1817552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6F943-2EA8-39AC-E52F-E32DE04E1DBD}"/>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3BBB18A9-7E1B-9196-313B-F27BFC6F41CC}"/>
              </a:ext>
            </a:extLst>
          </p:cNvPr>
          <p:cNvSpPr txBox="1"/>
          <p:nvPr/>
        </p:nvSpPr>
        <p:spPr>
          <a:xfrm>
            <a:off x="1779814" y="205473"/>
            <a:ext cx="8773108" cy="1200329"/>
          </a:xfrm>
          <a:prstGeom prst="rect">
            <a:avLst/>
          </a:prstGeom>
          <a:noFill/>
        </p:spPr>
        <p:txBody>
          <a:bodyPr wrap="square">
            <a:spAutoFit/>
          </a:bodyPr>
          <a:lstStyle/>
          <a:p>
            <a:pPr>
              <a:buNone/>
            </a:pPr>
            <a:r>
              <a:rPr lang="tr-TR" b="1" dirty="0"/>
              <a:t>KANITLAR NASIL HAZIRLANMALIDIR?</a:t>
            </a:r>
          </a:p>
          <a:p>
            <a:pPr>
              <a:buNone/>
            </a:pPr>
            <a:endParaRPr lang="tr-TR" b="1" dirty="0"/>
          </a:p>
          <a:p>
            <a:pPr>
              <a:buNone/>
            </a:pPr>
            <a:r>
              <a:rPr lang="tr-TR" dirty="0"/>
              <a:t>Kanıtlar yalnızca bir faaliyetin yapıldığını değil, uygulamanın tüm yönetim döngüsünü göstermelidir.</a:t>
            </a:r>
          </a:p>
        </p:txBody>
      </p:sp>
      <p:sp>
        <p:nvSpPr>
          <p:cNvPr id="5" name="Metin kutusu 4">
            <a:extLst>
              <a:ext uri="{FF2B5EF4-FFF2-40B4-BE49-F238E27FC236}">
                <a16:creationId xmlns:a16="http://schemas.microsoft.com/office/drawing/2014/main" id="{42C470C3-61B8-C07F-2F06-35C7731ACC2E}"/>
              </a:ext>
            </a:extLst>
          </p:cNvPr>
          <p:cNvSpPr txBox="1"/>
          <p:nvPr/>
        </p:nvSpPr>
        <p:spPr>
          <a:xfrm>
            <a:off x="1052027" y="1473378"/>
            <a:ext cx="6097554" cy="4247317"/>
          </a:xfrm>
          <a:prstGeom prst="rect">
            <a:avLst/>
          </a:prstGeom>
          <a:noFill/>
        </p:spPr>
        <p:txBody>
          <a:bodyPr wrap="square">
            <a:spAutoFit/>
          </a:bodyPr>
          <a:lstStyle/>
          <a:p>
            <a:pPr>
              <a:buNone/>
            </a:pPr>
            <a:r>
              <a:rPr lang="tr-TR" b="1" dirty="0"/>
              <a:t>YAKLAŞIM KANITLARI</a:t>
            </a:r>
          </a:p>
          <a:p>
            <a:pPr>
              <a:buFont typeface="Arial" panose="020B0604020202020204" pitchFamily="34" charset="0"/>
              <a:buChar char="•"/>
            </a:pPr>
            <a:r>
              <a:rPr lang="tr-TR" dirty="0"/>
              <a:t>Yönerge, </a:t>
            </a:r>
          </a:p>
          <a:p>
            <a:pPr>
              <a:buFont typeface="Arial" panose="020B0604020202020204" pitchFamily="34" charset="0"/>
              <a:buChar char="•"/>
            </a:pPr>
            <a:r>
              <a:rPr lang="tr-TR" dirty="0"/>
              <a:t>Prosedür, </a:t>
            </a:r>
          </a:p>
          <a:p>
            <a:pPr>
              <a:buFont typeface="Arial" panose="020B0604020202020204" pitchFamily="34" charset="0"/>
              <a:buChar char="•"/>
            </a:pPr>
            <a:r>
              <a:rPr lang="tr-TR" dirty="0"/>
              <a:t>Plan, </a:t>
            </a:r>
          </a:p>
          <a:p>
            <a:pPr>
              <a:buFont typeface="Arial" panose="020B0604020202020204" pitchFamily="34" charset="0"/>
              <a:buChar char="•"/>
            </a:pPr>
            <a:r>
              <a:rPr lang="tr-TR" dirty="0"/>
              <a:t>Politika, </a:t>
            </a:r>
          </a:p>
          <a:p>
            <a:pPr>
              <a:buFont typeface="Arial" panose="020B0604020202020204" pitchFamily="34" charset="0"/>
              <a:buChar char="•"/>
            </a:pPr>
            <a:r>
              <a:rPr lang="tr-TR" dirty="0"/>
              <a:t>Görev tanımı, </a:t>
            </a:r>
          </a:p>
          <a:p>
            <a:pPr>
              <a:buFont typeface="Arial" panose="020B0604020202020204" pitchFamily="34" charset="0"/>
              <a:buChar char="•"/>
            </a:pPr>
            <a:r>
              <a:rPr lang="tr-TR" dirty="0"/>
              <a:t>İş akışı. </a:t>
            </a:r>
          </a:p>
          <a:p>
            <a:endParaRPr lang="tr-TR" dirty="0"/>
          </a:p>
          <a:p>
            <a:pPr>
              <a:buNone/>
            </a:pPr>
            <a:r>
              <a:rPr lang="tr-TR" b="1" dirty="0"/>
              <a:t>YAYILIM KANITLARI</a:t>
            </a:r>
          </a:p>
          <a:p>
            <a:pPr>
              <a:buFont typeface="Arial" panose="020B0604020202020204" pitchFamily="34" charset="0"/>
              <a:buChar char="•"/>
            </a:pPr>
            <a:r>
              <a:rPr lang="tr-TR" dirty="0"/>
              <a:t>Bölüm ve program uygulamaları, </a:t>
            </a:r>
          </a:p>
          <a:p>
            <a:pPr>
              <a:buFont typeface="Arial" panose="020B0604020202020204" pitchFamily="34" charset="0"/>
              <a:buChar char="•"/>
            </a:pPr>
            <a:r>
              <a:rPr lang="tr-TR" dirty="0"/>
              <a:t>Toplantı kayıtları, </a:t>
            </a:r>
          </a:p>
          <a:p>
            <a:pPr>
              <a:buFont typeface="Arial" panose="020B0604020202020204" pitchFamily="34" charset="0"/>
              <a:buChar char="•"/>
            </a:pPr>
            <a:r>
              <a:rPr lang="tr-TR" dirty="0"/>
              <a:t>Eğitimler, </a:t>
            </a:r>
          </a:p>
          <a:p>
            <a:pPr>
              <a:buFont typeface="Arial" panose="020B0604020202020204" pitchFamily="34" charset="0"/>
              <a:buChar char="•"/>
            </a:pPr>
            <a:r>
              <a:rPr lang="tr-TR" dirty="0"/>
              <a:t>Protokoller, </a:t>
            </a:r>
          </a:p>
          <a:p>
            <a:pPr>
              <a:buFont typeface="Arial" panose="020B0604020202020204" pitchFamily="34" charset="0"/>
              <a:buChar char="•"/>
            </a:pPr>
            <a:r>
              <a:rPr lang="tr-TR" dirty="0"/>
              <a:t>Sistem kayıtları, </a:t>
            </a:r>
          </a:p>
          <a:p>
            <a:pPr>
              <a:buFont typeface="Arial" panose="020B0604020202020204" pitchFamily="34" charset="0"/>
              <a:buChar char="•"/>
            </a:pPr>
            <a:r>
              <a:rPr lang="tr-TR" dirty="0"/>
              <a:t>Uygulama örnekleri.</a:t>
            </a:r>
          </a:p>
        </p:txBody>
      </p:sp>
      <p:sp>
        <p:nvSpPr>
          <p:cNvPr id="7" name="Metin kutusu 6">
            <a:extLst>
              <a:ext uri="{FF2B5EF4-FFF2-40B4-BE49-F238E27FC236}">
                <a16:creationId xmlns:a16="http://schemas.microsoft.com/office/drawing/2014/main" id="{7DB86C53-6E67-C0E6-16C0-A0CD3EEF39EF}"/>
              </a:ext>
            </a:extLst>
          </p:cNvPr>
          <p:cNvSpPr txBox="1"/>
          <p:nvPr/>
        </p:nvSpPr>
        <p:spPr>
          <a:xfrm>
            <a:off x="6196691" y="1211834"/>
            <a:ext cx="6097554" cy="5355312"/>
          </a:xfrm>
          <a:prstGeom prst="rect">
            <a:avLst/>
          </a:prstGeom>
          <a:noFill/>
        </p:spPr>
        <p:txBody>
          <a:bodyPr wrap="square">
            <a:spAutoFit/>
          </a:bodyPr>
          <a:lstStyle/>
          <a:p>
            <a:pPr>
              <a:buNone/>
            </a:pPr>
            <a:r>
              <a:rPr lang="tr-TR" b="1" dirty="0"/>
              <a:t>DEĞERLENDİRME KANITLARI</a:t>
            </a:r>
          </a:p>
          <a:p>
            <a:pPr>
              <a:buFont typeface="Arial" panose="020B0604020202020204" pitchFamily="34" charset="0"/>
              <a:buChar char="•"/>
            </a:pPr>
            <a:r>
              <a:rPr lang="tr-TR" dirty="0"/>
              <a:t>Anket analizleri, </a:t>
            </a:r>
          </a:p>
          <a:p>
            <a:pPr>
              <a:buFont typeface="Arial" panose="020B0604020202020204" pitchFamily="34" charset="0"/>
              <a:buChar char="•"/>
            </a:pPr>
            <a:r>
              <a:rPr lang="tr-TR" dirty="0"/>
              <a:t>Performans raporları, </a:t>
            </a:r>
          </a:p>
          <a:p>
            <a:pPr>
              <a:buFont typeface="Arial" panose="020B0604020202020204" pitchFamily="34" charset="0"/>
              <a:buChar char="•"/>
            </a:pPr>
            <a:r>
              <a:rPr lang="tr-TR" dirty="0"/>
              <a:t>İç değerlendirme raporları, </a:t>
            </a:r>
          </a:p>
          <a:p>
            <a:pPr>
              <a:buFont typeface="Arial" panose="020B0604020202020204" pitchFamily="34" charset="0"/>
              <a:buChar char="•"/>
            </a:pPr>
            <a:r>
              <a:rPr lang="tr-TR" dirty="0"/>
              <a:t>Yönetimin gözden geçirmesi, </a:t>
            </a:r>
          </a:p>
          <a:p>
            <a:pPr>
              <a:buFont typeface="Arial" panose="020B0604020202020204" pitchFamily="34" charset="0"/>
              <a:buChar char="•"/>
            </a:pPr>
            <a:r>
              <a:rPr lang="tr-TR" dirty="0"/>
              <a:t>Kurul ve komisyon kararları. </a:t>
            </a:r>
          </a:p>
          <a:p>
            <a:endParaRPr lang="tr-TR" dirty="0"/>
          </a:p>
          <a:p>
            <a:pPr>
              <a:buNone/>
            </a:pPr>
            <a:r>
              <a:rPr lang="tr-TR" b="1" dirty="0"/>
              <a:t>İYİLEŞTİRME KANITLARI</a:t>
            </a:r>
          </a:p>
          <a:p>
            <a:pPr>
              <a:buFont typeface="Arial" panose="020B0604020202020204" pitchFamily="34" charset="0"/>
              <a:buChar char="•"/>
            </a:pPr>
            <a:r>
              <a:rPr lang="tr-TR" dirty="0"/>
              <a:t>BKYS iyileştirme planı, </a:t>
            </a:r>
          </a:p>
          <a:p>
            <a:pPr>
              <a:buFont typeface="Arial" panose="020B0604020202020204" pitchFamily="34" charset="0"/>
              <a:buChar char="•"/>
            </a:pPr>
            <a:r>
              <a:rPr lang="tr-TR" dirty="0"/>
              <a:t>Güncellenen süreç veya uygulama, </a:t>
            </a:r>
          </a:p>
          <a:p>
            <a:pPr>
              <a:buFont typeface="Arial" panose="020B0604020202020204" pitchFamily="34" charset="0"/>
              <a:buChar char="•"/>
            </a:pPr>
            <a:r>
              <a:rPr lang="tr-TR" dirty="0"/>
              <a:t>Değiştirilen ders veya program içeriği, </a:t>
            </a:r>
          </a:p>
          <a:p>
            <a:pPr>
              <a:buFont typeface="Arial" panose="020B0604020202020204" pitchFamily="34" charset="0"/>
              <a:buChar char="•"/>
            </a:pPr>
            <a:r>
              <a:rPr lang="tr-TR" dirty="0"/>
              <a:t>Alınan düzeltici ve önleyici kararlar. </a:t>
            </a:r>
          </a:p>
          <a:p>
            <a:endParaRPr lang="tr-TR" dirty="0"/>
          </a:p>
          <a:p>
            <a:pPr>
              <a:buNone/>
            </a:pPr>
            <a:r>
              <a:rPr lang="tr-TR" b="1" dirty="0"/>
              <a:t>SONUÇ KANITLARI</a:t>
            </a:r>
          </a:p>
          <a:p>
            <a:pPr>
              <a:buFont typeface="Arial" panose="020B0604020202020204" pitchFamily="34" charset="0"/>
              <a:buChar char="•"/>
            </a:pPr>
            <a:r>
              <a:rPr lang="tr-TR" dirty="0"/>
              <a:t>Eğilim tabloları, </a:t>
            </a:r>
          </a:p>
          <a:p>
            <a:pPr>
              <a:buFont typeface="Arial" panose="020B0604020202020204" pitchFamily="34" charset="0"/>
              <a:buChar char="•"/>
            </a:pPr>
            <a:r>
              <a:rPr lang="tr-TR" dirty="0"/>
              <a:t>Grafikler, </a:t>
            </a:r>
          </a:p>
          <a:p>
            <a:pPr>
              <a:buFont typeface="Arial" panose="020B0604020202020204" pitchFamily="34" charset="0"/>
              <a:buChar char="•"/>
            </a:pPr>
            <a:r>
              <a:rPr lang="tr-TR" dirty="0"/>
              <a:t>Hedef gerçekleşmeleri, </a:t>
            </a:r>
          </a:p>
          <a:p>
            <a:pPr>
              <a:buFont typeface="Arial" panose="020B0604020202020204" pitchFamily="34" charset="0"/>
              <a:buChar char="•"/>
            </a:pPr>
            <a:r>
              <a:rPr lang="tr-TR" dirty="0"/>
              <a:t>Karşılaştırma sonuçları, </a:t>
            </a:r>
          </a:p>
          <a:p>
            <a:pPr>
              <a:buFont typeface="Arial" panose="020B0604020202020204" pitchFamily="34" charset="0"/>
              <a:buChar char="•"/>
            </a:pPr>
            <a:r>
              <a:rPr lang="tr-TR" dirty="0"/>
              <a:t>Etki analizleri.</a:t>
            </a:r>
          </a:p>
        </p:txBody>
      </p:sp>
    </p:spTree>
    <p:extLst>
      <p:ext uri="{BB962C8B-B14F-4D97-AF65-F5344CB8AC3E}">
        <p14:creationId xmlns:p14="http://schemas.microsoft.com/office/powerpoint/2010/main" val="32654837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F3553-F173-2294-3B5E-D9581351323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D1C97D-739E-4D09-9E64-5E40B64E6927}"/>
              </a:ext>
            </a:extLst>
          </p:cNvPr>
          <p:cNvSpPr>
            <a:spLocks noChangeArrowheads="1"/>
          </p:cNvSpPr>
          <p:nvPr/>
        </p:nvSpPr>
        <p:spPr bwMode="auto">
          <a:xfrm>
            <a:off x="2300907" y="1209204"/>
            <a:ext cx="8311407" cy="3785652"/>
          </a:xfrm>
          <a:prstGeom prst="rect">
            <a:avLst/>
          </a:prstGeom>
          <a:noFill/>
        </p:spPr>
        <p:txBody>
          <a:bodyPr wrap="square">
            <a:spAutoFit/>
          </a:bodyPr>
          <a:lstStyle/>
          <a:p>
            <a:endParaRPr lang="tr-TR" altLang="tr-TR" sz="2000" b="1" dirty="0"/>
          </a:p>
          <a:p>
            <a:r>
              <a:rPr lang="tr-TR" altLang="tr-TR" sz="2000" b="1" dirty="0"/>
              <a:t>EFQM'DE ÖNEMLİ OLAN</a:t>
            </a:r>
          </a:p>
          <a:p>
            <a:endParaRPr lang="tr-TR" altLang="tr-TR" sz="2000" b="1" dirty="0"/>
          </a:p>
          <a:p>
            <a:r>
              <a:rPr lang="tr-TR" altLang="tr-TR" sz="2000" dirty="0"/>
              <a:t>❌ Çok belge göstermek değildir.</a:t>
            </a:r>
          </a:p>
          <a:p>
            <a:r>
              <a:rPr lang="tr-TR" altLang="tr-TR" sz="2000" dirty="0"/>
              <a:t>✔ Doğru kanıt göstermektir.</a:t>
            </a:r>
          </a:p>
          <a:p>
            <a:r>
              <a:rPr lang="tr-TR" altLang="tr-TR" sz="2000" dirty="0"/>
              <a:t>❌ Çok konuşmak değildir.</a:t>
            </a:r>
          </a:p>
          <a:p>
            <a:r>
              <a:rPr lang="tr-TR" altLang="tr-TR" sz="2000" dirty="0"/>
              <a:t>✔ Değer oluşturduğunu gösterebilmektir.</a:t>
            </a:r>
          </a:p>
          <a:p>
            <a:r>
              <a:rPr lang="tr-TR" altLang="tr-TR" sz="2000" dirty="0"/>
              <a:t>❌ Faaliyet anlatmak değildir.</a:t>
            </a:r>
          </a:p>
          <a:p>
            <a:r>
              <a:rPr lang="tr-TR" altLang="tr-TR" sz="2000" dirty="0"/>
              <a:t>✔ Sonuç ve öğrenmeyi ortaya koymaktır.</a:t>
            </a:r>
          </a:p>
          <a:p>
            <a:endParaRPr lang="tr-TR" altLang="tr-TR" sz="2000" b="1" dirty="0"/>
          </a:p>
          <a:p>
            <a:endParaRPr lang="tr-TR" altLang="tr-TR" sz="2000" b="1" dirty="0"/>
          </a:p>
          <a:p>
            <a:r>
              <a:rPr lang="tr-TR" altLang="tr-TR" sz="2000" b="1" dirty="0"/>
              <a:t>Yaklaşım → Uygulama → Değerlendirme → İyileştirme → Sonuç</a:t>
            </a:r>
          </a:p>
        </p:txBody>
      </p:sp>
    </p:spTree>
    <p:extLst>
      <p:ext uri="{BB962C8B-B14F-4D97-AF65-F5344CB8AC3E}">
        <p14:creationId xmlns:p14="http://schemas.microsoft.com/office/powerpoint/2010/main" val="689506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0E9D1-D38C-F791-FCFC-9D3863BA5974}"/>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00AF0E75-B8F7-4753-8B34-AF78E798A2D9}"/>
              </a:ext>
            </a:extLst>
          </p:cNvPr>
          <p:cNvSpPr txBox="1"/>
          <p:nvPr/>
        </p:nvSpPr>
        <p:spPr>
          <a:xfrm>
            <a:off x="2385391" y="2026128"/>
            <a:ext cx="7765773" cy="3108543"/>
          </a:xfrm>
          <a:prstGeom prst="rect">
            <a:avLst/>
          </a:prstGeom>
          <a:noFill/>
        </p:spPr>
        <p:txBody>
          <a:bodyPr wrap="square">
            <a:spAutoFit/>
          </a:bodyPr>
          <a:lstStyle/>
          <a:p>
            <a:r>
              <a:rPr lang="tr-TR" sz="2800" dirty="0"/>
              <a:t>□ </a:t>
            </a:r>
            <a:r>
              <a:rPr lang="tr-TR" sz="2400" dirty="0"/>
              <a:t>Birim Öz Değerlendirme tamamlandı</a:t>
            </a:r>
          </a:p>
          <a:p>
            <a:r>
              <a:rPr lang="tr-TR" sz="2400" dirty="0"/>
              <a:t>□ Kanıtlar güncellendi</a:t>
            </a:r>
          </a:p>
          <a:p>
            <a:r>
              <a:rPr lang="tr-TR" sz="2400" dirty="0"/>
              <a:t>□ Performans sonuçları hazır</a:t>
            </a:r>
          </a:p>
          <a:p>
            <a:r>
              <a:rPr lang="tr-TR" sz="2400" dirty="0"/>
              <a:t>□ İyileştirme örnekleri hazır</a:t>
            </a:r>
          </a:p>
          <a:p>
            <a:r>
              <a:rPr lang="tr-TR" sz="2400" dirty="0"/>
              <a:t>□ Paydaş örnekleri hazır</a:t>
            </a:r>
          </a:p>
          <a:p>
            <a:r>
              <a:rPr lang="tr-TR" sz="2400" dirty="0"/>
              <a:t>□ Süreçler biliniyor</a:t>
            </a:r>
          </a:p>
          <a:p>
            <a:r>
              <a:rPr lang="tr-TR" sz="2400" dirty="0"/>
              <a:t>□ Çalışanlar bilgilendirildi</a:t>
            </a:r>
          </a:p>
          <a:p>
            <a:r>
              <a:rPr lang="tr-TR" sz="2400" dirty="0"/>
              <a:t>□ Sunum ve anlatım provası yapıldı</a:t>
            </a:r>
          </a:p>
        </p:txBody>
      </p:sp>
      <p:sp>
        <p:nvSpPr>
          <p:cNvPr id="5" name="Metin kutusu 4">
            <a:extLst>
              <a:ext uri="{FF2B5EF4-FFF2-40B4-BE49-F238E27FC236}">
                <a16:creationId xmlns:a16="http://schemas.microsoft.com/office/drawing/2014/main" id="{9FF3C723-3414-4CF8-B4BF-E57B0A58446A}"/>
              </a:ext>
            </a:extLst>
          </p:cNvPr>
          <p:cNvSpPr txBox="1"/>
          <p:nvPr/>
        </p:nvSpPr>
        <p:spPr>
          <a:xfrm>
            <a:off x="2306261" y="1286325"/>
            <a:ext cx="9713843" cy="461665"/>
          </a:xfrm>
          <a:prstGeom prst="rect">
            <a:avLst/>
          </a:prstGeom>
          <a:noFill/>
        </p:spPr>
        <p:txBody>
          <a:bodyPr wrap="square">
            <a:spAutoFit/>
          </a:bodyPr>
          <a:lstStyle>
            <a:lvl1pPr>
              <a:defRPr sz="2000" b="1"/>
            </a:lvl1pPr>
          </a:lstStyle>
          <a:p>
            <a:r>
              <a:rPr lang="tr-TR" sz="2400" dirty="0"/>
              <a:t>Saha Ziyareti Hazırlık Kontrol Listesi</a:t>
            </a:r>
          </a:p>
        </p:txBody>
      </p:sp>
    </p:spTree>
    <p:extLst>
      <p:ext uri="{BB962C8B-B14F-4D97-AF65-F5344CB8AC3E}">
        <p14:creationId xmlns:p14="http://schemas.microsoft.com/office/powerpoint/2010/main" val="4243605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F7710-9A47-482B-2CF2-9E846E20FB19}"/>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0AC9604F-A211-8FE5-AF76-503FBC022B26}"/>
              </a:ext>
            </a:extLst>
          </p:cNvPr>
          <p:cNvSpPr txBox="1"/>
          <p:nvPr/>
        </p:nvSpPr>
        <p:spPr>
          <a:xfrm>
            <a:off x="1231640" y="875190"/>
            <a:ext cx="10235682" cy="4524315"/>
          </a:xfrm>
          <a:prstGeom prst="rect">
            <a:avLst/>
          </a:prstGeom>
          <a:noFill/>
        </p:spPr>
        <p:txBody>
          <a:bodyPr wrap="square">
            <a:spAutoFit/>
          </a:bodyPr>
          <a:lstStyle/>
          <a:p>
            <a:pPr>
              <a:buNone/>
            </a:pPr>
            <a:r>
              <a:rPr lang="tr-TR" sz="2400" b="1" dirty="0"/>
              <a:t>Birim öz değerlendirme çalışması, yapılan faaliyetlerin sıralandığı bir faaliyet raporu değildir. Sağlık Bilimleri Fakültesinin kurumsal amaçları nasıl uyguladığını, paydaşları için hangi değeri oluşturduğunu, performansını nasıl izlediğini, güçlü yönlerini ve geliştirmesi gereken alanları kanıta dayalı olarak ortaya koyan bir kurumsal öğrenme çalışmasıdır.</a:t>
            </a:r>
          </a:p>
          <a:p>
            <a:pPr>
              <a:buNone/>
            </a:pPr>
            <a:endParaRPr lang="tr-TR" sz="2400" dirty="0"/>
          </a:p>
          <a:p>
            <a:pPr>
              <a:buNone/>
            </a:pPr>
            <a:r>
              <a:rPr lang="tr-TR" sz="2400" dirty="0"/>
              <a:t>Fakültenin üniversite raporundaki metinleri aynen kopyalaması değil, iki temel soruya cevap vermesi beklenmelidir:</a:t>
            </a:r>
          </a:p>
          <a:p>
            <a:pPr>
              <a:buFont typeface="+mj-lt"/>
              <a:buAutoNum type="arabicPeriod"/>
            </a:pPr>
            <a:r>
              <a:rPr lang="tr-TR" sz="2400" b="1" dirty="0"/>
              <a:t>Üniversitenin tanımladığı kurumsal yaklaşım Sağlık Bilimleri Fakültesinde nasıl uygulanıyor? </a:t>
            </a:r>
          </a:p>
          <a:p>
            <a:pPr>
              <a:buFont typeface="+mj-lt"/>
              <a:buAutoNum type="arabicPeriod"/>
            </a:pPr>
            <a:r>
              <a:rPr lang="tr-TR" sz="2400" b="1" dirty="0"/>
              <a:t>Fakültenin sağlık eğitimi, araştırma, klinik uygulama ve toplumsal katkı bakımından kendine özgü uygulamaları ve sonuçları nelerdir?</a:t>
            </a:r>
          </a:p>
        </p:txBody>
      </p:sp>
    </p:spTree>
    <p:extLst>
      <p:ext uri="{BB962C8B-B14F-4D97-AF65-F5344CB8AC3E}">
        <p14:creationId xmlns:p14="http://schemas.microsoft.com/office/powerpoint/2010/main" val="3836968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43226-E68C-E300-2B4D-D3DF56B9DAF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A1AAC11-1534-4219-BF56-3DF65DE73D17}"/>
              </a:ext>
            </a:extLst>
          </p:cNvPr>
          <p:cNvSpPr>
            <a:spLocks noChangeArrowheads="1"/>
          </p:cNvSpPr>
          <p:nvPr/>
        </p:nvSpPr>
        <p:spPr bwMode="auto">
          <a:xfrm>
            <a:off x="2372138" y="1430666"/>
            <a:ext cx="8481391" cy="3785652"/>
          </a:xfrm>
          <a:prstGeom prst="rect">
            <a:avLst/>
          </a:prstGeom>
          <a:noFill/>
        </p:spPr>
        <p:txBody>
          <a:bodyPr wrap="square">
            <a:spAutoFit/>
          </a:bodyPr>
          <a:lstStyle/>
          <a:p>
            <a:endParaRPr lang="tr-TR" altLang="tr-TR" sz="2000" b="1" dirty="0"/>
          </a:p>
          <a:p>
            <a:r>
              <a:rPr lang="tr-TR" altLang="tr-TR" sz="2000" b="1" dirty="0"/>
              <a:t>Değerlendiricilerin Odaklanacağı Konular</a:t>
            </a:r>
          </a:p>
          <a:p>
            <a:endParaRPr lang="tr-TR" altLang="tr-TR" sz="2000" b="1" dirty="0"/>
          </a:p>
          <a:p>
            <a:r>
              <a:rPr lang="tr-TR" altLang="tr-TR" sz="2000" dirty="0"/>
              <a:t>🔹 Yaklaşım</a:t>
            </a:r>
          </a:p>
          <a:p>
            <a:r>
              <a:rPr lang="tr-TR" altLang="tr-TR" sz="2000" dirty="0"/>
              <a:t>🔹 Yayılım</a:t>
            </a:r>
          </a:p>
          <a:p>
            <a:r>
              <a:rPr lang="tr-TR" altLang="tr-TR" sz="2000" dirty="0"/>
              <a:t>🔹 Öğrenme</a:t>
            </a:r>
          </a:p>
          <a:p>
            <a:r>
              <a:rPr lang="tr-TR" altLang="tr-TR" sz="2000" dirty="0"/>
              <a:t>🔹 İyileştirme</a:t>
            </a:r>
          </a:p>
          <a:p>
            <a:r>
              <a:rPr lang="tr-TR" altLang="tr-TR" sz="2000" dirty="0"/>
              <a:t>🔹 Sonuçlar</a:t>
            </a:r>
          </a:p>
          <a:p>
            <a:r>
              <a:rPr lang="tr-TR" altLang="tr-TR" sz="2000" dirty="0"/>
              <a:t>🔹 Kanıt</a:t>
            </a:r>
          </a:p>
          <a:p>
            <a:endParaRPr lang="tr-TR" altLang="tr-TR" sz="2000" b="1" dirty="0"/>
          </a:p>
          <a:p>
            <a:endParaRPr lang="tr-TR" altLang="tr-TR" sz="2000" b="1" dirty="0"/>
          </a:p>
          <a:p>
            <a:r>
              <a:rPr lang="tr-TR" altLang="tr-TR" sz="2000" b="1" dirty="0">
                <a:solidFill>
                  <a:schemeClr val="accent2">
                    <a:lumMod val="50000"/>
                  </a:schemeClr>
                </a:solidFill>
              </a:rPr>
              <a:t>Söylenen Her Uygulamanın Kanıtı Olmalıdır.</a:t>
            </a:r>
          </a:p>
        </p:txBody>
      </p:sp>
      <p:sp>
        <p:nvSpPr>
          <p:cNvPr id="4" name="Metin kutusu 3">
            <a:extLst>
              <a:ext uri="{FF2B5EF4-FFF2-40B4-BE49-F238E27FC236}">
                <a16:creationId xmlns:a16="http://schemas.microsoft.com/office/drawing/2014/main" id="{2E2DC21F-AFE5-4810-AA14-FEB00DF0CA0F}"/>
              </a:ext>
            </a:extLst>
          </p:cNvPr>
          <p:cNvSpPr txBox="1"/>
          <p:nvPr/>
        </p:nvSpPr>
        <p:spPr>
          <a:xfrm>
            <a:off x="2293007" y="781094"/>
            <a:ext cx="9674087" cy="461665"/>
          </a:xfrm>
          <a:prstGeom prst="rect">
            <a:avLst/>
          </a:prstGeom>
          <a:noFill/>
        </p:spPr>
        <p:txBody>
          <a:bodyPr wrap="square">
            <a:spAutoFit/>
          </a:bodyPr>
          <a:lstStyle>
            <a:lvl1pPr>
              <a:defRPr sz="2000" b="1"/>
            </a:lvl1pPr>
          </a:lstStyle>
          <a:p>
            <a:r>
              <a:rPr lang="tr-TR" altLang="tr-TR" sz="2400" dirty="0"/>
              <a:t>Saha Ziyaretinde Değerlendiriciler Ne Arayacak?</a:t>
            </a:r>
          </a:p>
        </p:txBody>
      </p:sp>
    </p:spTree>
    <p:extLst>
      <p:ext uri="{BB962C8B-B14F-4D97-AF65-F5344CB8AC3E}">
        <p14:creationId xmlns:p14="http://schemas.microsoft.com/office/powerpoint/2010/main" val="119391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3DE84-1283-E5D6-DB98-FA1A5C329D2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AD1C2A-D5BA-4265-8F4E-5983A637D2A2}"/>
              </a:ext>
            </a:extLst>
          </p:cNvPr>
          <p:cNvSpPr>
            <a:spLocks noChangeArrowheads="1"/>
          </p:cNvSpPr>
          <p:nvPr/>
        </p:nvSpPr>
        <p:spPr bwMode="auto">
          <a:xfrm>
            <a:off x="1895061" y="1488496"/>
            <a:ext cx="9912626" cy="3231654"/>
          </a:xfrm>
          <a:prstGeom prst="rect">
            <a:avLst/>
          </a:prstGeom>
          <a:noFill/>
        </p:spPr>
        <p:txBody>
          <a:bodyPr wrap="square">
            <a:spAutoFit/>
          </a:bodyPr>
          <a:lstStyle/>
          <a:p>
            <a:endParaRPr lang="tr-TR" altLang="tr-TR" sz="2000" b="1" dirty="0"/>
          </a:p>
          <a:p>
            <a:r>
              <a:rPr lang="tr-TR" altLang="tr-TR" sz="2000" b="1" dirty="0"/>
              <a:t>✅ Üniversite Öz Değerlendirme Raporunun incelenmesi</a:t>
            </a:r>
          </a:p>
          <a:p>
            <a:r>
              <a:rPr lang="tr-TR" altLang="tr-TR" sz="2000" b="1" dirty="0"/>
              <a:t>✅ Birim Öz Değerlendirme Raporunun hazırlanması</a:t>
            </a:r>
          </a:p>
          <a:p>
            <a:r>
              <a:rPr lang="tr-TR" altLang="tr-TR" sz="2000" b="1" dirty="0"/>
              <a:t>✅ Güçlü yönlerin belirlenmesi</a:t>
            </a:r>
          </a:p>
          <a:p>
            <a:r>
              <a:rPr lang="tr-TR" altLang="tr-TR" sz="2000" b="1" dirty="0"/>
              <a:t>✅ İyileştirme alanlarının belirlenmesi</a:t>
            </a:r>
          </a:p>
          <a:p>
            <a:r>
              <a:rPr lang="tr-TR" altLang="tr-TR" sz="2000" b="1" dirty="0"/>
              <a:t>✅ Kanıtların doğrulanması</a:t>
            </a:r>
          </a:p>
          <a:p>
            <a:r>
              <a:rPr lang="tr-TR" altLang="tr-TR" sz="2000" b="1" dirty="0"/>
              <a:t>✅ Saha ziyaretinde BİRİMDE anlatılacak uygulamaların hazırlanması</a:t>
            </a:r>
          </a:p>
          <a:p>
            <a:endParaRPr lang="tr-TR" altLang="tr-TR" sz="2000" b="1" dirty="0"/>
          </a:p>
          <a:p>
            <a:endParaRPr lang="tr-TR" altLang="tr-TR" sz="2000" b="1" dirty="0"/>
          </a:p>
          <a:p>
            <a:r>
              <a:rPr lang="tr-TR" altLang="tr-TR" sz="2000" b="1" dirty="0"/>
              <a:t>Hedef: Her birimin EFQM bakış açısıyla kendi hikâyesini ortaya koyması.</a:t>
            </a:r>
          </a:p>
        </p:txBody>
      </p:sp>
      <p:sp>
        <p:nvSpPr>
          <p:cNvPr id="4" name="Metin kutusu 3">
            <a:extLst>
              <a:ext uri="{FF2B5EF4-FFF2-40B4-BE49-F238E27FC236}">
                <a16:creationId xmlns:a16="http://schemas.microsoft.com/office/drawing/2014/main" id="{F4DC3635-5785-4949-B786-9EB431844F82}"/>
              </a:ext>
            </a:extLst>
          </p:cNvPr>
          <p:cNvSpPr txBox="1"/>
          <p:nvPr/>
        </p:nvSpPr>
        <p:spPr>
          <a:xfrm>
            <a:off x="1908313" y="903355"/>
            <a:ext cx="8375374" cy="523220"/>
          </a:xfrm>
          <a:prstGeom prst="rect">
            <a:avLst/>
          </a:prstGeom>
          <a:noFill/>
        </p:spPr>
        <p:txBody>
          <a:bodyPr wrap="square">
            <a:spAutoFit/>
          </a:bodyPr>
          <a:lstStyle>
            <a:lvl1pPr>
              <a:defRPr sz="2000" b="1"/>
            </a:lvl1pPr>
          </a:lstStyle>
          <a:p>
            <a:r>
              <a:rPr lang="tr-TR" altLang="tr-TR" sz="2800" dirty="0"/>
              <a:t>Eğitim Sonrası Beklentilerimiz</a:t>
            </a:r>
          </a:p>
        </p:txBody>
      </p:sp>
    </p:spTree>
    <p:extLst>
      <p:ext uri="{BB962C8B-B14F-4D97-AF65-F5344CB8AC3E}">
        <p14:creationId xmlns:p14="http://schemas.microsoft.com/office/powerpoint/2010/main" val="1356353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78122-744C-BD5A-81CD-7A3E5FBB338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F7D0AE5-E2DD-45DF-88F0-3D3680761C5F}"/>
              </a:ext>
            </a:extLst>
          </p:cNvPr>
          <p:cNvSpPr>
            <a:spLocks noChangeArrowheads="1"/>
          </p:cNvSpPr>
          <p:nvPr/>
        </p:nvSpPr>
        <p:spPr bwMode="auto">
          <a:xfrm>
            <a:off x="1417982" y="2129738"/>
            <a:ext cx="9356035"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3200" b="1" i="1" u="none" strike="noStrike" cap="none" normalizeH="0" baseline="0" dirty="0">
                <a:ln>
                  <a:noFill/>
                </a:ln>
                <a:solidFill>
                  <a:schemeClr val="tx1">
                    <a:lumMod val="85000"/>
                    <a:lumOff val="15000"/>
                  </a:schemeClr>
                </a:solidFill>
                <a:effectLst/>
                <a:latin typeface="Aptos Display"/>
              </a:rPr>
              <a:t>"Kalitede Ödül bir hedef değil, sürekli gelişim yolculuğudur."</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3200" b="0" i="0" u="none" strike="noStrike" cap="none" normalizeH="0" baseline="0" dirty="0">
              <a:ln>
                <a:noFill/>
              </a:ln>
              <a:solidFill>
                <a:schemeClr val="tx1"/>
              </a:solidFill>
              <a:effectLst/>
              <a:latin typeface="Amasis MT Pro" panose="02040504050005020304" pitchFamily="18" charset="-94"/>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3200" b="1" i="0" u="none" strike="noStrike" cap="none" normalizeH="0" baseline="0" dirty="0">
                <a:ln>
                  <a:noFill/>
                </a:ln>
                <a:solidFill>
                  <a:schemeClr val="tx1"/>
                </a:solidFill>
                <a:effectLst/>
                <a:latin typeface="Amasis MT Pro" panose="02040504050005020304" pitchFamily="18" charset="-94"/>
              </a:rPr>
              <a:t>Teşekkür Ederi</a:t>
            </a:r>
            <a:r>
              <a:rPr lang="tr-TR" altLang="tr-TR" sz="3200" b="1" dirty="0">
                <a:latin typeface="Amasis MT Pro" panose="02040504050005020304" pitchFamily="18" charset="-94"/>
              </a:rPr>
              <a:t>m</a:t>
            </a:r>
            <a:endParaRPr kumimoji="0" lang="tr-TR" altLang="tr-TR" sz="3200" b="0" i="0" u="none" strike="noStrike" cap="none" normalizeH="0" baseline="0" dirty="0">
              <a:ln>
                <a:noFill/>
              </a:ln>
              <a:solidFill>
                <a:schemeClr val="tx1"/>
              </a:solidFill>
              <a:effectLst/>
              <a:latin typeface="Amasis MT Pro" panose="02040504050005020304" pitchFamily="18" charset="-94"/>
            </a:endParaRPr>
          </a:p>
          <a:p>
            <a:pPr marL="0" marR="0" lvl="0" indent="0" algn="ctr" defTabSz="914400" rtl="0" eaLnBrk="0" fontAlgn="base" latinLnBrk="0" hangingPunct="0">
              <a:lnSpc>
                <a:spcPct val="100000"/>
              </a:lnSpc>
              <a:spcBef>
                <a:spcPct val="0"/>
              </a:spcBef>
              <a:spcAft>
                <a:spcPct val="0"/>
              </a:spcAft>
              <a:buClrTx/>
              <a:buSzTx/>
              <a:buFontTx/>
              <a:buNone/>
              <a:tabLst/>
            </a:pPr>
            <a:endParaRPr lang="tr-TR" altLang="tr-TR" sz="3200" dirty="0">
              <a:latin typeface="Amasis MT Pro" panose="02040504050005020304" pitchFamily="18" charset="-94"/>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3200" b="0" i="0" u="none" strike="noStrike" cap="none" normalizeH="0" baseline="0" dirty="0">
              <a:ln>
                <a:noFill/>
              </a:ln>
              <a:solidFill>
                <a:schemeClr val="tx1"/>
              </a:solidFill>
              <a:effectLst/>
              <a:latin typeface="Amasis MT Pro" panose="02040504050005020304" pitchFamily="18" charset="-94"/>
            </a:endParaRPr>
          </a:p>
          <a:p>
            <a:pPr marL="0" marR="0" lvl="0" indent="0" algn="ctr" defTabSz="914400" rtl="0" eaLnBrk="0" fontAlgn="base" latinLnBrk="0" hangingPunct="0">
              <a:lnSpc>
                <a:spcPct val="100000"/>
              </a:lnSpc>
              <a:spcBef>
                <a:spcPct val="0"/>
              </a:spcBef>
              <a:spcAft>
                <a:spcPct val="0"/>
              </a:spcAft>
              <a:buClrTx/>
              <a:buSzTx/>
              <a:buFontTx/>
              <a:buNone/>
              <a:tabLst/>
            </a:pPr>
            <a:endParaRPr lang="tr-TR" altLang="tr-TR" sz="3200" dirty="0">
              <a:latin typeface="Amasis MT Pro" panose="02040504050005020304" pitchFamily="18" charset="-94"/>
            </a:endParaRPr>
          </a:p>
        </p:txBody>
      </p:sp>
    </p:spTree>
    <p:extLst>
      <p:ext uri="{BB962C8B-B14F-4D97-AF65-F5344CB8AC3E}">
        <p14:creationId xmlns:p14="http://schemas.microsoft.com/office/powerpoint/2010/main" val="2684412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B1352-46FF-7F70-176C-9D2BE7337C0C}"/>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91DA0005-C4A2-E85B-38F5-613AC1901352}"/>
              </a:ext>
            </a:extLst>
          </p:cNvPr>
          <p:cNvSpPr txBox="1"/>
          <p:nvPr/>
        </p:nvSpPr>
        <p:spPr>
          <a:xfrm>
            <a:off x="1278294" y="909250"/>
            <a:ext cx="10431623" cy="5632311"/>
          </a:xfrm>
          <a:prstGeom prst="rect">
            <a:avLst/>
          </a:prstGeom>
          <a:noFill/>
        </p:spPr>
        <p:txBody>
          <a:bodyPr wrap="square">
            <a:spAutoFit/>
          </a:bodyPr>
          <a:lstStyle/>
          <a:p>
            <a:pPr>
              <a:buNone/>
            </a:pPr>
            <a:endParaRPr lang="tr-TR" sz="2400" b="1" dirty="0"/>
          </a:p>
          <a:p>
            <a:r>
              <a:rPr lang="tr-TR" sz="2400" dirty="0"/>
              <a:t>Üniversitemiz, EFQM Modelinin yedi kriteri doğrultusunda kurumsal öz değerlendirme çalışmalarını tamamlamış; yaklaşımlarını, uygulamalarını, sonuçlarını ve kanıtlarını Excel dosyası ile EFQM </a:t>
            </a:r>
            <a:r>
              <a:rPr lang="tr-TR" sz="2400" dirty="0" err="1"/>
              <a:t>AssessBase</a:t>
            </a:r>
            <a:r>
              <a:rPr lang="tr-TR" sz="2400" dirty="0"/>
              <a:t> başvuru raporuna aktarmıştır.</a:t>
            </a:r>
          </a:p>
          <a:p>
            <a:r>
              <a:rPr lang="tr-TR" sz="2400" b="1" dirty="0"/>
              <a:t>Birimlerden beklenen; </a:t>
            </a:r>
            <a:r>
              <a:rPr lang="tr-TR" sz="2400" dirty="0"/>
              <a:t>üniversite düzeyinde tanımlanan yönetim, kalite, performans ve iyileştirme yaklaşımlarının kendi görev alanlarındaki karşılığını ortaya koymalarıdır.</a:t>
            </a:r>
          </a:p>
          <a:p>
            <a:r>
              <a:rPr lang="tr-TR" sz="2400" b="1" dirty="0"/>
              <a:t>Birim öz değerlendirme çalışması; </a:t>
            </a:r>
            <a:r>
              <a:rPr lang="tr-TR" sz="2400" dirty="0"/>
              <a:t>Birimin güçlü yönlerini görünür hâle getirir.</a:t>
            </a:r>
          </a:p>
          <a:p>
            <a:pPr marL="342900" indent="-342900">
              <a:buFont typeface="Arial" panose="020B0604020202020204" pitchFamily="34" charset="0"/>
              <a:buChar char="•"/>
            </a:pPr>
            <a:r>
              <a:rPr lang="tr-TR" sz="2400" dirty="0"/>
              <a:t>İyileştirmeye açık alanları belirler.</a:t>
            </a:r>
          </a:p>
          <a:p>
            <a:pPr marL="342900" indent="-342900">
              <a:buFont typeface="Arial" panose="020B0604020202020204" pitchFamily="34" charset="0"/>
              <a:buChar char="•"/>
            </a:pPr>
            <a:r>
              <a:rPr lang="tr-TR" sz="2400" dirty="0"/>
              <a:t>Uygulamaların birim genelindeki yayılımını gösterir.</a:t>
            </a:r>
          </a:p>
          <a:p>
            <a:pPr marL="342900" indent="-342900">
              <a:buFont typeface="Arial" panose="020B0604020202020204" pitchFamily="34" charset="0"/>
              <a:buChar char="•"/>
            </a:pPr>
            <a:r>
              <a:rPr lang="tr-TR" sz="2400" dirty="0"/>
              <a:t>Sonuçların veriye dayalı olarak izlenmesini sağlar.</a:t>
            </a:r>
          </a:p>
          <a:p>
            <a:pPr marL="342900" indent="-342900">
              <a:buFont typeface="Arial" panose="020B0604020202020204" pitchFamily="34" charset="0"/>
              <a:buChar char="•"/>
            </a:pPr>
            <a:r>
              <a:rPr lang="tr-TR" sz="2400" dirty="0"/>
              <a:t>EFQM saha ziyareti hazırlıklarını destekler.</a:t>
            </a:r>
          </a:p>
          <a:p>
            <a:pPr marL="342900" indent="-342900">
              <a:buFont typeface="Arial" panose="020B0604020202020204" pitchFamily="34" charset="0"/>
              <a:buChar char="•"/>
            </a:pPr>
            <a:r>
              <a:rPr lang="tr-TR" sz="2400" dirty="0"/>
              <a:t>Birimin kurumsal öğrenme ve gelişim kapasitesini artırır.</a:t>
            </a:r>
          </a:p>
        </p:txBody>
      </p:sp>
      <p:sp>
        <p:nvSpPr>
          <p:cNvPr id="5" name="Metin kutusu 4">
            <a:extLst>
              <a:ext uri="{FF2B5EF4-FFF2-40B4-BE49-F238E27FC236}">
                <a16:creationId xmlns:a16="http://schemas.microsoft.com/office/drawing/2014/main" id="{2173C8AD-775D-5460-281A-7DBB07C2953F}"/>
              </a:ext>
            </a:extLst>
          </p:cNvPr>
          <p:cNvSpPr txBox="1"/>
          <p:nvPr/>
        </p:nvSpPr>
        <p:spPr>
          <a:xfrm>
            <a:off x="1891781" y="447585"/>
            <a:ext cx="9818135" cy="461665"/>
          </a:xfrm>
          <a:prstGeom prst="rect">
            <a:avLst/>
          </a:prstGeom>
          <a:noFill/>
        </p:spPr>
        <p:txBody>
          <a:bodyPr wrap="square">
            <a:spAutoFit/>
          </a:bodyPr>
          <a:lstStyle/>
          <a:p>
            <a:pPr>
              <a:buNone/>
            </a:pPr>
            <a:r>
              <a:rPr lang="tr-TR" sz="2400" b="1" dirty="0"/>
              <a:t>NEDEN BİRİM ÖZ DEĞERLENDİRMESİ YAPIYORUZ?</a:t>
            </a:r>
          </a:p>
        </p:txBody>
      </p:sp>
    </p:spTree>
    <p:extLst>
      <p:ext uri="{BB962C8B-B14F-4D97-AF65-F5344CB8AC3E}">
        <p14:creationId xmlns:p14="http://schemas.microsoft.com/office/powerpoint/2010/main" val="4273624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FCA5A-9393-1DEB-E39B-913102A6EFCB}"/>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CB44A04E-3C21-F553-3BB8-0EF3D1CFE13A}"/>
              </a:ext>
            </a:extLst>
          </p:cNvPr>
          <p:cNvSpPr txBox="1"/>
          <p:nvPr/>
        </p:nvSpPr>
        <p:spPr>
          <a:xfrm>
            <a:off x="3048778" y="463811"/>
            <a:ext cx="6097554" cy="461665"/>
          </a:xfrm>
          <a:prstGeom prst="rect">
            <a:avLst/>
          </a:prstGeom>
          <a:noFill/>
        </p:spPr>
        <p:txBody>
          <a:bodyPr wrap="square">
            <a:spAutoFit/>
          </a:bodyPr>
          <a:lstStyle/>
          <a:p>
            <a:r>
              <a:rPr lang="tr-TR" sz="2400" b="1" dirty="0"/>
              <a:t>BİRİM ÖZ DEĞERLENDİRMESİ NEDİR?</a:t>
            </a:r>
          </a:p>
        </p:txBody>
      </p:sp>
      <p:sp>
        <p:nvSpPr>
          <p:cNvPr id="5" name="Metin kutusu 4">
            <a:extLst>
              <a:ext uri="{FF2B5EF4-FFF2-40B4-BE49-F238E27FC236}">
                <a16:creationId xmlns:a16="http://schemas.microsoft.com/office/drawing/2014/main" id="{1F39B714-CE5B-6CE4-9AB7-95D528CC50F3}"/>
              </a:ext>
            </a:extLst>
          </p:cNvPr>
          <p:cNvSpPr txBox="1"/>
          <p:nvPr/>
        </p:nvSpPr>
        <p:spPr>
          <a:xfrm>
            <a:off x="1511560" y="1131210"/>
            <a:ext cx="10328987" cy="4524315"/>
          </a:xfrm>
          <a:prstGeom prst="rect">
            <a:avLst/>
          </a:prstGeom>
          <a:noFill/>
        </p:spPr>
        <p:txBody>
          <a:bodyPr wrap="square">
            <a:spAutoFit/>
          </a:bodyPr>
          <a:lstStyle/>
          <a:p>
            <a:pPr>
              <a:buNone/>
            </a:pPr>
            <a:r>
              <a:rPr lang="tr-TR" sz="2400" dirty="0"/>
              <a:t>Birim öz değerlendirmesi, yapılan faaliyetlerin sıralandığı bir faaliyet raporu değildir.</a:t>
            </a:r>
          </a:p>
          <a:p>
            <a:pPr>
              <a:buNone/>
            </a:pPr>
            <a:r>
              <a:rPr lang="tr-TR" sz="2400" b="1" dirty="0"/>
              <a:t>Öz değerlendirme;</a:t>
            </a:r>
          </a:p>
          <a:p>
            <a:pPr>
              <a:buNone/>
            </a:pPr>
            <a:r>
              <a:rPr lang="tr-TR" sz="2400" b="1" dirty="0"/>
              <a:t>birimin;</a:t>
            </a:r>
          </a:p>
          <a:p>
            <a:pPr>
              <a:buFont typeface="Arial" panose="020B0604020202020204" pitchFamily="34" charset="0"/>
              <a:buChar char="•"/>
            </a:pPr>
            <a:r>
              <a:rPr lang="tr-TR" sz="2400" dirty="0"/>
              <a:t>Ne yaptığını, </a:t>
            </a:r>
          </a:p>
          <a:p>
            <a:pPr>
              <a:buFont typeface="Arial" panose="020B0604020202020204" pitchFamily="34" charset="0"/>
              <a:buChar char="•"/>
            </a:pPr>
            <a:r>
              <a:rPr lang="tr-TR" sz="2400" dirty="0"/>
              <a:t>Neden yaptığını, </a:t>
            </a:r>
          </a:p>
          <a:p>
            <a:pPr>
              <a:buFont typeface="Arial" panose="020B0604020202020204" pitchFamily="34" charset="0"/>
              <a:buChar char="•"/>
            </a:pPr>
            <a:r>
              <a:rPr lang="tr-TR" sz="2400" dirty="0"/>
              <a:t>Nasıl uyguladığını, </a:t>
            </a:r>
          </a:p>
          <a:p>
            <a:pPr>
              <a:buFont typeface="Arial" panose="020B0604020202020204" pitchFamily="34" charset="0"/>
              <a:buChar char="•"/>
            </a:pPr>
            <a:r>
              <a:rPr lang="tr-TR" sz="2400" dirty="0"/>
              <a:t>Uygulamayı hangi bölüm ve programlara yaydığını, </a:t>
            </a:r>
          </a:p>
          <a:p>
            <a:pPr>
              <a:buFont typeface="Arial" panose="020B0604020202020204" pitchFamily="34" charset="0"/>
              <a:buChar char="•"/>
            </a:pPr>
            <a:r>
              <a:rPr lang="tr-TR" sz="2400" dirty="0"/>
              <a:t>Sonuçları nasıl izlediğini, </a:t>
            </a:r>
          </a:p>
          <a:p>
            <a:pPr>
              <a:buFont typeface="Arial" panose="020B0604020202020204" pitchFamily="34" charset="0"/>
              <a:buChar char="•"/>
            </a:pPr>
            <a:r>
              <a:rPr lang="tr-TR" sz="2400" dirty="0"/>
              <a:t>Elde edilen bulgulara göre neyi iyileştirdiğini ve tüm bu çalışmaları hangi kanıtlarla gösterdiğini sistematik biçimde ortaya koyan kurumsal değerlendirme çalışmasıdır.</a:t>
            </a:r>
          </a:p>
        </p:txBody>
      </p:sp>
      <p:sp>
        <p:nvSpPr>
          <p:cNvPr id="6" name="Metin kutusu 5">
            <a:extLst>
              <a:ext uri="{FF2B5EF4-FFF2-40B4-BE49-F238E27FC236}">
                <a16:creationId xmlns:a16="http://schemas.microsoft.com/office/drawing/2014/main" id="{4DA18B40-1127-4EE2-9C77-793F6C644BA1}"/>
              </a:ext>
            </a:extLst>
          </p:cNvPr>
          <p:cNvSpPr txBox="1"/>
          <p:nvPr/>
        </p:nvSpPr>
        <p:spPr>
          <a:xfrm>
            <a:off x="1511560" y="5651060"/>
            <a:ext cx="10445978" cy="646331"/>
          </a:xfrm>
          <a:prstGeom prst="rect">
            <a:avLst/>
          </a:prstGeom>
          <a:noFill/>
        </p:spPr>
        <p:txBody>
          <a:bodyPr wrap="square">
            <a:spAutoFit/>
          </a:bodyPr>
          <a:lstStyle/>
          <a:p>
            <a:pPr>
              <a:buNone/>
            </a:pPr>
            <a:r>
              <a:rPr lang="tr-TR" sz="1800" b="1" dirty="0"/>
              <a:t>Sağlık Bilimleri Fakültesinin yalnızca çok sayıda faaliyet gerçekleştirmesi değil, uygulamalarını planlı, bütünleşik, ölçülebilir ve sürdürülebilir biçimde yönetmesi beklenmektedir.</a:t>
            </a:r>
          </a:p>
        </p:txBody>
      </p:sp>
    </p:spTree>
    <p:extLst>
      <p:ext uri="{BB962C8B-B14F-4D97-AF65-F5344CB8AC3E}">
        <p14:creationId xmlns:p14="http://schemas.microsoft.com/office/powerpoint/2010/main" val="3532901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D2773-6398-64C9-DF2E-FA6D321EAA67}"/>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E5117507-774D-6A1A-D6CF-2A5666CC0951}"/>
              </a:ext>
            </a:extLst>
          </p:cNvPr>
          <p:cNvSpPr txBox="1"/>
          <p:nvPr/>
        </p:nvSpPr>
        <p:spPr>
          <a:xfrm>
            <a:off x="3047223" y="473143"/>
            <a:ext cx="6097554" cy="461665"/>
          </a:xfrm>
          <a:prstGeom prst="rect">
            <a:avLst/>
          </a:prstGeom>
          <a:noFill/>
        </p:spPr>
        <p:txBody>
          <a:bodyPr wrap="square">
            <a:spAutoFit/>
          </a:bodyPr>
          <a:lstStyle/>
          <a:p>
            <a:r>
              <a:rPr lang="tr-TR" sz="2400" b="1" dirty="0"/>
              <a:t>EFQM MODELİNİN YEDİ KRİTERİ</a:t>
            </a:r>
          </a:p>
        </p:txBody>
      </p:sp>
      <p:sp>
        <p:nvSpPr>
          <p:cNvPr id="5" name="Metin kutusu 4">
            <a:extLst>
              <a:ext uri="{FF2B5EF4-FFF2-40B4-BE49-F238E27FC236}">
                <a16:creationId xmlns:a16="http://schemas.microsoft.com/office/drawing/2014/main" id="{3B9F2A7D-1E60-7F0F-CD5E-DECEEE643665}"/>
              </a:ext>
            </a:extLst>
          </p:cNvPr>
          <p:cNvSpPr txBox="1"/>
          <p:nvPr/>
        </p:nvSpPr>
        <p:spPr>
          <a:xfrm>
            <a:off x="594050" y="670145"/>
            <a:ext cx="11597950" cy="5632311"/>
          </a:xfrm>
          <a:prstGeom prst="rect">
            <a:avLst/>
          </a:prstGeom>
          <a:noFill/>
        </p:spPr>
        <p:txBody>
          <a:bodyPr wrap="square">
            <a:spAutoFit/>
          </a:bodyPr>
          <a:lstStyle/>
          <a:p>
            <a:pPr>
              <a:buNone/>
            </a:pPr>
            <a:r>
              <a:rPr lang="tr-TR" sz="2000" b="1" dirty="0"/>
              <a:t>YÖN</a:t>
            </a:r>
          </a:p>
          <a:p>
            <a:pPr>
              <a:buNone/>
            </a:pPr>
            <a:r>
              <a:rPr lang="tr-TR" sz="2000" b="1" dirty="0"/>
              <a:t>Kriter 1: Amaç, Vizyon ve Strateji</a:t>
            </a:r>
            <a:br>
              <a:rPr lang="tr-TR" sz="2000" dirty="0"/>
            </a:br>
            <a:r>
              <a:rPr lang="tr-TR" sz="2000" dirty="0"/>
              <a:t>Fakültenin amacı, stratejik yönü, paydaşları, yetenekleri, riskleri ve performans yönetimi değerlendirilir.</a:t>
            </a:r>
          </a:p>
          <a:p>
            <a:pPr>
              <a:buNone/>
            </a:pPr>
            <a:r>
              <a:rPr lang="tr-TR" sz="2000" b="1" dirty="0"/>
              <a:t>Kriter 2: Kurum Kültürü ve Liderlik</a:t>
            </a:r>
            <a:br>
              <a:rPr lang="tr-TR" sz="2000" dirty="0"/>
            </a:br>
            <a:r>
              <a:rPr lang="tr-TR" sz="2000" dirty="0"/>
              <a:t>Liderlik davranışları, kurum kültürü, etik değerler, değişim, yaratıcılık, katılım ve bağlılık değerlendirilir.</a:t>
            </a:r>
          </a:p>
          <a:p>
            <a:pPr>
              <a:buNone/>
            </a:pPr>
            <a:r>
              <a:rPr lang="tr-TR" sz="2000" b="1" dirty="0"/>
              <a:t>UYGULAMA</a:t>
            </a:r>
          </a:p>
          <a:p>
            <a:pPr>
              <a:buNone/>
            </a:pPr>
            <a:r>
              <a:rPr lang="tr-TR" sz="2000" b="1" dirty="0"/>
              <a:t>Kriter 3: Paydaşlarla Bağ Kurma</a:t>
            </a:r>
            <a:br>
              <a:rPr lang="tr-TR" sz="2000" dirty="0"/>
            </a:br>
            <a:r>
              <a:rPr lang="tr-TR" sz="2000" dirty="0"/>
              <a:t>Öğrenciler, çalışanlar, mezunlar, sağlık kuruluşları, işverenler, toplum ve diğer paydaşlarla ilişkiler değerlendirilir.</a:t>
            </a:r>
          </a:p>
          <a:p>
            <a:pPr>
              <a:buNone/>
            </a:pPr>
            <a:r>
              <a:rPr lang="tr-TR" sz="2000" b="1" dirty="0"/>
              <a:t>Kriter 4: Sürdürülebilir Değer Yaratma</a:t>
            </a:r>
            <a:br>
              <a:rPr lang="tr-TR" sz="2000" dirty="0"/>
            </a:br>
            <a:r>
              <a:rPr lang="tr-TR" sz="2000" dirty="0"/>
              <a:t>Fakültenin öğrenciler, sağlık sektörü ve toplum için nasıl değer yarattığı değerlendirilir.</a:t>
            </a:r>
          </a:p>
          <a:p>
            <a:pPr>
              <a:buNone/>
            </a:pPr>
            <a:r>
              <a:rPr lang="tr-TR" sz="2000" b="1" dirty="0"/>
              <a:t>Kriter 5: Performans ve Dönüşüme Yön Verme</a:t>
            </a:r>
            <a:br>
              <a:rPr lang="tr-TR" sz="2000" dirty="0"/>
            </a:br>
            <a:r>
              <a:rPr lang="tr-TR" sz="2000" dirty="0"/>
              <a:t>Performans yönetimi, dijital dönüşüm, yenilikçilik, veri yönetimi ve kaynakların kullanımı değerlendirilir.</a:t>
            </a:r>
          </a:p>
          <a:p>
            <a:pPr>
              <a:buNone/>
            </a:pPr>
            <a:r>
              <a:rPr lang="tr-TR" sz="2000" b="1" dirty="0"/>
              <a:t>SONUÇLAR</a:t>
            </a:r>
          </a:p>
          <a:p>
            <a:pPr>
              <a:buNone/>
            </a:pPr>
            <a:r>
              <a:rPr lang="tr-TR" sz="2000" b="1" dirty="0"/>
              <a:t>Kriter 6: Paydaş Algıları</a:t>
            </a:r>
            <a:br>
              <a:rPr lang="tr-TR" sz="2000" dirty="0"/>
            </a:br>
            <a:r>
              <a:rPr lang="tr-TR" sz="2000" dirty="0"/>
              <a:t>Öğrenci, çalışan, mezun, işveren, toplum ve iş birliği paydaşlarının fakülte hakkındaki algıları değerlendirilir.</a:t>
            </a:r>
          </a:p>
          <a:p>
            <a:pPr>
              <a:buNone/>
            </a:pPr>
            <a:r>
              <a:rPr lang="tr-TR" sz="2000" b="1" dirty="0"/>
              <a:t>Kriter 7: Stratejik ve Operasyonel Performans</a:t>
            </a:r>
            <a:br>
              <a:rPr lang="tr-TR" sz="2000" dirty="0"/>
            </a:br>
            <a:r>
              <a:rPr lang="tr-TR" sz="2000" dirty="0"/>
              <a:t>Eğitim, araştırma, toplumsal katkı, kaynak kullanımı ve kurumsal gelişim sonuçları değerlendirilir.</a:t>
            </a:r>
          </a:p>
        </p:txBody>
      </p:sp>
    </p:spTree>
    <p:extLst>
      <p:ext uri="{BB962C8B-B14F-4D97-AF65-F5344CB8AC3E}">
        <p14:creationId xmlns:p14="http://schemas.microsoft.com/office/powerpoint/2010/main" val="3351030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AA966-FFC2-D3ED-514A-C6CFC846118F}"/>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2632C451-A026-A142-5EE6-12EB05AAFFB1}"/>
              </a:ext>
            </a:extLst>
          </p:cNvPr>
          <p:cNvSpPr txBox="1"/>
          <p:nvPr/>
        </p:nvSpPr>
        <p:spPr>
          <a:xfrm>
            <a:off x="2516933" y="593752"/>
            <a:ext cx="8175948" cy="461665"/>
          </a:xfrm>
          <a:prstGeom prst="rect">
            <a:avLst/>
          </a:prstGeom>
          <a:noFill/>
        </p:spPr>
        <p:txBody>
          <a:bodyPr wrap="square">
            <a:spAutoFit/>
          </a:bodyPr>
          <a:lstStyle/>
          <a:p>
            <a:r>
              <a:rPr lang="tr-TR" sz="2400" b="1" dirty="0"/>
              <a:t>ÜNİVERSİTE RAPORUNDAN BİRİM RAPORUNA GEÇİŞ</a:t>
            </a:r>
          </a:p>
        </p:txBody>
      </p:sp>
      <p:sp>
        <p:nvSpPr>
          <p:cNvPr id="5" name="Metin kutusu 4">
            <a:extLst>
              <a:ext uri="{FF2B5EF4-FFF2-40B4-BE49-F238E27FC236}">
                <a16:creationId xmlns:a16="http://schemas.microsoft.com/office/drawing/2014/main" id="{2BD1956A-6DD3-8E07-32D4-CD49E0A2D076}"/>
              </a:ext>
            </a:extLst>
          </p:cNvPr>
          <p:cNvSpPr txBox="1"/>
          <p:nvPr/>
        </p:nvSpPr>
        <p:spPr>
          <a:xfrm>
            <a:off x="653144" y="1382286"/>
            <a:ext cx="11538856" cy="4093428"/>
          </a:xfrm>
          <a:prstGeom prst="rect">
            <a:avLst/>
          </a:prstGeom>
          <a:noFill/>
        </p:spPr>
        <p:txBody>
          <a:bodyPr wrap="square">
            <a:spAutoFit/>
          </a:bodyPr>
          <a:lstStyle/>
          <a:p>
            <a:pPr>
              <a:buNone/>
            </a:pPr>
            <a:r>
              <a:rPr lang="tr-TR" sz="2000" dirty="0"/>
              <a:t>Birim öz değerlendirme raporunda üniversitenin kurumsal metinleri aynen tekrar edilmemelidir.</a:t>
            </a:r>
          </a:p>
          <a:p>
            <a:pPr>
              <a:buNone/>
            </a:pPr>
            <a:r>
              <a:rPr lang="tr-TR" sz="2000" dirty="0"/>
              <a:t>Her EFQM beklentisi için şu iki soru cevaplanmalıdır:</a:t>
            </a:r>
          </a:p>
          <a:p>
            <a:pPr>
              <a:buNone/>
            </a:pPr>
            <a:r>
              <a:rPr lang="tr-TR" sz="2000" b="1" dirty="0"/>
              <a:t>1. Üniversitenin tanımladığı yaklaşım Sağlık Bilimleri Fakültesinde nasıl uygulanmaktadır?</a:t>
            </a:r>
            <a:endParaRPr lang="tr-TR" sz="2000" dirty="0"/>
          </a:p>
          <a:p>
            <a:pPr>
              <a:buNone/>
            </a:pPr>
            <a:r>
              <a:rPr lang="tr-TR" sz="2000" b="1" dirty="0"/>
              <a:t>2. Sağlık Bilimleri Fakültesinin eğitim, araştırma, klinik uygulama ve toplumsal katkı alanlarında kendine özgü uygulamaları nelerdir?</a:t>
            </a:r>
            <a:endParaRPr lang="tr-TR" sz="2000" dirty="0"/>
          </a:p>
          <a:p>
            <a:pPr>
              <a:buNone/>
            </a:pPr>
            <a:r>
              <a:rPr lang="tr-TR" sz="2000" dirty="0"/>
              <a:t>Örneğin;</a:t>
            </a:r>
          </a:p>
          <a:p>
            <a:pPr>
              <a:buNone/>
            </a:pPr>
            <a:r>
              <a:rPr lang="tr-TR" sz="2000" b="1" dirty="0"/>
              <a:t>Üniversite düzeyindeki ifade:</a:t>
            </a:r>
            <a:br>
              <a:rPr lang="tr-TR" sz="2000" dirty="0"/>
            </a:br>
            <a:r>
              <a:rPr lang="tr-TR" sz="2000" dirty="0"/>
              <a:t>“Üniversite öğrenci geri bildirimlerini anketler ve BKYS aracılığıyla izlemektedir.”</a:t>
            </a:r>
          </a:p>
          <a:p>
            <a:pPr>
              <a:buNone/>
            </a:pPr>
            <a:r>
              <a:rPr lang="tr-TR" sz="2000" b="1" dirty="0"/>
              <a:t>Birim düzeyindeki ifade:</a:t>
            </a:r>
            <a:br>
              <a:rPr lang="tr-TR" sz="2000" dirty="0"/>
            </a:br>
            <a:r>
              <a:rPr lang="tr-TR" sz="2000" dirty="0"/>
              <a:t>“Sağlık Bilimleri Fakültesinde öğrenci geri bildirimleri; ders değerlendirme anketleri, akademik danışmanlık görüşmeleri, öğrenci temsilcisi toplantıları, klinik uygulama değerlendirmeleri ve BKYS bildirimleri aracılığıyla alınmaktadır. Sonuçlar bölüm kurulları ve Fakülte Kalite Komisyonunda değerlendirilerek eğitim, uygulama ve danışmanlık süreçlerinin iyileştirilmesinde kullanılmaktadır.”</a:t>
            </a:r>
          </a:p>
        </p:txBody>
      </p:sp>
    </p:spTree>
    <p:extLst>
      <p:ext uri="{BB962C8B-B14F-4D97-AF65-F5344CB8AC3E}">
        <p14:creationId xmlns:p14="http://schemas.microsoft.com/office/powerpoint/2010/main" val="1215900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1E33C-BD16-EFCA-07FF-DF7628FF081B}"/>
            </a:ext>
          </a:extLst>
        </p:cNvPr>
        <p:cNvGrpSpPr/>
        <p:nvPr/>
      </p:nvGrpSpPr>
      <p:grpSpPr>
        <a:xfrm>
          <a:off x="0" y="0"/>
          <a:ext cx="0" cy="0"/>
          <a:chOff x="0" y="0"/>
          <a:chExt cx="0" cy="0"/>
        </a:xfrm>
      </p:grpSpPr>
      <p:pic>
        <p:nvPicPr>
          <p:cNvPr id="4" name="Resim 3">
            <a:extLst>
              <a:ext uri="{FF2B5EF4-FFF2-40B4-BE49-F238E27FC236}">
                <a16:creationId xmlns:a16="http://schemas.microsoft.com/office/drawing/2014/main" id="{FB95B26B-EF79-4603-9B3D-F53AF236A480}"/>
              </a:ext>
            </a:extLst>
          </p:cNvPr>
          <p:cNvPicPr>
            <a:picLocks noChangeAspect="1"/>
          </p:cNvPicPr>
          <p:nvPr/>
        </p:nvPicPr>
        <p:blipFill>
          <a:blip r:embed="rId2"/>
          <a:stretch>
            <a:fillRect/>
          </a:stretch>
        </p:blipFill>
        <p:spPr>
          <a:xfrm>
            <a:off x="742202" y="371048"/>
            <a:ext cx="11067197" cy="6321300"/>
          </a:xfrm>
          <a:prstGeom prst="rect">
            <a:avLst/>
          </a:prstGeom>
        </p:spPr>
      </p:pic>
    </p:spTree>
    <p:extLst>
      <p:ext uri="{BB962C8B-B14F-4D97-AF65-F5344CB8AC3E}">
        <p14:creationId xmlns:p14="http://schemas.microsoft.com/office/powerpoint/2010/main" val="1525219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CB691-88B7-0DD6-47B2-4EFE50578B86}"/>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EC7FBBCD-4306-0A9C-9261-79D7FFFF6CDE}"/>
              </a:ext>
            </a:extLst>
          </p:cNvPr>
          <p:cNvSpPr txBox="1"/>
          <p:nvPr/>
        </p:nvSpPr>
        <p:spPr>
          <a:xfrm>
            <a:off x="2824843" y="508031"/>
            <a:ext cx="7280210" cy="461665"/>
          </a:xfrm>
          <a:prstGeom prst="rect">
            <a:avLst/>
          </a:prstGeom>
          <a:noFill/>
        </p:spPr>
        <p:txBody>
          <a:bodyPr wrap="square">
            <a:spAutoFit/>
          </a:bodyPr>
          <a:lstStyle/>
          <a:p>
            <a:r>
              <a:rPr lang="tr-TR" sz="2400" b="1" dirty="0"/>
              <a:t>HER EFQM MADDESİ NASIL DOLDURULMALIDIR?</a:t>
            </a:r>
          </a:p>
        </p:txBody>
      </p:sp>
      <p:sp>
        <p:nvSpPr>
          <p:cNvPr id="5" name="Metin kutusu 4">
            <a:extLst>
              <a:ext uri="{FF2B5EF4-FFF2-40B4-BE49-F238E27FC236}">
                <a16:creationId xmlns:a16="http://schemas.microsoft.com/office/drawing/2014/main" id="{AE60AED0-A29C-E35D-83B0-A84A780774B7}"/>
              </a:ext>
            </a:extLst>
          </p:cNvPr>
          <p:cNvSpPr txBox="1"/>
          <p:nvPr/>
        </p:nvSpPr>
        <p:spPr>
          <a:xfrm>
            <a:off x="1287625" y="1662491"/>
            <a:ext cx="10030407" cy="4401205"/>
          </a:xfrm>
          <a:prstGeom prst="rect">
            <a:avLst/>
          </a:prstGeom>
          <a:noFill/>
        </p:spPr>
        <p:txBody>
          <a:bodyPr wrap="square">
            <a:spAutoFit/>
          </a:bodyPr>
          <a:lstStyle/>
          <a:p>
            <a:pPr>
              <a:buNone/>
            </a:pPr>
            <a:r>
              <a:rPr lang="tr-TR" sz="2000" b="1" dirty="0">
                <a:solidFill>
                  <a:schemeClr val="accent2">
                    <a:lumMod val="50000"/>
                  </a:schemeClr>
                </a:solidFill>
              </a:rPr>
              <a:t>Modelin İstediği</a:t>
            </a:r>
          </a:p>
          <a:p>
            <a:pPr>
              <a:buNone/>
            </a:pPr>
            <a:r>
              <a:rPr lang="tr-TR" sz="2000" dirty="0"/>
              <a:t>EFQM Modelinin ilgili maddede kurumdan veya birimden ne beklediği açıklanır.</a:t>
            </a:r>
          </a:p>
          <a:p>
            <a:pPr>
              <a:buNone/>
            </a:pPr>
            <a:r>
              <a:rPr lang="tr-TR" sz="2000" b="1" dirty="0">
                <a:solidFill>
                  <a:schemeClr val="accent2">
                    <a:lumMod val="50000"/>
                  </a:schemeClr>
                </a:solidFill>
              </a:rPr>
              <a:t>Ne Yapıyoruz? — Yaklaşım</a:t>
            </a:r>
          </a:p>
          <a:p>
            <a:pPr>
              <a:buNone/>
            </a:pPr>
            <a:r>
              <a:rPr lang="tr-TR" sz="2000" dirty="0"/>
              <a:t>Fakültenin ilgili konuda benimsediği yöntem, sistem veya yönetim yaklaşımı açıklanır. </a:t>
            </a:r>
          </a:p>
          <a:p>
            <a:pPr>
              <a:buNone/>
            </a:pPr>
            <a:r>
              <a:rPr lang="tr-TR" sz="2000" i="1" dirty="0"/>
              <a:t>(Sağlam Temelli Olmalı)</a:t>
            </a:r>
          </a:p>
          <a:p>
            <a:pPr>
              <a:buNone/>
            </a:pPr>
            <a:r>
              <a:rPr lang="tr-TR" sz="2000" b="1" dirty="0">
                <a:solidFill>
                  <a:schemeClr val="accent2">
                    <a:lumMod val="50000"/>
                  </a:schemeClr>
                </a:solidFill>
              </a:rPr>
              <a:t>Nasıl Yapıyoruz? — Yayılım</a:t>
            </a:r>
          </a:p>
          <a:p>
            <a:pPr>
              <a:buNone/>
            </a:pPr>
            <a:r>
              <a:rPr lang="tr-TR" sz="2000" dirty="0"/>
              <a:t>Yaklaşımın hangi bölüm, program, kurul, çalışan ve paydaş gruplarında uygulandığı açıklanır.</a:t>
            </a:r>
          </a:p>
          <a:p>
            <a:pPr>
              <a:buNone/>
            </a:pPr>
            <a:r>
              <a:rPr lang="tr-TR" sz="2000" b="1" dirty="0">
                <a:solidFill>
                  <a:schemeClr val="accent2">
                    <a:lumMod val="50000"/>
                  </a:schemeClr>
                </a:solidFill>
              </a:rPr>
              <a:t>Nasıl ve Ne Zaman Gözden Geçiriyoruz?</a:t>
            </a:r>
          </a:p>
          <a:p>
            <a:pPr>
              <a:buNone/>
            </a:pPr>
            <a:r>
              <a:rPr lang="tr-TR" sz="2000" dirty="0"/>
              <a:t>Uygulamanın hangi sıklıkla, hangi verilerle ve hangi kurul veya komisyonlarda değerlendirildiği açıklanır.</a:t>
            </a:r>
          </a:p>
          <a:p>
            <a:pPr>
              <a:buNone/>
            </a:pPr>
            <a:r>
              <a:rPr lang="tr-TR" sz="2000" b="1" dirty="0">
                <a:solidFill>
                  <a:schemeClr val="accent2">
                    <a:lumMod val="50000"/>
                  </a:schemeClr>
                </a:solidFill>
              </a:rPr>
              <a:t>Bunu Nasıl Gösteriyoruz? — Kanıt</a:t>
            </a:r>
          </a:p>
          <a:p>
            <a:pPr>
              <a:buNone/>
            </a:pPr>
            <a:r>
              <a:rPr lang="tr-TR" sz="2000" dirty="0"/>
              <a:t>Yaklaşımı, uygulamayı, değerlendirmeyi ve iyileştirmeyi doğrulayan belgeler belirtilir.</a:t>
            </a:r>
          </a:p>
          <a:p>
            <a:pPr>
              <a:buNone/>
            </a:pPr>
            <a:r>
              <a:rPr lang="tr-TR" sz="2000" b="1" dirty="0">
                <a:solidFill>
                  <a:schemeClr val="accent2">
                    <a:lumMod val="50000"/>
                  </a:schemeClr>
                </a:solidFill>
              </a:rPr>
              <a:t>Süreç Sahibi</a:t>
            </a:r>
          </a:p>
          <a:p>
            <a:pPr>
              <a:buNone/>
            </a:pPr>
            <a:r>
              <a:rPr lang="tr-TR" sz="2000" dirty="0"/>
              <a:t>Uygulamadan, izleme faaliyetinden ve sonuçtan sorumlu kişi, kurul veya birim belirtilir.</a:t>
            </a:r>
          </a:p>
        </p:txBody>
      </p:sp>
    </p:spTree>
    <p:extLst>
      <p:ext uri="{BB962C8B-B14F-4D97-AF65-F5344CB8AC3E}">
        <p14:creationId xmlns:p14="http://schemas.microsoft.com/office/powerpoint/2010/main" val="2090566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7D79A-7F6B-BC2A-5084-B1ACFDA3AC9A}"/>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C806D4BC-13E3-78DD-196C-BD1BC3457D6B}"/>
              </a:ext>
            </a:extLst>
          </p:cNvPr>
          <p:cNvSpPr txBox="1"/>
          <p:nvPr/>
        </p:nvSpPr>
        <p:spPr>
          <a:xfrm>
            <a:off x="3366019" y="407828"/>
            <a:ext cx="6097554" cy="461665"/>
          </a:xfrm>
          <a:prstGeom prst="rect">
            <a:avLst/>
          </a:prstGeom>
          <a:noFill/>
        </p:spPr>
        <p:txBody>
          <a:bodyPr wrap="square">
            <a:spAutoFit/>
          </a:bodyPr>
          <a:lstStyle/>
          <a:p>
            <a:r>
              <a:rPr lang="tr-TR" sz="2400" b="1" dirty="0"/>
              <a:t>RADAR MANTIĞI</a:t>
            </a:r>
          </a:p>
        </p:txBody>
      </p:sp>
      <p:sp>
        <p:nvSpPr>
          <p:cNvPr id="5" name="Metin kutusu 4">
            <a:extLst>
              <a:ext uri="{FF2B5EF4-FFF2-40B4-BE49-F238E27FC236}">
                <a16:creationId xmlns:a16="http://schemas.microsoft.com/office/drawing/2014/main" id="{7E49979D-5320-2FD7-B339-57935DB853E9}"/>
              </a:ext>
            </a:extLst>
          </p:cNvPr>
          <p:cNvSpPr txBox="1"/>
          <p:nvPr/>
        </p:nvSpPr>
        <p:spPr>
          <a:xfrm>
            <a:off x="1191208" y="1120549"/>
            <a:ext cx="11000792" cy="5016758"/>
          </a:xfrm>
          <a:prstGeom prst="rect">
            <a:avLst/>
          </a:prstGeom>
          <a:noFill/>
        </p:spPr>
        <p:txBody>
          <a:bodyPr wrap="square">
            <a:spAutoFit/>
          </a:bodyPr>
          <a:lstStyle/>
          <a:p>
            <a:pPr>
              <a:buNone/>
            </a:pPr>
            <a:r>
              <a:rPr lang="tr-TR" sz="2000" b="1" dirty="0">
                <a:solidFill>
                  <a:schemeClr val="accent2">
                    <a:lumMod val="50000"/>
                  </a:schemeClr>
                </a:solidFill>
              </a:rPr>
              <a:t>Yaklaşım</a:t>
            </a:r>
          </a:p>
          <a:p>
            <a:pPr>
              <a:buNone/>
            </a:pPr>
            <a:r>
              <a:rPr lang="tr-TR" sz="2000" dirty="0"/>
              <a:t>Uygulama planlı mı?</a:t>
            </a:r>
            <a:br>
              <a:rPr lang="tr-TR" sz="2000" dirty="0"/>
            </a:br>
            <a:r>
              <a:rPr lang="tr-TR" sz="2000" dirty="0"/>
              <a:t>Bir amaca ve ihtiyaca dayanıyor mu?</a:t>
            </a:r>
            <a:br>
              <a:rPr lang="tr-TR" sz="2000" dirty="0"/>
            </a:br>
            <a:r>
              <a:rPr lang="tr-TR" sz="2000" dirty="0"/>
              <a:t>Üniversitenin stratejik hedefleriyle uyumlu mu? </a:t>
            </a:r>
          </a:p>
          <a:p>
            <a:pPr>
              <a:buNone/>
            </a:pPr>
            <a:r>
              <a:rPr lang="tr-TR" sz="2000" dirty="0"/>
              <a:t>Sağlam temellimi?</a:t>
            </a:r>
          </a:p>
          <a:p>
            <a:pPr>
              <a:buNone/>
            </a:pPr>
            <a:r>
              <a:rPr lang="tr-TR" sz="2000" b="1" dirty="0">
                <a:solidFill>
                  <a:schemeClr val="accent2">
                    <a:lumMod val="50000"/>
                  </a:schemeClr>
                </a:solidFill>
              </a:rPr>
              <a:t>Yayılım</a:t>
            </a:r>
          </a:p>
          <a:p>
            <a:pPr>
              <a:buNone/>
            </a:pPr>
            <a:r>
              <a:rPr lang="tr-TR" sz="2000" dirty="0"/>
              <a:t>Uygulama yalnızca belirli kişiler tarafından mı yürütülüyor?</a:t>
            </a:r>
            <a:br>
              <a:rPr lang="tr-TR" sz="2000" dirty="0"/>
            </a:br>
            <a:r>
              <a:rPr lang="tr-TR" sz="2000" dirty="0"/>
              <a:t>Yoksa ilgili tüm bölüm ve programlarda uygulanıyor mu?</a:t>
            </a:r>
          </a:p>
          <a:p>
            <a:pPr>
              <a:buNone/>
            </a:pPr>
            <a:r>
              <a:rPr lang="tr-TR" sz="2000" b="1" dirty="0">
                <a:solidFill>
                  <a:schemeClr val="accent2">
                    <a:lumMod val="50000"/>
                  </a:schemeClr>
                </a:solidFill>
              </a:rPr>
              <a:t>Değerlendirme</a:t>
            </a:r>
          </a:p>
          <a:p>
            <a:pPr>
              <a:buNone/>
            </a:pPr>
            <a:r>
              <a:rPr lang="tr-TR" sz="2000" dirty="0"/>
              <a:t>Uygulamanın etkisi ölçülüyor mu?</a:t>
            </a:r>
            <a:br>
              <a:rPr lang="tr-TR" sz="2000" dirty="0"/>
            </a:br>
            <a:r>
              <a:rPr lang="tr-TR" sz="2000" dirty="0"/>
              <a:t>Sonuçlar veri, anket, performans göstergesi veya geri bildirimlerle değerlendiriliyor mu?</a:t>
            </a:r>
          </a:p>
          <a:p>
            <a:pPr>
              <a:buNone/>
            </a:pPr>
            <a:r>
              <a:rPr lang="tr-TR" sz="2000" b="1" dirty="0">
                <a:solidFill>
                  <a:schemeClr val="accent2">
                    <a:lumMod val="50000"/>
                  </a:schemeClr>
                </a:solidFill>
              </a:rPr>
              <a:t>İyileştirme</a:t>
            </a:r>
          </a:p>
          <a:p>
            <a:pPr>
              <a:buNone/>
            </a:pPr>
            <a:r>
              <a:rPr lang="tr-TR" sz="2000" dirty="0"/>
              <a:t>Değerlendirme sonuçlarına göre değişiklik yapılıyor mu?</a:t>
            </a:r>
            <a:br>
              <a:rPr lang="tr-TR" sz="2000" dirty="0"/>
            </a:br>
            <a:r>
              <a:rPr lang="tr-TR" sz="2000" dirty="0"/>
              <a:t>Gerçekleştirilen iyileştirmenin etkisi yeniden ölçülüyor mu?</a:t>
            </a:r>
          </a:p>
          <a:p>
            <a:pPr>
              <a:buNone/>
            </a:pPr>
            <a:r>
              <a:rPr lang="tr-TR" sz="2000" dirty="0"/>
              <a:t>Başarılı bir öz değerlendirme metni, yalnızca uygulamayı değil, uygulamanın bütün döngüsünü göstermelidir.</a:t>
            </a:r>
          </a:p>
        </p:txBody>
      </p:sp>
    </p:spTree>
    <p:extLst>
      <p:ext uri="{BB962C8B-B14F-4D97-AF65-F5344CB8AC3E}">
        <p14:creationId xmlns:p14="http://schemas.microsoft.com/office/powerpoint/2010/main" val="21163404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3383</TotalTime>
  <Words>1928</Words>
  <Application>Microsoft Office PowerPoint</Application>
  <PresentationFormat>Geniş ekran</PresentationFormat>
  <Paragraphs>285</Paragraphs>
  <Slides>22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Amasis MT Pro</vt:lpstr>
      <vt:lpstr>Aptos</vt:lpstr>
      <vt:lpstr>Aptos Display</vt:lpstr>
      <vt:lpstr>Arial</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Kırşehir Ahi Evran Üniversitesi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KAEÜ 2026 EFQM Kriter Bazlı Çevrim İçi Eğitim</dc:title>
  <dc:subject>EFQM Kriter Bazlı Çevrim İçi Eğitim Kapak Slaytı</dc:subject>
  <dc:creator>OpenAI</dc:creator>
  <cp:lastModifiedBy>Ekrem ÖZTÜRK</cp:lastModifiedBy>
  <cp:revision>27</cp:revision>
  <dcterms:created xsi:type="dcterms:W3CDTF">2026-07-14T05:44:24Z</dcterms:created>
  <dcterms:modified xsi:type="dcterms:W3CDTF">2026-07-27T09:23:05Z</dcterms:modified>
</cp:coreProperties>
</file>