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8"/>
  </p:notesMasterIdLst>
  <p:sldIdLst>
    <p:sldId id="276" r:id="rId2"/>
    <p:sldId id="277" r:id="rId3"/>
    <p:sldId id="257" r:id="rId4"/>
    <p:sldId id="258" r:id="rId5"/>
    <p:sldId id="259" r:id="rId6"/>
    <p:sldId id="260" r:id="rId7"/>
    <p:sldId id="278" r:id="rId8"/>
    <p:sldId id="279" r:id="rId9"/>
    <p:sldId id="280" r:id="rId10"/>
    <p:sldId id="261" r:id="rId11"/>
    <p:sldId id="262" r:id="rId12"/>
    <p:sldId id="263" r:id="rId13"/>
    <p:sldId id="270" r:id="rId14"/>
    <p:sldId id="281" r:id="rId15"/>
    <p:sldId id="264" r:id="rId16"/>
    <p:sldId id="265" r:id="rId17"/>
    <p:sldId id="266" r:id="rId18"/>
    <p:sldId id="267" r:id="rId19"/>
    <p:sldId id="268" r:id="rId20"/>
    <p:sldId id="269" r:id="rId21"/>
    <p:sldId id="271" r:id="rId22"/>
    <p:sldId id="272" r:id="rId23"/>
    <p:sldId id="273" r:id="rId24"/>
    <p:sldId id="274" r:id="rId25"/>
    <p:sldId id="282" r:id="rId26"/>
    <p:sldId id="275" r:id="rId27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31" autoAdjust="0"/>
    <p:restoredTop sz="94610"/>
  </p:normalViewPr>
  <p:slideViewPr>
    <p:cSldViewPr snapToGrid="0" snapToObjects="1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30632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7189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0" descr="/mnt/data/kaeu_logo.png">
            <a:extLst>
              <a:ext uri="{FF2B5EF4-FFF2-40B4-BE49-F238E27FC236}">
                <a16:creationId xmlns:a16="http://schemas.microsoft.com/office/drawing/2014/main" id="{8E4ADDB5-6F09-FB61-8DEA-4F93C0CA5E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457200"/>
            <a:ext cx="786384" cy="786384"/>
          </a:xfrm>
          <a:prstGeom prst="rect">
            <a:avLst/>
          </a:prstGeom>
        </p:spPr>
      </p:pic>
      <p:sp>
        <p:nvSpPr>
          <p:cNvPr id="6" name="Text 4">
            <a:extLst>
              <a:ext uri="{FF2B5EF4-FFF2-40B4-BE49-F238E27FC236}">
                <a16:creationId xmlns:a16="http://schemas.microsoft.com/office/drawing/2014/main" id="{68C5CD7B-118F-5048-35B2-13F41664784A}"/>
              </a:ext>
            </a:extLst>
          </p:cNvPr>
          <p:cNvSpPr/>
          <p:nvPr/>
        </p:nvSpPr>
        <p:spPr>
          <a:xfrm>
            <a:off x="1417320" y="530352"/>
            <a:ext cx="4343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0A2F5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KIRŞEHİR AHİ EVRAN ÜNİVERSİTESİ</a:t>
            </a:r>
            <a:endParaRPr lang="en-US" sz="1250" dirty="0"/>
          </a:p>
        </p:txBody>
      </p:sp>
      <p:sp>
        <p:nvSpPr>
          <p:cNvPr id="9" name="Text 5">
            <a:extLst>
              <a:ext uri="{FF2B5EF4-FFF2-40B4-BE49-F238E27FC236}">
                <a16:creationId xmlns:a16="http://schemas.microsoft.com/office/drawing/2014/main" id="{B65EBACD-BF60-46D5-5C2B-6633EE71661B}"/>
              </a:ext>
            </a:extLst>
          </p:cNvPr>
          <p:cNvSpPr/>
          <p:nvPr/>
        </p:nvSpPr>
        <p:spPr>
          <a:xfrm>
            <a:off x="1417320" y="841248"/>
            <a:ext cx="3657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latin typeface="Aptos" pitchFamily="34" charset="0"/>
                <a:ea typeface="Aptos" pitchFamily="34" charset="-122"/>
                <a:cs typeface="Aptos" pitchFamily="34" charset="-120"/>
              </a:rPr>
              <a:t>Kalite Yönetim Koordinatörlüğü</a:t>
            </a:r>
            <a:endParaRPr lang="en-US" sz="1200" b="1" dirty="0"/>
          </a:p>
        </p:txBody>
      </p:sp>
      <p:sp>
        <p:nvSpPr>
          <p:cNvPr id="11" name="Text 6">
            <a:extLst>
              <a:ext uri="{FF2B5EF4-FFF2-40B4-BE49-F238E27FC236}">
                <a16:creationId xmlns:a16="http://schemas.microsoft.com/office/drawing/2014/main" id="{332296DF-0CE3-AC15-ACC8-95A3A2F12F47}"/>
              </a:ext>
            </a:extLst>
          </p:cNvPr>
          <p:cNvSpPr/>
          <p:nvPr/>
        </p:nvSpPr>
        <p:spPr>
          <a:xfrm>
            <a:off x="8092440" y="1577340"/>
            <a:ext cx="3886200" cy="310896"/>
          </a:xfrm>
          <a:prstGeom prst="rect">
            <a:avLst/>
          </a:prstGeom>
          <a:solidFill>
            <a:srgbClr val="EAF4FF"/>
          </a:solidFill>
          <a:ln>
            <a:solidFill>
              <a:srgbClr val="EAF4FF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>
              <a:buNone/>
            </a:pPr>
            <a:r>
              <a:rPr lang="en-US" sz="1200" b="1" dirty="0">
                <a:solidFill>
                  <a:srgbClr val="0057A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2026 EFQM MODELİ SAHA HAZIRLIK ÇALIŞMALARI</a:t>
            </a:r>
            <a:endParaRPr lang="en-US" sz="1200" dirty="0"/>
          </a:p>
        </p:txBody>
      </p:sp>
      <p:pic>
        <p:nvPicPr>
          <p:cNvPr id="13" name="Resim 12">
            <a:extLst>
              <a:ext uri="{FF2B5EF4-FFF2-40B4-BE49-F238E27FC236}">
                <a16:creationId xmlns:a16="http://schemas.microsoft.com/office/drawing/2014/main" id="{C15B3FCE-DB08-555F-4B01-F5CF1B1657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46454" y="248285"/>
            <a:ext cx="1845913" cy="1278763"/>
          </a:xfrm>
          <a:prstGeom prst="rect">
            <a:avLst/>
          </a:prstGeom>
        </p:spPr>
      </p:pic>
      <p:sp>
        <p:nvSpPr>
          <p:cNvPr id="4" name="Shape 0">
            <a:extLst>
              <a:ext uri="{FF2B5EF4-FFF2-40B4-BE49-F238E27FC236}">
                <a16:creationId xmlns:a16="http://schemas.microsoft.com/office/drawing/2014/main" id="{BFFB6070-E83F-416D-E6B5-CB30FE0D4A34}"/>
              </a:ext>
            </a:extLst>
          </p:cNvPr>
          <p:cNvSpPr/>
          <p:nvPr/>
        </p:nvSpPr>
        <p:spPr>
          <a:xfrm>
            <a:off x="0" y="6327648"/>
            <a:ext cx="12191695" cy="530352"/>
          </a:xfrm>
          <a:prstGeom prst="rect">
            <a:avLst/>
          </a:prstGeom>
          <a:solidFill>
            <a:srgbClr val="002060"/>
          </a:solidFill>
          <a:ln w="12700">
            <a:solidFill>
              <a:srgbClr val="002060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0" name="Text 3">
            <a:extLst>
              <a:ext uri="{FF2B5EF4-FFF2-40B4-BE49-F238E27FC236}">
                <a16:creationId xmlns:a16="http://schemas.microsoft.com/office/drawing/2014/main" id="{9509DF52-4316-B8D5-F3CB-57133ACE1DC2}"/>
              </a:ext>
            </a:extLst>
          </p:cNvPr>
          <p:cNvSpPr/>
          <p:nvPr/>
        </p:nvSpPr>
        <p:spPr>
          <a:xfrm>
            <a:off x="502920" y="1847088"/>
            <a:ext cx="758952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800" b="1" dirty="0">
                <a:solidFill>
                  <a:srgbClr val="00206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2026 EFQM Modeli</a:t>
            </a:r>
            <a:endParaRPr lang="en-US" sz="3800" dirty="0"/>
          </a:p>
          <a:p>
            <a:pPr marL="0" indent="0">
              <a:buNone/>
            </a:pPr>
            <a:r>
              <a:rPr lang="en-US" sz="3800" b="1" dirty="0">
                <a:solidFill>
                  <a:srgbClr val="00206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Saha Hazırlık Çalışmaları</a:t>
            </a:r>
            <a:endParaRPr lang="en-US" sz="3800" dirty="0"/>
          </a:p>
        </p:txBody>
      </p:sp>
      <p:sp>
        <p:nvSpPr>
          <p:cNvPr id="14" name="Shape 4">
            <a:extLst>
              <a:ext uri="{FF2B5EF4-FFF2-40B4-BE49-F238E27FC236}">
                <a16:creationId xmlns:a16="http://schemas.microsoft.com/office/drawing/2014/main" id="{C282DD96-774B-F404-5B8F-7D3908AF28F5}"/>
              </a:ext>
            </a:extLst>
          </p:cNvPr>
          <p:cNvSpPr/>
          <p:nvPr/>
        </p:nvSpPr>
        <p:spPr>
          <a:xfrm>
            <a:off x="603504" y="3063240"/>
            <a:ext cx="6675120" cy="0"/>
          </a:xfrm>
          <a:prstGeom prst="line">
            <a:avLst/>
          </a:prstGeom>
          <a:noFill/>
          <a:ln w="16510">
            <a:solidFill>
              <a:srgbClr val="C99A2E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8" name="Text 5">
            <a:extLst>
              <a:ext uri="{FF2B5EF4-FFF2-40B4-BE49-F238E27FC236}">
                <a16:creationId xmlns:a16="http://schemas.microsoft.com/office/drawing/2014/main" id="{FE8876E0-1A11-CB45-5E83-0B90A7E41400}"/>
              </a:ext>
            </a:extLst>
          </p:cNvPr>
          <p:cNvSpPr/>
          <p:nvPr/>
        </p:nvSpPr>
        <p:spPr>
          <a:xfrm>
            <a:off x="603504" y="3310128"/>
            <a:ext cx="78638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B7C8C"/>
                </a:solidFill>
              </a:rPr>
              <a:t>Kriter 4 – Sürdürülebilir Değer Yaratma</a:t>
            </a:r>
            <a:endParaRPr lang="en-US" sz="2500" dirty="0"/>
          </a:p>
        </p:txBody>
      </p:sp>
      <p:sp>
        <p:nvSpPr>
          <p:cNvPr id="20" name="Text 6">
            <a:extLst>
              <a:ext uri="{FF2B5EF4-FFF2-40B4-BE49-F238E27FC236}">
                <a16:creationId xmlns:a16="http://schemas.microsoft.com/office/drawing/2014/main" id="{F87E6EF2-0A02-D108-2546-4F378C31A631}"/>
              </a:ext>
            </a:extLst>
          </p:cNvPr>
          <p:cNvSpPr/>
          <p:nvPr/>
        </p:nvSpPr>
        <p:spPr>
          <a:xfrm>
            <a:off x="603504" y="3822192"/>
            <a:ext cx="6400800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00" b="1" dirty="0">
                <a:solidFill>
                  <a:srgbClr val="17233C"/>
                </a:solidFill>
              </a:rPr>
              <a:t>Birim Yöneticileri ve Birim 4. Kriter Üyeleri İçin</a:t>
            </a:r>
            <a:endParaRPr lang="en-US" sz="1700" dirty="0"/>
          </a:p>
          <a:p>
            <a:pPr marL="0" indent="0">
              <a:buNone/>
            </a:pPr>
            <a:r>
              <a:rPr lang="en-US" sz="1700" b="1" dirty="0">
                <a:solidFill>
                  <a:srgbClr val="17233C"/>
                </a:solidFill>
              </a:rPr>
              <a:t>Öz Değerlendirme Eğitimi</a:t>
            </a:r>
            <a:endParaRPr lang="en-US" sz="1700" dirty="0"/>
          </a:p>
        </p:txBody>
      </p:sp>
      <p:sp>
        <p:nvSpPr>
          <p:cNvPr id="22" name="Text 7">
            <a:extLst>
              <a:ext uri="{FF2B5EF4-FFF2-40B4-BE49-F238E27FC236}">
                <a16:creationId xmlns:a16="http://schemas.microsoft.com/office/drawing/2014/main" id="{16C7C192-3E7E-BBF7-F69D-2E61EDA76593}"/>
              </a:ext>
            </a:extLst>
          </p:cNvPr>
          <p:cNvSpPr/>
          <p:nvPr/>
        </p:nvSpPr>
        <p:spPr>
          <a:xfrm>
            <a:off x="603504" y="4773168"/>
            <a:ext cx="6035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002060"/>
                </a:solidFill>
              </a:rPr>
              <a:t>Eğitimi Veren: Prof. Dr. İlkay AÇIKGÖZ ERKAYA</a:t>
            </a:r>
            <a:endParaRPr lang="en-US" sz="1450" dirty="0"/>
          </a:p>
        </p:txBody>
      </p:sp>
      <p:sp>
        <p:nvSpPr>
          <p:cNvPr id="26" name="Text 9">
            <a:extLst>
              <a:ext uri="{FF2B5EF4-FFF2-40B4-BE49-F238E27FC236}">
                <a16:creationId xmlns:a16="http://schemas.microsoft.com/office/drawing/2014/main" id="{4B8A7D1C-49F2-62BD-E69F-B521F811BDA4}"/>
              </a:ext>
            </a:extLst>
          </p:cNvPr>
          <p:cNvSpPr/>
          <p:nvPr/>
        </p:nvSpPr>
        <p:spPr>
          <a:xfrm>
            <a:off x="4718304" y="6427401"/>
            <a:ext cx="4572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chemeClr val="bg1"/>
                </a:solidFill>
              </a:rPr>
              <a:t>Ahiliğin İzinde Mükemmelliğe Yolculuk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65147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566928"/>
          </a:xfrm>
          <a:prstGeom prst="rect">
            <a:avLst/>
          </a:prstGeom>
          <a:solidFill>
            <a:srgbClr val="002060"/>
          </a:solidFill>
          <a:ln w="12700">
            <a:solidFill>
              <a:srgbClr val="002060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3" name="Text 1"/>
          <p:cNvSpPr/>
          <p:nvPr/>
        </p:nvSpPr>
        <p:spPr>
          <a:xfrm>
            <a:off x="411480" y="118872"/>
            <a:ext cx="9601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Kriter 4 İçin Birim Değer Haritası</a:t>
            </a:r>
            <a:endParaRPr lang="en-US" sz="2200" dirty="0"/>
          </a:p>
        </p:txBody>
      </p:sp>
      <p:sp>
        <p:nvSpPr>
          <p:cNvPr id="5" name="Shape 2"/>
          <p:cNvSpPr/>
          <p:nvPr/>
        </p:nvSpPr>
        <p:spPr>
          <a:xfrm>
            <a:off x="457200" y="6446520"/>
            <a:ext cx="11201400" cy="0"/>
          </a:xfrm>
          <a:prstGeom prst="line">
            <a:avLst/>
          </a:prstGeom>
          <a:noFill/>
          <a:ln w="12700">
            <a:solidFill>
              <a:srgbClr val="C99A2E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6" name="Text 3"/>
          <p:cNvSpPr/>
          <p:nvPr/>
        </p:nvSpPr>
        <p:spPr>
          <a:xfrm>
            <a:off x="457200" y="6519672"/>
            <a:ext cx="56692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5A6677"/>
                </a:solidFill>
              </a:rPr>
              <a:t>KAEÜ 2026 EFQM Modeli Saha Hazırlık Çalışmaları</a:t>
            </a:r>
            <a:endParaRPr lang="en-US" sz="850" dirty="0"/>
          </a:p>
        </p:txBody>
      </p:sp>
      <p:sp>
        <p:nvSpPr>
          <p:cNvPr id="7" name="Text 4"/>
          <p:cNvSpPr/>
          <p:nvPr/>
        </p:nvSpPr>
        <p:spPr>
          <a:xfrm>
            <a:off x="11201400" y="6519672"/>
            <a:ext cx="502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5A6677"/>
                </a:solidFill>
              </a:rPr>
              <a:t>5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685800" y="841248"/>
            <a:ext cx="10515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02060"/>
                </a:solidFill>
              </a:rPr>
              <a:t>Her birim kendi “değer haritasını” çıkarmalıdır.</a:t>
            </a:r>
            <a:endParaRPr lang="en-US" sz="1700" dirty="0"/>
          </a:p>
        </p:txBody>
      </p:sp>
      <p:sp>
        <p:nvSpPr>
          <p:cNvPr id="9" name="Shape 6"/>
          <p:cNvSpPr/>
          <p:nvPr/>
        </p:nvSpPr>
        <p:spPr>
          <a:xfrm>
            <a:off x="777240" y="1399032"/>
            <a:ext cx="475488" cy="475488"/>
          </a:xfrm>
          <a:prstGeom prst="ellipse">
            <a:avLst/>
          </a:prstGeom>
          <a:solidFill>
            <a:srgbClr val="0B7C8C"/>
          </a:solidFill>
          <a:ln w="12700">
            <a:solidFill>
              <a:srgbClr val="0B7C8C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0" name="Text 7"/>
          <p:cNvSpPr/>
          <p:nvPr/>
        </p:nvSpPr>
        <p:spPr>
          <a:xfrm>
            <a:off x="777240" y="1472184"/>
            <a:ext cx="47548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</a:rPr>
              <a:t>1</a:t>
            </a:r>
            <a:endParaRPr lang="en-US" sz="1500" dirty="0"/>
          </a:p>
        </p:txBody>
      </p:sp>
      <p:sp>
        <p:nvSpPr>
          <p:cNvPr id="11" name="Text 8"/>
          <p:cNvSpPr/>
          <p:nvPr/>
        </p:nvSpPr>
        <p:spPr>
          <a:xfrm>
            <a:off x="1417320" y="1371600"/>
            <a:ext cx="1325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02060"/>
                </a:solidFill>
              </a:rPr>
              <a:t>Paydaş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3520440" y="1371600"/>
            <a:ext cx="736092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7233C"/>
                </a:solidFill>
              </a:rPr>
              <a:t>Öğrenci, çalışan, mezun, toplum, iş/kamu paydaşı, tedarikçi</a:t>
            </a:r>
            <a:endParaRPr lang="en-US" sz="1400" dirty="0"/>
          </a:p>
        </p:txBody>
      </p:sp>
      <p:sp>
        <p:nvSpPr>
          <p:cNvPr id="13" name="Shape 10"/>
          <p:cNvSpPr/>
          <p:nvPr/>
        </p:nvSpPr>
        <p:spPr>
          <a:xfrm>
            <a:off x="1005840" y="1938528"/>
            <a:ext cx="10241280" cy="0"/>
          </a:xfrm>
          <a:prstGeom prst="line">
            <a:avLst/>
          </a:prstGeom>
          <a:noFill/>
          <a:ln w="8890">
            <a:solidFill>
              <a:srgbClr val="DDE8EA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4" name="Shape 11"/>
          <p:cNvSpPr/>
          <p:nvPr/>
        </p:nvSpPr>
        <p:spPr>
          <a:xfrm>
            <a:off x="777240" y="2267712"/>
            <a:ext cx="475488" cy="475488"/>
          </a:xfrm>
          <a:prstGeom prst="ellipse">
            <a:avLst/>
          </a:prstGeom>
          <a:solidFill>
            <a:srgbClr val="C99A2E"/>
          </a:solidFill>
          <a:ln w="12700">
            <a:solidFill>
              <a:srgbClr val="C99A2E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5" name="Text 12"/>
          <p:cNvSpPr/>
          <p:nvPr/>
        </p:nvSpPr>
        <p:spPr>
          <a:xfrm>
            <a:off x="777240" y="2340864"/>
            <a:ext cx="47548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</a:rPr>
              <a:t>2</a:t>
            </a: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1417320" y="2240280"/>
            <a:ext cx="1325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02060"/>
                </a:solidFill>
              </a:rPr>
              <a:t>İhtiyaç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3520440" y="2240280"/>
            <a:ext cx="736092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7233C"/>
                </a:solidFill>
              </a:rPr>
              <a:t>Beklenti, sorun, gelişim alanı, stratejik öncelik</a:t>
            </a:r>
            <a:endParaRPr lang="en-US" sz="1400" dirty="0"/>
          </a:p>
        </p:txBody>
      </p:sp>
      <p:sp>
        <p:nvSpPr>
          <p:cNvPr id="18" name="Shape 15"/>
          <p:cNvSpPr/>
          <p:nvPr/>
        </p:nvSpPr>
        <p:spPr>
          <a:xfrm>
            <a:off x="1005840" y="2807208"/>
            <a:ext cx="10241280" cy="0"/>
          </a:xfrm>
          <a:prstGeom prst="line">
            <a:avLst/>
          </a:prstGeom>
          <a:noFill/>
          <a:ln w="8890">
            <a:solidFill>
              <a:srgbClr val="DDE8EA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9" name="Shape 16"/>
          <p:cNvSpPr/>
          <p:nvPr/>
        </p:nvSpPr>
        <p:spPr>
          <a:xfrm>
            <a:off x="777240" y="3136392"/>
            <a:ext cx="475488" cy="475488"/>
          </a:xfrm>
          <a:prstGeom prst="ellipse">
            <a:avLst/>
          </a:prstGeom>
          <a:solidFill>
            <a:srgbClr val="42A85F"/>
          </a:solidFill>
          <a:ln w="12700">
            <a:solidFill>
              <a:srgbClr val="42A85F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20" name="Text 17"/>
          <p:cNvSpPr/>
          <p:nvPr/>
        </p:nvSpPr>
        <p:spPr>
          <a:xfrm>
            <a:off x="777240" y="3209544"/>
            <a:ext cx="47548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</a:rPr>
              <a:t>3</a:t>
            </a:r>
            <a:endParaRPr lang="en-US" sz="1500" dirty="0"/>
          </a:p>
        </p:txBody>
      </p:sp>
      <p:sp>
        <p:nvSpPr>
          <p:cNvPr id="21" name="Text 18"/>
          <p:cNvSpPr/>
          <p:nvPr/>
        </p:nvSpPr>
        <p:spPr>
          <a:xfrm>
            <a:off x="1417320" y="3108960"/>
            <a:ext cx="1325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02060"/>
                </a:solidFill>
              </a:rPr>
              <a:t>Değer Önerisi</a:t>
            </a:r>
            <a:endParaRPr lang="en-US" sz="1600" dirty="0"/>
          </a:p>
        </p:txBody>
      </p:sp>
      <p:sp>
        <p:nvSpPr>
          <p:cNvPr id="22" name="Text 19"/>
          <p:cNvSpPr/>
          <p:nvPr/>
        </p:nvSpPr>
        <p:spPr>
          <a:xfrm>
            <a:off x="3520440" y="3108960"/>
            <a:ext cx="736092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7233C"/>
                </a:solidFill>
              </a:rPr>
              <a:t>Birim hangi faydayı sunuyor?</a:t>
            </a:r>
            <a:endParaRPr lang="en-US" sz="1400" dirty="0"/>
          </a:p>
        </p:txBody>
      </p:sp>
      <p:sp>
        <p:nvSpPr>
          <p:cNvPr id="23" name="Shape 20"/>
          <p:cNvSpPr/>
          <p:nvPr/>
        </p:nvSpPr>
        <p:spPr>
          <a:xfrm>
            <a:off x="1005840" y="3675888"/>
            <a:ext cx="10241280" cy="0"/>
          </a:xfrm>
          <a:prstGeom prst="line">
            <a:avLst/>
          </a:prstGeom>
          <a:noFill/>
          <a:ln w="8890">
            <a:solidFill>
              <a:srgbClr val="DDE8EA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24" name="Shape 21"/>
          <p:cNvSpPr/>
          <p:nvPr/>
        </p:nvSpPr>
        <p:spPr>
          <a:xfrm>
            <a:off x="777240" y="4005072"/>
            <a:ext cx="475488" cy="475488"/>
          </a:xfrm>
          <a:prstGeom prst="ellipse">
            <a:avLst/>
          </a:prstGeom>
          <a:solidFill>
            <a:srgbClr val="F2A900"/>
          </a:solidFill>
          <a:ln w="12700">
            <a:solidFill>
              <a:srgbClr val="F2A900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25" name="Text 22"/>
          <p:cNvSpPr/>
          <p:nvPr/>
        </p:nvSpPr>
        <p:spPr>
          <a:xfrm>
            <a:off x="777240" y="4078224"/>
            <a:ext cx="47548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</a:rPr>
              <a:t>4</a:t>
            </a:r>
            <a:endParaRPr lang="en-US" sz="1500" dirty="0"/>
          </a:p>
        </p:txBody>
      </p:sp>
      <p:sp>
        <p:nvSpPr>
          <p:cNvPr id="26" name="Text 23"/>
          <p:cNvSpPr/>
          <p:nvPr/>
        </p:nvSpPr>
        <p:spPr>
          <a:xfrm>
            <a:off x="1417320" y="3977640"/>
            <a:ext cx="1325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02060"/>
                </a:solidFill>
              </a:rPr>
              <a:t>Sunum Yolu</a:t>
            </a:r>
            <a:endParaRPr lang="en-US" sz="1600" dirty="0"/>
          </a:p>
        </p:txBody>
      </p:sp>
      <p:sp>
        <p:nvSpPr>
          <p:cNvPr id="27" name="Text 24"/>
          <p:cNvSpPr/>
          <p:nvPr/>
        </p:nvSpPr>
        <p:spPr>
          <a:xfrm>
            <a:off x="3520440" y="3977640"/>
            <a:ext cx="736092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7233C"/>
                </a:solidFill>
              </a:rPr>
              <a:t>Süreç, hizmet, program, proje, etkinlik, dijital sistem</a:t>
            </a:r>
            <a:endParaRPr lang="en-US" sz="1400" dirty="0"/>
          </a:p>
        </p:txBody>
      </p:sp>
      <p:sp>
        <p:nvSpPr>
          <p:cNvPr id="28" name="Shape 25"/>
          <p:cNvSpPr/>
          <p:nvPr/>
        </p:nvSpPr>
        <p:spPr>
          <a:xfrm>
            <a:off x="1005840" y="4544568"/>
            <a:ext cx="10241280" cy="0"/>
          </a:xfrm>
          <a:prstGeom prst="line">
            <a:avLst/>
          </a:prstGeom>
          <a:noFill/>
          <a:ln w="8890">
            <a:solidFill>
              <a:srgbClr val="DDE8EA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29" name="Shape 26"/>
          <p:cNvSpPr/>
          <p:nvPr/>
        </p:nvSpPr>
        <p:spPr>
          <a:xfrm>
            <a:off x="777240" y="4873752"/>
            <a:ext cx="475488" cy="475488"/>
          </a:xfrm>
          <a:prstGeom prst="ellipse">
            <a:avLst/>
          </a:prstGeom>
          <a:solidFill>
            <a:srgbClr val="002060"/>
          </a:solidFill>
          <a:ln w="12700">
            <a:solidFill>
              <a:srgbClr val="002060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30" name="Text 27"/>
          <p:cNvSpPr/>
          <p:nvPr/>
        </p:nvSpPr>
        <p:spPr>
          <a:xfrm>
            <a:off x="777240" y="4946904"/>
            <a:ext cx="47548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</a:rPr>
              <a:t>5</a:t>
            </a:r>
            <a:endParaRPr lang="en-US" sz="1500" dirty="0"/>
          </a:p>
        </p:txBody>
      </p:sp>
      <p:sp>
        <p:nvSpPr>
          <p:cNvPr id="31" name="Text 28"/>
          <p:cNvSpPr/>
          <p:nvPr/>
        </p:nvSpPr>
        <p:spPr>
          <a:xfrm>
            <a:off x="1417320" y="4846320"/>
            <a:ext cx="1325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02060"/>
                </a:solidFill>
              </a:rPr>
              <a:t>Sonuç</a:t>
            </a:r>
            <a:endParaRPr lang="en-US" sz="1600" dirty="0"/>
          </a:p>
        </p:txBody>
      </p:sp>
      <p:sp>
        <p:nvSpPr>
          <p:cNvPr id="32" name="Text 29"/>
          <p:cNvSpPr/>
          <p:nvPr/>
        </p:nvSpPr>
        <p:spPr>
          <a:xfrm>
            <a:off x="3520440" y="4846320"/>
            <a:ext cx="736092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7233C"/>
                </a:solidFill>
              </a:rPr>
              <a:t>Memnuniyet, performans, çıktı, etki, iyileşme</a:t>
            </a:r>
            <a:endParaRPr lang="en-US" sz="1400" dirty="0"/>
          </a:p>
        </p:txBody>
      </p:sp>
      <p:sp>
        <p:nvSpPr>
          <p:cNvPr id="33" name="Shape 30"/>
          <p:cNvSpPr/>
          <p:nvPr/>
        </p:nvSpPr>
        <p:spPr>
          <a:xfrm>
            <a:off x="1005840" y="5413248"/>
            <a:ext cx="10241280" cy="0"/>
          </a:xfrm>
          <a:prstGeom prst="line">
            <a:avLst/>
          </a:prstGeom>
          <a:noFill/>
          <a:ln w="8890">
            <a:solidFill>
              <a:srgbClr val="DDE8EA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34" name="Shape 31"/>
          <p:cNvSpPr/>
          <p:nvPr/>
        </p:nvSpPr>
        <p:spPr>
          <a:xfrm>
            <a:off x="777240" y="5531288"/>
            <a:ext cx="10698480" cy="320872"/>
          </a:xfrm>
          <a:prstGeom prst="roundRect">
            <a:avLst>
              <a:gd name="adj" fmla="val 10909"/>
            </a:avLst>
          </a:prstGeom>
          <a:solidFill>
            <a:srgbClr val="EEF8FA"/>
          </a:solidFill>
          <a:ln w="12700">
            <a:solidFill>
              <a:srgbClr val="D5E2E8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35" name="Text 32"/>
          <p:cNvSpPr/>
          <p:nvPr/>
        </p:nvSpPr>
        <p:spPr>
          <a:xfrm>
            <a:off x="911199" y="5564124"/>
            <a:ext cx="1036929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02060"/>
                </a:solidFill>
              </a:rPr>
              <a:t>Birimden beklenen kısa çıktı</a:t>
            </a:r>
            <a:endParaRPr lang="en-US" sz="1500" dirty="0"/>
          </a:p>
        </p:txBody>
      </p:sp>
      <p:sp>
        <p:nvSpPr>
          <p:cNvPr id="36" name="Text 33"/>
          <p:cNvSpPr/>
          <p:nvPr/>
        </p:nvSpPr>
        <p:spPr>
          <a:xfrm>
            <a:off x="877824" y="5884164"/>
            <a:ext cx="10369296" cy="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17233C"/>
                </a:solidFill>
              </a:rPr>
              <a:t>Birimin en az 3 ana değer önerisini tanımlaması: “kime?”, “hangi değer?”, “nasıl sunuluyor?”, “hangi sonuçla izleniyor?”, “kanıtı ne?”</a:t>
            </a:r>
            <a:endParaRPr lang="en-US" sz="16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566928"/>
          </a:xfrm>
          <a:prstGeom prst="rect">
            <a:avLst/>
          </a:prstGeom>
          <a:solidFill>
            <a:srgbClr val="002060"/>
          </a:solidFill>
          <a:ln w="12700">
            <a:solidFill>
              <a:srgbClr val="002060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3" name="Text 1"/>
          <p:cNvSpPr/>
          <p:nvPr/>
        </p:nvSpPr>
        <p:spPr>
          <a:xfrm>
            <a:off x="411480" y="118872"/>
            <a:ext cx="9601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4.1 Değeri ve Nasıl Yaratıldığını Tanımlar</a:t>
            </a:r>
            <a:endParaRPr lang="en-US" sz="2200" dirty="0"/>
          </a:p>
        </p:txBody>
      </p:sp>
      <p:sp>
        <p:nvSpPr>
          <p:cNvPr id="5" name="Shape 2"/>
          <p:cNvSpPr/>
          <p:nvPr/>
        </p:nvSpPr>
        <p:spPr>
          <a:xfrm>
            <a:off x="457200" y="6446520"/>
            <a:ext cx="11201400" cy="0"/>
          </a:xfrm>
          <a:prstGeom prst="line">
            <a:avLst/>
          </a:prstGeom>
          <a:noFill/>
          <a:ln w="12700">
            <a:solidFill>
              <a:srgbClr val="C99A2E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6" name="Text 3"/>
          <p:cNvSpPr/>
          <p:nvPr/>
        </p:nvSpPr>
        <p:spPr>
          <a:xfrm>
            <a:off x="457200" y="6519672"/>
            <a:ext cx="56692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5A6677"/>
                </a:solidFill>
              </a:rPr>
              <a:t>KAEÜ 2026 EFQM Modeli Saha Hazırlık Çalışmaları</a:t>
            </a:r>
            <a:endParaRPr lang="en-US" sz="850" dirty="0"/>
          </a:p>
        </p:txBody>
      </p:sp>
      <p:sp>
        <p:nvSpPr>
          <p:cNvPr id="7" name="Text 4"/>
          <p:cNvSpPr/>
          <p:nvPr/>
        </p:nvSpPr>
        <p:spPr>
          <a:xfrm>
            <a:off x="11201400" y="6519672"/>
            <a:ext cx="502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5A6677"/>
                </a:solidFill>
              </a:rPr>
              <a:t>6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640080" y="914400"/>
            <a:ext cx="5303520" cy="1645920"/>
          </a:xfrm>
          <a:prstGeom prst="roundRect">
            <a:avLst>
              <a:gd name="adj" fmla="val 3333"/>
            </a:avLst>
          </a:prstGeom>
          <a:solidFill>
            <a:srgbClr val="EEF8FA"/>
          </a:solidFill>
          <a:ln w="12700">
            <a:solidFill>
              <a:srgbClr val="D5E2E8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9" name="Text 6"/>
          <p:cNvSpPr/>
          <p:nvPr/>
        </p:nvSpPr>
        <p:spPr>
          <a:xfrm>
            <a:off x="804672" y="1060704"/>
            <a:ext cx="497433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B7C8C"/>
                </a:solidFill>
              </a:rPr>
              <a:t>Üniversite yaklaşımı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804672" y="1444752"/>
            <a:ext cx="4974336" cy="9875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300" dirty="0">
                <a:solidFill>
                  <a:srgbClr val="17233C"/>
                </a:solidFill>
              </a:rPr>
              <a:t>KAEÜ’de değer yaratma; AYDEP Eğitim Platformu, BKYS Kurumsal Yönetim Platformu ve Bölgesel Kalkınma Odaklı İhtisaslaşma Platformu üzerine kurulu iş modeliyle bütünleşik yürütülmektedir.</a:t>
            </a:r>
            <a:endParaRPr lang="en-US" sz="1300" dirty="0"/>
          </a:p>
        </p:txBody>
      </p:sp>
      <p:sp>
        <p:nvSpPr>
          <p:cNvPr id="11" name="Shape 8"/>
          <p:cNvSpPr/>
          <p:nvPr/>
        </p:nvSpPr>
        <p:spPr>
          <a:xfrm>
            <a:off x="6263640" y="914400"/>
            <a:ext cx="5257800" cy="1645920"/>
          </a:xfrm>
          <a:prstGeom prst="roundRect">
            <a:avLst>
              <a:gd name="adj" fmla="val 3333"/>
            </a:avLst>
          </a:prstGeom>
          <a:solidFill>
            <a:srgbClr val="FFF8E8"/>
          </a:solidFill>
          <a:ln w="12700">
            <a:solidFill>
              <a:srgbClr val="D5E2E8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2" name="Text 9"/>
          <p:cNvSpPr/>
          <p:nvPr/>
        </p:nvSpPr>
        <p:spPr>
          <a:xfrm>
            <a:off x="6428232" y="1060704"/>
            <a:ext cx="492861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C99A2E"/>
                </a:solidFill>
              </a:rPr>
              <a:t>Birimde sorulacak ana soru</a:t>
            </a:r>
            <a:endParaRPr lang="en-US" sz="1500" dirty="0"/>
          </a:p>
        </p:txBody>
      </p:sp>
      <p:sp>
        <p:nvSpPr>
          <p:cNvPr id="13" name="Text 10"/>
          <p:cNvSpPr/>
          <p:nvPr/>
        </p:nvSpPr>
        <p:spPr>
          <a:xfrm>
            <a:off x="6428232" y="1444752"/>
            <a:ext cx="4928616" cy="9875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300" dirty="0">
                <a:solidFill>
                  <a:srgbClr val="17233C"/>
                </a:solidFill>
              </a:rPr>
              <a:t>Birimimiz hangi paydaş grubunun hangi ihtiyacını karşılamak için hangi değer önerisini tasarlamıştır?</a:t>
            </a:r>
            <a:endParaRPr lang="en-US" sz="1300" dirty="0"/>
          </a:p>
        </p:txBody>
      </p:sp>
      <p:sp>
        <p:nvSpPr>
          <p:cNvPr id="14" name="Text 11"/>
          <p:cNvSpPr/>
          <p:nvPr/>
        </p:nvSpPr>
        <p:spPr>
          <a:xfrm>
            <a:off x="777240" y="2926080"/>
            <a:ext cx="10424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B7C8C"/>
                </a:solidFill>
              </a:rPr>
              <a:t>Birimlerin açıklaması gerekenler</a:t>
            </a:r>
            <a:endParaRPr lang="en-US" sz="1300" dirty="0"/>
          </a:p>
        </p:txBody>
      </p:sp>
      <p:sp>
        <p:nvSpPr>
          <p:cNvPr id="15" name="Shape 12"/>
          <p:cNvSpPr/>
          <p:nvPr/>
        </p:nvSpPr>
        <p:spPr>
          <a:xfrm>
            <a:off x="777240" y="3255264"/>
            <a:ext cx="10424160" cy="0"/>
          </a:xfrm>
          <a:prstGeom prst="line">
            <a:avLst/>
          </a:prstGeom>
          <a:noFill/>
          <a:ln w="15240">
            <a:solidFill>
              <a:srgbClr val="C99A2E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6" name="Text 13"/>
          <p:cNvSpPr/>
          <p:nvPr/>
        </p:nvSpPr>
        <p:spPr>
          <a:xfrm>
            <a:off x="914400" y="3456432"/>
            <a:ext cx="10332720" cy="21031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1450" dirty="0">
                <a:solidFill>
                  <a:srgbClr val="17233C"/>
                </a:solidFill>
              </a:rPr>
              <a:t>Hedef paydaş segmentleri: öğrenci, mezun, çalışan, toplum, iş/kamu paydaşı, tedarikçi, hizmet alan.</a:t>
            </a:r>
            <a:endParaRPr lang="en-US" sz="1450" dirty="0"/>
          </a:p>
          <a:p>
            <a:r>
              <a:rPr lang="en-US" sz="1450" dirty="0">
                <a:solidFill>
                  <a:srgbClr val="17233C"/>
                </a:solidFill>
              </a:rPr>
              <a:t>Paydaş ihtiyaçlarını belirleme yöntemi: anket, danışma kurulu, MYS, BKYS, toplantı, odak grup, saha gözlemi.</a:t>
            </a:r>
            <a:endParaRPr lang="en-US" sz="1450" dirty="0"/>
          </a:p>
          <a:p>
            <a:r>
              <a:rPr lang="en-US" sz="1450" dirty="0">
                <a:solidFill>
                  <a:srgbClr val="17233C"/>
                </a:solidFill>
              </a:rPr>
              <a:t>Değer önerisi: eğitim kalitesi, araştırma çıktısı, toplumsal katkı, bölgesel katkı, dijital hizmet, idari destek.</a:t>
            </a:r>
            <a:endParaRPr lang="en-US" sz="1450" dirty="0"/>
          </a:p>
          <a:p>
            <a:r>
              <a:rPr lang="en-US" sz="1450" dirty="0">
                <a:solidFill>
                  <a:srgbClr val="17233C"/>
                </a:solidFill>
              </a:rPr>
              <a:t>Sürdürülebilirlik boyutu: sosyal, çevresel, ekonomik ve etik katkı.</a:t>
            </a:r>
            <a:endParaRPr lang="en-US" sz="1450" dirty="0"/>
          </a:p>
          <a:p>
            <a:r>
              <a:rPr lang="en-US" sz="1450" dirty="0">
                <a:solidFill>
                  <a:srgbClr val="17233C"/>
                </a:solidFill>
              </a:rPr>
              <a:t>Değerin kurum stratejisi ve süreç hiyerarşisiyle ilişkisi.</a:t>
            </a:r>
            <a:endParaRPr lang="en-US" sz="14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566928"/>
          </a:xfrm>
          <a:prstGeom prst="rect">
            <a:avLst/>
          </a:prstGeom>
          <a:solidFill>
            <a:srgbClr val="002060"/>
          </a:solidFill>
          <a:ln w="12700">
            <a:solidFill>
              <a:srgbClr val="002060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3" name="Text 1"/>
          <p:cNvSpPr/>
          <p:nvPr/>
        </p:nvSpPr>
        <p:spPr>
          <a:xfrm>
            <a:off x="411480" y="118872"/>
            <a:ext cx="9601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4.1 </a:t>
            </a:r>
            <a:r>
              <a:rPr lang="tr-TR" sz="2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</a:t>
            </a:r>
            <a:r>
              <a:rPr lang="en-US" sz="2200" b="1" dirty="0" err="1" smtClean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çin</a:t>
            </a:r>
            <a:r>
              <a:rPr lang="en-US" sz="2200" b="1" dirty="0" smtClean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 </a:t>
            </a:r>
            <a:r>
              <a:rPr lang="en-US" sz="2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Birim Kanıt ve Örnekler</a:t>
            </a:r>
            <a:endParaRPr lang="en-US" sz="2200" dirty="0"/>
          </a:p>
        </p:txBody>
      </p:sp>
      <p:pic>
        <p:nvPicPr>
          <p:cNvPr id="4" name="Image 0" descr="/mnt/data/efqm_logo_crop.png"/>
          <p:cNvPicPr>
            <a:picLocks noChangeAspect="1"/>
          </p:cNvPicPr>
          <p:nvPr/>
        </p:nvPicPr>
        <p:blipFill>
          <a:blip r:embed="rId3">
            <a:alphaModFix amt="97000"/>
          </a:blip>
          <a:stretch>
            <a:fillRect/>
          </a:stretch>
        </p:blipFill>
        <p:spPr>
          <a:xfrm>
            <a:off x="10698480" y="64008"/>
            <a:ext cx="1143000" cy="438912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457200" y="6446520"/>
            <a:ext cx="11201400" cy="0"/>
          </a:xfrm>
          <a:prstGeom prst="line">
            <a:avLst/>
          </a:prstGeom>
          <a:noFill/>
          <a:ln w="12700">
            <a:solidFill>
              <a:srgbClr val="C99A2E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6" name="Text 3"/>
          <p:cNvSpPr/>
          <p:nvPr/>
        </p:nvSpPr>
        <p:spPr>
          <a:xfrm>
            <a:off x="457200" y="6519672"/>
            <a:ext cx="56692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5A6677"/>
                </a:solidFill>
              </a:rPr>
              <a:t>KAEÜ 2026 EFQM Modeli Saha Hazırlık Çalışmaları</a:t>
            </a:r>
            <a:endParaRPr lang="en-US" sz="850" dirty="0"/>
          </a:p>
        </p:txBody>
      </p:sp>
      <p:sp>
        <p:nvSpPr>
          <p:cNvPr id="7" name="Text 4"/>
          <p:cNvSpPr/>
          <p:nvPr/>
        </p:nvSpPr>
        <p:spPr>
          <a:xfrm>
            <a:off x="11201400" y="6519672"/>
            <a:ext cx="502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5A6677"/>
                </a:solidFill>
              </a:rPr>
              <a:t>7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731520" y="960120"/>
            <a:ext cx="2743200" cy="685800"/>
          </a:xfrm>
          <a:prstGeom prst="roundRect">
            <a:avLst>
              <a:gd name="adj" fmla="val 5333"/>
            </a:avLst>
          </a:prstGeom>
          <a:solidFill>
            <a:srgbClr val="0B7C8C"/>
          </a:solidFill>
          <a:ln w="12700">
            <a:solidFill>
              <a:srgbClr val="0B7C8C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9" name="Text 6"/>
          <p:cNvSpPr/>
          <p:nvPr/>
        </p:nvSpPr>
        <p:spPr>
          <a:xfrm>
            <a:off x="914400" y="1161288"/>
            <a:ext cx="23774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</a:rPr>
              <a:t>Yaklaşım kanıtı</a:t>
            </a:r>
            <a:endParaRPr lang="en-US" sz="1250" dirty="0"/>
          </a:p>
        </p:txBody>
      </p:sp>
      <p:sp>
        <p:nvSpPr>
          <p:cNvPr id="10" name="Shape 7"/>
          <p:cNvSpPr/>
          <p:nvPr/>
        </p:nvSpPr>
        <p:spPr>
          <a:xfrm>
            <a:off x="3657600" y="960120"/>
            <a:ext cx="7543800" cy="685800"/>
          </a:xfrm>
          <a:prstGeom prst="roundRect">
            <a:avLst>
              <a:gd name="adj" fmla="val 5333"/>
            </a:avLst>
          </a:prstGeom>
          <a:solidFill>
            <a:srgbClr val="F3F7FA"/>
          </a:solidFill>
          <a:ln w="12700">
            <a:solidFill>
              <a:srgbClr val="DDE8EA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1" name="Text 8"/>
          <p:cNvSpPr/>
          <p:nvPr/>
        </p:nvSpPr>
        <p:spPr>
          <a:xfrm>
            <a:off x="3840480" y="1097280"/>
            <a:ext cx="7132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00" dirty="0">
                <a:solidFill>
                  <a:srgbClr val="17233C"/>
                </a:solidFill>
              </a:rPr>
              <a:t>Değer Tasarım Prosedürü, paydaş ilişkileri tablosu, stratejik hedefler, süreç kartları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731520" y="1920240"/>
            <a:ext cx="2743200" cy="685800"/>
          </a:xfrm>
          <a:prstGeom prst="roundRect">
            <a:avLst>
              <a:gd name="adj" fmla="val 5333"/>
            </a:avLst>
          </a:prstGeom>
          <a:solidFill>
            <a:srgbClr val="C99A2E"/>
          </a:solidFill>
          <a:ln w="12700">
            <a:solidFill>
              <a:srgbClr val="C99A2E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3" name="Text 10"/>
          <p:cNvSpPr/>
          <p:nvPr/>
        </p:nvSpPr>
        <p:spPr>
          <a:xfrm>
            <a:off x="914400" y="2121408"/>
            <a:ext cx="23774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</a:rPr>
              <a:t>Yayılım kanıtı</a:t>
            </a:r>
            <a:endParaRPr lang="en-US" sz="1250" dirty="0"/>
          </a:p>
        </p:txBody>
      </p:sp>
      <p:sp>
        <p:nvSpPr>
          <p:cNvPr id="14" name="Shape 11"/>
          <p:cNvSpPr/>
          <p:nvPr/>
        </p:nvSpPr>
        <p:spPr>
          <a:xfrm>
            <a:off x="3657600" y="1920240"/>
            <a:ext cx="7543800" cy="685800"/>
          </a:xfrm>
          <a:prstGeom prst="roundRect">
            <a:avLst>
              <a:gd name="adj" fmla="val 5333"/>
            </a:avLst>
          </a:prstGeom>
          <a:solidFill>
            <a:srgbClr val="F3F7FA"/>
          </a:solidFill>
          <a:ln w="12700">
            <a:solidFill>
              <a:srgbClr val="DDE8EA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5" name="Text 12"/>
          <p:cNvSpPr/>
          <p:nvPr/>
        </p:nvSpPr>
        <p:spPr>
          <a:xfrm>
            <a:off x="3840480" y="2057400"/>
            <a:ext cx="7132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00" dirty="0">
                <a:solidFill>
                  <a:srgbClr val="17233C"/>
                </a:solidFill>
              </a:rPr>
              <a:t>Danışma kurulu kararları, bölüm/program toplantıları, birim komisyonları, protokoller</a:t>
            </a:r>
            <a:endParaRPr lang="en-US" sz="1300" dirty="0"/>
          </a:p>
        </p:txBody>
      </p:sp>
      <p:sp>
        <p:nvSpPr>
          <p:cNvPr id="16" name="Shape 13"/>
          <p:cNvSpPr/>
          <p:nvPr/>
        </p:nvSpPr>
        <p:spPr>
          <a:xfrm>
            <a:off x="731520" y="2880360"/>
            <a:ext cx="2743200" cy="685800"/>
          </a:xfrm>
          <a:prstGeom prst="roundRect">
            <a:avLst>
              <a:gd name="adj" fmla="val 5333"/>
            </a:avLst>
          </a:prstGeom>
          <a:solidFill>
            <a:srgbClr val="42A85F"/>
          </a:solidFill>
          <a:ln w="12700">
            <a:solidFill>
              <a:srgbClr val="42A85F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7" name="Text 14"/>
          <p:cNvSpPr/>
          <p:nvPr/>
        </p:nvSpPr>
        <p:spPr>
          <a:xfrm>
            <a:off x="914400" y="3081528"/>
            <a:ext cx="23774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</a:rPr>
              <a:t>Değerlendirme kanıtı</a:t>
            </a:r>
            <a:endParaRPr lang="en-US" sz="1250" dirty="0"/>
          </a:p>
        </p:txBody>
      </p:sp>
      <p:sp>
        <p:nvSpPr>
          <p:cNvPr id="18" name="Shape 15"/>
          <p:cNvSpPr/>
          <p:nvPr/>
        </p:nvSpPr>
        <p:spPr>
          <a:xfrm>
            <a:off x="3657600" y="2880360"/>
            <a:ext cx="7543800" cy="685800"/>
          </a:xfrm>
          <a:prstGeom prst="roundRect">
            <a:avLst>
              <a:gd name="adj" fmla="val 5333"/>
            </a:avLst>
          </a:prstGeom>
          <a:solidFill>
            <a:srgbClr val="F3F7FA"/>
          </a:solidFill>
          <a:ln w="12700">
            <a:solidFill>
              <a:srgbClr val="DDE8EA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9" name="Text 16"/>
          <p:cNvSpPr/>
          <p:nvPr/>
        </p:nvSpPr>
        <p:spPr>
          <a:xfrm>
            <a:off x="3840480" y="3017520"/>
            <a:ext cx="7132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00" dirty="0">
                <a:solidFill>
                  <a:srgbClr val="17233C"/>
                </a:solidFill>
              </a:rPr>
              <a:t>Anket analizleri, MYS/BKYS kayıtları, performans göstergeleri, iç değerlendirme raporları</a:t>
            </a:r>
            <a:endParaRPr lang="en-US" sz="1300" dirty="0"/>
          </a:p>
        </p:txBody>
      </p:sp>
      <p:sp>
        <p:nvSpPr>
          <p:cNvPr id="20" name="Shape 17"/>
          <p:cNvSpPr/>
          <p:nvPr/>
        </p:nvSpPr>
        <p:spPr>
          <a:xfrm>
            <a:off x="731520" y="3840480"/>
            <a:ext cx="2743200" cy="685800"/>
          </a:xfrm>
          <a:prstGeom prst="roundRect">
            <a:avLst>
              <a:gd name="adj" fmla="val 5333"/>
            </a:avLst>
          </a:prstGeom>
          <a:solidFill>
            <a:srgbClr val="F2A900"/>
          </a:solidFill>
          <a:ln w="12700">
            <a:solidFill>
              <a:srgbClr val="F2A900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21" name="Text 18"/>
          <p:cNvSpPr/>
          <p:nvPr/>
        </p:nvSpPr>
        <p:spPr>
          <a:xfrm>
            <a:off x="914400" y="4041648"/>
            <a:ext cx="23774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</a:rPr>
              <a:t>İyileştirme kanıtı</a:t>
            </a:r>
            <a:endParaRPr lang="en-US" sz="1250" dirty="0"/>
          </a:p>
        </p:txBody>
      </p:sp>
      <p:sp>
        <p:nvSpPr>
          <p:cNvPr id="22" name="Shape 19"/>
          <p:cNvSpPr/>
          <p:nvPr/>
        </p:nvSpPr>
        <p:spPr>
          <a:xfrm>
            <a:off x="3657600" y="3840480"/>
            <a:ext cx="7543800" cy="685800"/>
          </a:xfrm>
          <a:prstGeom prst="roundRect">
            <a:avLst>
              <a:gd name="adj" fmla="val 5333"/>
            </a:avLst>
          </a:prstGeom>
          <a:solidFill>
            <a:srgbClr val="F3F7FA"/>
          </a:solidFill>
          <a:ln w="12700">
            <a:solidFill>
              <a:srgbClr val="DDE8EA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23" name="Text 20"/>
          <p:cNvSpPr/>
          <p:nvPr/>
        </p:nvSpPr>
        <p:spPr>
          <a:xfrm>
            <a:off x="3840480" y="3977640"/>
            <a:ext cx="7132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00" dirty="0">
                <a:solidFill>
                  <a:srgbClr val="17233C"/>
                </a:solidFill>
              </a:rPr>
              <a:t>Güncellenen hizmet/program, iyileştirme planı, yeni iş birliği, değiştirilen uygulama</a:t>
            </a:r>
            <a:endParaRPr lang="en-US" sz="1300" dirty="0"/>
          </a:p>
        </p:txBody>
      </p:sp>
      <p:sp>
        <p:nvSpPr>
          <p:cNvPr id="24" name="Text 21"/>
          <p:cNvSpPr/>
          <p:nvPr/>
        </p:nvSpPr>
        <p:spPr>
          <a:xfrm>
            <a:off x="777240" y="498348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02060"/>
                </a:solidFill>
              </a:rPr>
              <a:t>Örnek birim cümlesi</a:t>
            </a:r>
            <a:endParaRPr lang="en-US" sz="1500" dirty="0"/>
          </a:p>
        </p:txBody>
      </p:sp>
      <p:sp>
        <p:nvSpPr>
          <p:cNvPr id="25" name="Text 22"/>
          <p:cNvSpPr/>
          <p:nvPr/>
        </p:nvSpPr>
        <p:spPr>
          <a:xfrm>
            <a:off x="777240" y="5376672"/>
            <a:ext cx="102412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i="1" dirty="0">
                <a:solidFill>
                  <a:srgbClr val="17233C"/>
                </a:solidFill>
              </a:rPr>
              <a:t>“Birimimiz, paydaş analizleri ve danışma kurulu geri bildirimleri doğrultusunda … değer önerisini geliştirmiş; uygulamayı … süreçlerinde yaygınlaştırmış; sonuçları … göstergesiyle izlemiş ve … iyileştirmesini gerçekleştirmiştir.”</a:t>
            </a:r>
            <a:endParaRPr lang="en-US" sz="15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566928"/>
          </a:xfrm>
          <a:prstGeom prst="rect">
            <a:avLst/>
          </a:prstGeom>
          <a:solidFill>
            <a:srgbClr val="002060"/>
          </a:solidFill>
          <a:ln w="12700">
            <a:solidFill>
              <a:srgbClr val="002060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3" name="Text 1"/>
          <p:cNvSpPr/>
          <p:nvPr/>
        </p:nvSpPr>
        <p:spPr>
          <a:xfrm>
            <a:off x="411480" y="118872"/>
            <a:ext cx="9601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Kriter 4 Öz Değerlendirme Tablo Formatı</a:t>
            </a:r>
            <a:endParaRPr lang="en-US" dirty="0"/>
          </a:p>
        </p:txBody>
      </p:sp>
      <p:sp>
        <p:nvSpPr>
          <p:cNvPr id="5" name="Shape 2"/>
          <p:cNvSpPr/>
          <p:nvPr/>
        </p:nvSpPr>
        <p:spPr>
          <a:xfrm>
            <a:off x="457200" y="6446520"/>
            <a:ext cx="11201400" cy="0"/>
          </a:xfrm>
          <a:prstGeom prst="line">
            <a:avLst/>
          </a:prstGeom>
          <a:noFill/>
          <a:ln w="12700">
            <a:solidFill>
              <a:srgbClr val="C99A2E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6" name="Text 3"/>
          <p:cNvSpPr/>
          <p:nvPr/>
        </p:nvSpPr>
        <p:spPr>
          <a:xfrm>
            <a:off x="457200" y="6519672"/>
            <a:ext cx="56692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5A6677"/>
                </a:solidFill>
              </a:rPr>
              <a:t>KAEÜ 2026 EFQM Modeli Saha Hazırlık Çalışmaları</a:t>
            </a:r>
            <a:endParaRPr lang="en-US" dirty="0"/>
          </a:p>
        </p:txBody>
      </p:sp>
      <p:sp>
        <p:nvSpPr>
          <p:cNvPr id="7" name="Text 4"/>
          <p:cNvSpPr/>
          <p:nvPr/>
        </p:nvSpPr>
        <p:spPr>
          <a:xfrm>
            <a:off x="11201400" y="6519672"/>
            <a:ext cx="502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dirty="0">
                <a:solidFill>
                  <a:srgbClr val="5A6677"/>
                </a:solidFill>
              </a:rPr>
              <a:t>14</a:t>
            </a:r>
            <a:endParaRPr lang="en-US" dirty="0"/>
          </a:p>
        </p:txBody>
      </p:sp>
      <p:sp>
        <p:nvSpPr>
          <p:cNvPr id="8" name="Shape 5"/>
          <p:cNvSpPr/>
          <p:nvPr/>
        </p:nvSpPr>
        <p:spPr>
          <a:xfrm>
            <a:off x="279308" y="900684"/>
            <a:ext cx="960120" cy="502920"/>
          </a:xfrm>
          <a:prstGeom prst="roundRect">
            <a:avLst>
              <a:gd name="adj" fmla="val 5455"/>
            </a:avLst>
          </a:prstGeom>
          <a:solidFill>
            <a:srgbClr val="002060"/>
          </a:solidFill>
          <a:ln w="12700">
            <a:solidFill>
              <a:srgbClr val="002060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9" name="Text 6"/>
          <p:cNvSpPr/>
          <p:nvPr/>
        </p:nvSpPr>
        <p:spPr>
          <a:xfrm>
            <a:off x="356616" y="1060704"/>
            <a:ext cx="88696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</a:rPr>
              <a:t>Alt Kriter</a:t>
            </a:r>
            <a:endParaRPr lang="en-US" dirty="0"/>
          </a:p>
        </p:txBody>
      </p:sp>
      <p:sp>
        <p:nvSpPr>
          <p:cNvPr id="10" name="Shape 7"/>
          <p:cNvSpPr/>
          <p:nvPr/>
        </p:nvSpPr>
        <p:spPr>
          <a:xfrm>
            <a:off x="1325880" y="914400"/>
            <a:ext cx="1828800" cy="502920"/>
          </a:xfrm>
          <a:prstGeom prst="roundRect">
            <a:avLst>
              <a:gd name="adj" fmla="val 5455"/>
            </a:avLst>
          </a:prstGeom>
          <a:solidFill>
            <a:srgbClr val="002060"/>
          </a:solidFill>
          <a:ln w="12700">
            <a:solidFill>
              <a:srgbClr val="002060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1" name="Text 8"/>
          <p:cNvSpPr/>
          <p:nvPr/>
        </p:nvSpPr>
        <p:spPr>
          <a:xfrm>
            <a:off x="1362456" y="1060704"/>
            <a:ext cx="175564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</a:rPr>
              <a:t>Üniversite Yaklaşımı</a:t>
            </a:r>
            <a:endParaRPr lang="en-US" dirty="0"/>
          </a:p>
        </p:txBody>
      </p:sp>
      <p:sp>
        <p:nvSpPr>
          <p:cNvPr id="12" name="Shape 9"/>
          <p:cNvSpPr/>
          <p:nvPr/>
        </p:nvSpPr>
        <p:spPr>
          <a:xfrm>
            <a:off x="3200400" y="914400"/>
            <a:ext cx="2057400" cy="502920"/>
          </a:xfrm>
          <a:prstGeom prst="roundRect">
            <a:avLst>
              <a:gd name="adj" fmla="val 5455"/>
            </a:avLst>
          </a:prstGeom>
          <a:solidFill>
            <a:srgbClr val="002060"/>
          </a:solidFill>
          <a:ln w="12700">
            <a:solidFill>
              <a:srgbClr val="002060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3" name="Text 10"/>
          <p:cNvSpPr/>
          <p:nvPr/>
        </p:nvSpPr>
        <p:spPr>
          <a:xfrm>
            <a:off x="3236976" y="1060704"/>
            <a:ext cx="198424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</a:rPr>
              <a:t>Birimdeki Karşılığı</a:t>
            </a:r>
            <a:endParaRPr lang="en-US" dirty="0"/>
          </a:p>
        </p:txBody>
      </p:sp>
      <p:sp>
        <p:nvSpPr>
          <p:cNvPr id="14" name="Shape 11"/>
          <p:cNvSpPr/>
          <p:nvPr/>
        </p:nvSpPr>
        <p:spPr>
          <a:xfrm>
            <a:off x="5303520" y="914400"/>
            <a:ext cx="1325880" cy="502920"/>
          </a:xfrm>
          <a:prstGeom prst="roundRect">
            <a:avLst>
              <a:gd name="adj" fmla="val 5455"/>
            </a:avLst>
          </a:prstGeom>
          <a:solidFill>
            <a:srgbClr val="002060"/>
          </a:solidFill>
          <a:ln w="12700">
            <a:solidFill>
              <a:srgbClr val="002060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5" name="Text 12"/>
          <p:cNvSpPr/>
          <p:nvPr/>
        </p:nvSpPr>
        <p:spPr>
          <a:xfrm>
            <a:off x="5340096" y="1060704"/>
            <a:ext cx="125272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</a:rPr>
              <a:t>Yayılım</a:t>
            </a:r>
            <a:endParaRPr lang="en-US" dirty="0"/>
          </a:p>
        </p:txBody>
      </p:sp>
      <p:sp>
        <p:nvSpPr>
          <p:cNvPr id="16" name="Shape 13"/>
          <p:cNvSpPr/>
          <p:nvPr/>
        </p:nvSpPr>
        <p:spPr>
          <a:xfrm>
            <a:off x="6675120" y="914400"/>
            <a:ext cx="1371600" cy="502920"/>
          </a:xfrm>
          <a:prstGeom prst="roundRect">
            <a:avLst>
              <a:gd name="adj" fmla="val 5455"/>
            </a:avLst>
          </a:prstGeom>
          <a:solidFill>
            <a:srgbClr val="002060"/>
          </a:solidFill>
          <a:ln w="12700">
            <a:solidFill>
              <a:srgbClr val="002060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7" name="Text 14"/>
          <p:cNvSpPr/>
          <p:nvPr/>
        </p:nvSpPr>
        <p:spPr>
          <a:xfrm>
            <a:off x="6711696" y="1060704"/>
            <a:ext cx="129844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</a:rPr>
              <a:t>Sonuç / Veri</a:t>
            </a:r>
            <a:endParaRPr lang="en-US" dirty="0"/>
          </a:p>
        </p:txBody>
      </p:sp>
      <p:sp>
        <p:nvSpPr>
          <p:cNvPr id="18" name="Shape 15"/>
          <p:cNvSpPr/>
          <p:nvPr/>
        </p:nvSpPr>
        <p:spPr>
          <a:xfrm>
            <a:off x="8092440" y="914400"/>
            <a:ext cx="1463040" cy="502920"/>
          </a:xfrm>
          <a:prstGeom prst="roundRect">
            <a:avLst>
              <a:gd name="adj" fmla="val 5455"/>
            </a:avLst>
          </a:prstGeom>
          <a:solidFill>
            <a:srgbClr val="002060"/>
          </a:solidFill>
          <a:ln w="12700">
            <a:solidFill>
              <a:srgbClr val="002060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9" name="Text 16"/>
          <p:cNvSpPr/>
          <p:nvPr/>
        </p:nvSpPr>
        <p:spPr>
          <a:xfrm>
            <a:off x="8129016" y="1060704"/>
            <a:ext cx="138988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</a:rPr>
              <a:t>Kanıt</a:t>
            </a:r>
            <a:endParaRPr lang="en-US" dirty="0"/>
          </a:p>
        </p:txBody>
      </p:sp>
      <p:sp>
        <p:nvSpPr>
          <p:cNvPr id="20" name="Shape 17"/>
          <p:cNvSpPr/>
          <p:nvPr/>
        </p:nvSpPr>
        <p:spPr>
          <a:xfrm>
            <a:off x="9601200" y="914400"/>
            <a:ext cx="1508760" cy="502920"/>
          </a:xfrm>
          <a:prstGeom prst="roundRect">
            <a:avLst>
              <a:gd name="adj" fmla="val 5455"/>
            </a:avLst>
          </a:prstGeom>
          <a:solidFill>
            <a:srgbClr val="002060"/>
          </a:solidFill>
          <a:ln w="12700">
            <a:solidFill>
              <a:srgbClr val="002060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21" name="Text 18"/>
          <p:cNvSpPr/>
          <p:nvPr/>
        </p:nvSpPr>
        <p:spPr>
          <a:xfrm>
            <a:off x="9637776" y="1060704"/>
            <a:ext cx="143560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</a:rPr>
              <a:t>İyileştirme</a:t>
            </a:r>
            <a:endParaRPr lang="en-US" dirty="0"/>
          </a:p>
        </p:txBody>
      </p:sp>
      <p:sp>
        <p:nvSpPr>
          <p:cNvPr id="22" name="Shape 19"/>
          <p:cNvSpPr/>
          <p:nvPr/>
        </p:nvSpPr>
        <p:spPr>
          <a:xfrm>
            <a:off x="320040" y="1508760"/>
            <a:ext cx="960120" cy="658368"/>
          </a:xfrm>
          <a:prstGeom prst="rect">
            <a:avLst/>
          </a:prstGeom>
          <a:solidFill>
            <a:srgbClr val="FFFFFF"/>
          </a:solidFill>
          <a:ln w="7620">
            <a:solidFill>
              <a:srgbClr val="DDE8EA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23" name="Text 20"/>
          <p:cNvSpPr/>
          <p:nvPr/>
        </p:nvSpPr>
        <p:spPr>
          <a:xfrm>
            <a:off x="356616" y="1627632"/>
            <a:ext cx="88696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dirty="0">
                <a:solidFill>
                  <a:srgbClr val="17233C"/>
                </a:solidFill>
              </a:rPr>
              <a:t>4.1</a:t>
            </a:r>
            <a:endParaRPr lang="en-US" dirty="0"/>
          </a:p>
        </p:txBody>
      </p:sp>
      <p:sp>
        <p:nvSpPr>
          <p:cNvPr id="24" name="Shape 21"/>
          <p:cNvSpPr/>
          <p:nvPr/>
        </p:nvSpPr>
        <p:spPr>
          <a:xfrm>
            <a:off x="1325880" y="1508760"/>
            <a:ext cx="1828800" cy="658368"/>
          </a:xfrm>
          <a:prstGeom prst="rect">
            <a:avLst/>
          </a:prstGeom>
          <a:solidFill>
            <a:srgbClr val="FFFFFF"/>
          </a:solidFill>
          <a:ln w="7620">
            <a:solidFill>
              <a:srgbClr val="DDE8EA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25" name="Text 22"/>
          <p:cNvSpPr/>
          <p:nvPr/>
        </p:nvSpPr>
        <p:spPr>
          <a:xfrm>
            <a:off x="1362456" y="1627632"/>
            <a:ext cx="175564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dirty="0">
                <a:solidFill>
                  <a:srgbClr val="17233C"/>
                </a:solidFill>
              </a:rPr>
              <a:t>Değer tasarımı</a:t>
            </a:r>
            <a:endParaRPr lang="en-US" dirty="0"/>
          </a:p>
        </p:txBody>
      </p:sp>
      <p:sp>
        <p:nvSpPr>
          <p:cNvPr id="26" name="Shape 23"/>
          <p:cNvSpPr/>
          <p:nvPr/>
        </p:nvSpPr>
        <p:spPr>
          <a:xfrm>
            <a:off x="3200400" y="1508760"/>
            <a:ext cx="2057400" cy="658368"/>
          </a:xfrm>
          <a:prstGeom prst="rect">
            <a:avLst/>
          </a:prstGeom>
          <a:solidFill>
            <a:srgbClr val="FFFFFF"/>
          </a:solidFill>
          <a:ln w="7620">
            <a:solidFill>
              <a:srgbClr val="DDE8EA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27" name="Text 24"/>
          <p:cNvSpPr/>
          <p:nvPr/>
        </p:nvSpPr>
        <p:spPr>
          <a:xfrm>
            <a:off x="3236976" y="1627632"/>
            <a:ext cx="198424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l">
              <a:buNone/>
            </a:pPr>
            <a:r>
              <a:rPr lang="en-US" dirty="0">
                <a:solidFill>
                  <a:srgbClr val="17233C"/>
                </a:solidFill>
              </a:rPr>
              <a:t>Paydaş ihtiyacına göre birim değeri</a:t>
            </a:r>
            <a:endParaRPr lang="en-US" dirty="0"/>
          </a:p>
        </p:txBody>
      </p:sp>
      <p:sp>
        <p:nvSpPr>
          <p:cNvPr id="28" name="Shape 25"/>
          <p:cNvSpPr/>
          <p:nvPr/>
        </p:nvSpPr>
        <p:spPr>
          <a:xfrm>
            <a:off x="5303520" y="1508760"/>
            <a:ext cx="1325880" cy="658368"/>
          </a:xfrm>
          <a:prstGeom prst="rect">
            <a:avLst/>
          </a:prstGeom>
          <a:solidFill>
            <a:srgbClr val="FFFFFF"/>
          </a:solidFill>
          <a:ln w="7620">
            <a:solidFill>
              <a:srgbClr val="DDE8EA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29" name="Text 26"/>
          <p:cNvSpPr/>
          <p:nvPr/>
        </p:nvSpPr>
        <p:spPr>
          <a:xfrm>
            <a:off x="5340096" y="1627632"/>
            <a:ext cx="125272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l">
              <a:buNone/>
            </a:pPr>
            <a:r>
              <a:rPr lang="en-US" dirty="0" err="1">
                <a:solidFill>
                  <a:srgbClr val="17233C"/>
                </a:solidFill>
              </a:rPr>
              <a:t>Bölüm</a:t>
            </a:r>
            <a:r>
              <a:rPr lang="en-US" dirty="0" smtClean="0">
                <a:solidFill>
                  <a:srgbClr val="17233C"/>
                </a:solidFill>
              </a:rPr>
              <a:t>/</a:t>
            </a:r>
            <a:endParaRPr lang="tr-TR" dirty="0" smtClean="0">
              <a:solidFill>
                <a:srgbClr val="17233C"/>
              </a:solidFill>
            </a:endParaRPr>
          </a:p>
          <a:p>
            <a:pPr marL="0" indent="0" algn="l">
              <a:buNone/>
            </a:pPr>
            <a:r>
              <a:rPr lang="en-US" dirty="0" smtClean="0">
                <a:solidFill>
                  <a:srgbClr val="17233C"/>
                </a:solidFill>
              </a:rPr>
              <a:t>program</a:t>
            </a:r>
            <a:endParaRPr lang="en-US" dirty="0"/>
          </a:p>
        </p:txBody>
      </p:sp>
      <p:sp>
        <p:nvSpPr>
          <p:cNvPr id="30" name="Shape 27"/>
          <p:cNvSpPr/>
          <p:nvPr/>
        </p:nvSpPr>
        <p:spPr>
          <a:xfrm>
            <a:off x="6675120" y="1508760"/>
            <a:ext cx="1371600" cy="658368"/>
          </a:xfrm>
          <a:prstGeom prst="rect">
            <a:avLst/>
          </a:prstGeom>
          <a:solidFill>
            <a:srgbClr val="FFFFFF"/>
          </a:solidFill>
          <a:ln w="7620">
            <a:solidFill>
              <a:srgbClr val="DDE8EA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31" name="Text 28"/>
          <p:cNvSpPr/>
          <p:nvPr/>
        </p:nvSpPr>
        <p:spPr>
          <a:xfrm>
            <a:off x="6711696" y="1627632"/>
            <a:ext cx="129844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l">
              <a:buNone/>
            </a:pPr>
            <a:r>
              <a:rPr lang="en-US" dirty="0">
                <a:solidFill>
                  <a:srgbClr val="17233C"/>
                </a:solidFill>
              </a:rPr>
              <a:t>Memnuniyet / çıktı</a:t>
            </a:r>
            <a:endParaRPr lang="en-US" dirty="0"/>
          </a:p>
        </p:txBody>
      </p:sp>
      <p:sp>
        <p:nvSpPr>
          <p:cNvPr id="32" name="Shape 29"/>
          <p:cNvSpPr/>
          <p:nvPr/>
        </p:nvSpPr>
        <p:spPr>
          <a:xfrm>
            <a:off x="8092440" y="1508760"/>
            <a:ext cx="1463040" cy="658368"/>
          </a:xfrm>
          <a:prstGeom prst="rect">
            <a:avLst/>
          </a:prstGeom>
          <a:solidFill>
            <a:srgbClr val="FFFFFF"/>
          </a:solidFill>
          <a:ln w="7620">
            <a:solidFill>
              <a:srgbClr val="DDE8EA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33" name="Text 30"/>
          <p:cNvSpPr/>
          <p:nvPr/>
        </p:nvSpPr>
        <p:spPr>
          <a:xfrm>
            <a:off x="8129016" y="1627632"/>
            <a:ext cx="138988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l">
              <a:buNone/>
            </a:pPr>
            <a:r>
              <a:rPr lang="en-US" dirty="0">
                <a:solidFill>
                  <a:srgbClr val="17233C"/>
                </a:solidFill>
              </a:rPr>
              <a:t>Tutanak, BKYS</a:t>
            </a:r>
            <a:endParaRPr lang="en-US" dirty="0"/>
          </a:p>
        </p:txBody>
      </p:sp>
      <p:sp>
        <p:nvSpPr>
          <p:cNvPr id="34" name="Shape 31"/>
          <p:cNvSpPr/>
          <p:nvPr/>
        </p:nvSpPr>
        <p:spPr>
          <a:xfrm>
            <a:off x="9601200" y="1508760"/>
            <a:ext cx="1508760" cy="658368"/>
          </a:xfrm>
          <a:prstGeom prst="rect">
            <a:avLst/>
          </a:prstGeom>
          <a:solidFill>
            <a:srgbClr val="FFFFFF"/>
          </a:solidFill>
          <a:ln w="7620">
            <a:solidFill>
              <a:srgbClr val="DDE8EA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35" name="Text 32"/>
          <p:cNvSpPr/>
          <p:nvPr/>
        </p:nvSpPr>
        <p:spPr>
          <a:xfrm>
            <a:off x="9637776" y="1627632"/>
            <a:ext cx="143560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/>
          </a:bodyPr>
          <a:lstStyle/>
          <a:p>
            <a:pPr marL="0" indent="0" algn="l">
              <a:buNone/>
            </a:pPr>
            <a:r>
              <a:rPr lang="en-US" dirty="0">
                <a:solidFill>
                  <a:srgbClr val="17233C"/>
                </a:solidFill>
              </a:rPr>
              <a:t>Yeni uygulama</a:t>
            </a:r>
            <a:endParaRPr lang="en-US" dirty="0"/>
          </a:p>
        </p:txBody>
      </p:sp>
      <p:sp>
        <p:nvSpPr>
          <p:cNvPr id="36" name="Shape 33"/>
          <p:cNvSpPr/>
          <p:nvPr/>
        </p:nvSpPr>
        <p:spPr>
          <a:xfrm>
            <a:off x="320040" y="2221992"/>
            <a:ext cx="960120" cy="658368"/>
          </a:xfrm>
          <a:prstGeom prst="rect">
            <a:avLst/>
          </a:prstGeom>
          <a:solidFill>
            <a:srgbClr val="F7FAFC"/>
          </a:solidFill>
          <a:ln w="7620">
            <a:solidFill>
              <a:srgbClr val="DDE8EA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37" name="Text 34"/>
          <p:cNvSpPr/>
          <p:nvPr/>
        </p:nvSpPr>
        <p:spPr>
          <a:xfrm>
            <a:off x="356616" y="2340864"/>
            <a:ext cx="88696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dirty="0">
                <a:solidFill>
                  <a:srgbClr val="17233C"/>
                </a:solidFill>
              </a:rPr>
              <a:t>4.2</a:t>
            </a:r>
            <a:endParaRPr lang="en-US" dirty="0"/>
          </a:p>
        </p:txBody>
      </p:sp>
      <p:sp>
        <p:nvSpPr>
          <p:cNvPr id="38" name="Shape 35"/>
          <p:cNvSpPr/>
          <p:nvPr/>
        </p:nvSpPr>
        <p:spPr>
          <a:xfrm>
            <a:off x="1325880" y="2221992"/>
            <a:ext cx="1828800" cy="658368"/>
          </a:xfrm>
          <a:prstGeom prst="rect">
            <a:avLst/>
          </a:prstGeom>
          <a:solidFill>
            <a:srgbClr val="F7FAFC"/>
          </a:solidFill>
          <a:ln w="7620">
            <a:solidFill>
              <a:srgbClr val="DDE8EA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39" name="Text 36"/>
          <p:cNvSpPr/>
          <p:nvPr/>
        </p:nvSpPr>
        <p:spPr>
          <a:xfrm>
            <a:off x="1362456" y="2340864"/>
            <a:ext cx="175564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dirty="0">
                <a:solidFill>
                  <a:srgbClr val="17233C"/>
                </a:solidFill>
              </a:rPr>
              <a:t>Değer iletişimi</a:t>
            </a:r>
            <a:endParaRPr lang="en-US" dirty="0"/>
          </a:p>
        </p:txBody>
      </p:sp>
      <p:sp>
        <p:nvSpPr>
          <p:cNvPr id="40" name="Shape 37"/>
          <p:cNvSpPr/>
          <p:nvPr/>
        </p:nvSpPr>
        <p:spPr>
          <a:xfrm>
            <a:off x="3200400" y="2221992"/>
            <a:ext cx="2057400" cy="658368"/>
          </a:xfrm>
          <a:prstGeom prst="rect">
            <a:avLst/>
          </a:prstGeom>
          <a:solidFill>
            <a:srgbClr val="F7FAFC"/>
          </a:solidFill>
          <a:ln w="7620">
            <a:solidFill>
              <a:srgbClr val="DDE8EA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41" name="Text 38"/>
          <p:cNvSpPr/>
          <p:nvPr/>
        </p:nvSpPr>
        <p:spPr>
          <a:xfrm>
            <a:off x="3236976" y="2340864"/>
            <a:ext cx="198424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l">
              <a:buNone/>
            </a:pPr>
            <a:r>
              <a:rPr lang="en-US" dirty="0">
                <a:solidFill>
                  <a:srgbClr val="17233C"/>
                </a:solidFill>
              </a:rPr>
              <a:t>Birim değer önerisinin paylaşımı</a:t>
            </a:r>
            <a:endParaRPr lang="en-US" dirty="0"/>
          </a:p>
        </p:txBody>
      </p:sp>
      <p:sp>
        <p:nvSpPr>
          <p:cNvPr id="42" name="Shape 39"/>
          <p:cNvSpPr/>
          <p:nvPr/>
        </p:nvSpPr>
        <p:spPr>
          <a:xfrm>
            <a:off x="5303520" y="2221992"/>
            <a:ext cx="1325880" cy="658368"/>
          </a:xfrm>
          <a:prstGeom prst="rect">
            <a:avLst/>
          </a:prstGeom>
          <a:solidFill>
            <a:srgbClr val="F7FAFC"/>
          </a:solidFill>
          <a:ln w="7620">
            <a:solidFill>
              <a:srgbClr val="DDE8EA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43" name="Text 40"/>
          <p:cNvSpPr/>
          <p:nvPr/>
        </p:nvSpPr>
        <p:spPr>
          <a:xfrm>
            <a:off x="5340096" y="2340864"/>
            <a:ext cx="125272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l">
              <a:buNone/>
            </a:pPr>
            <a:r>
              <a:rPr lang="en-US" dirty="0">
                <a:solidFill>
                  <a:srgbClr val="17233C"/>
                </a:solidFill>
              </a:rPr>
              <a:t>Web, toplantı</a:t>
            </a:r>
            <a:endParaRPr lang="en-US" dirty="0"/>
          </a:p>
        </p:txBody>
      </p:sp>
      <p:sp>
        <p:nvSpPr>
          <p:cNvPr id="44" name="Shape 41"/>
          <p:cNvSpPr/>
          <p:nvPr/>
        </p:nvSpPr>
        <p:spPr>
          <a:xfrm>
            <a:off x="6675120" y="2221992"/>
            <a:ext cx="1371600" cy="658368"/>
          </a:xfrm>
          <a:prstGeom prst="rect">
            <a:avLst/>
          </a:prstGeom>
          <a:solidFill>
            <a:srgbClr val="F7FAFC"/>
          </a:solidFill>
          <a:ln w="7620">
            <a:solidFill>
              <a:srgbClr val="DDE8EA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45" name="Text 42"/>
          <p:cNvSpPr/>
          <p:nvPr/>
        </p:nvSpPr>
        <p:spPr>
          <a:xfrm>
            <a:off x="6711696" y="2340864"/>
            <a:ext cx="129844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l">
              <a:buNone/>
            </a:pPr>
            <a:r>
              <a:rPr lang="en-US" dirty="0">
                <a:solidFill>
                  <a:srgbClr val="17233C"/>
                </a:solidFill>
              </a:rPr>
              <a:t>Erişim/etkileşim</a:t>
            </a:r>
            <a:endParaRPr lang="en-US" dirty="0"/>
          </a:p>
        </p:txBody>
      </p:sp>
      <p:sp>
        <p:nvSpPr>
          <p:cNvPr id="46" name="Shape 43"/>
          <p:cNvSpPr/>
          <p:nvPr/>
        </p:nvSpPr>
        <p:spPr>
          <a:xfrm>
            <a:off x="8092440" y="2221992"/>
            <a:ext cx="1463040" cy="658368"/>
          </a:xfrm>
          <a:prstGeom prst="rect">
            <a:avLst/>
          </a:prstGeom>
          <a:solidFill>
            <a:srgbClr val="F7FAFC"/>
          </a:solidFill>
          <a:ln w="7620">
            <a:solidFill>
              <a:srgbClr val="DDE8EA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47" name="Text 44"/>
          <p:cNvSpPr/>
          <p:nvPr/>
        </p:nvSpPr>
        <p:spPr>
          <a:xfrm>
            <a:off x="8129016" y="2340864"/>
            <a:ext cx="138988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dirty="0">
                <a:solidFill>
                  <a:srgbClr val="17233C"/>
                </a:solidFill>
              </a:rPr>
              <a:t>Haber, katılım</a:t>
            </a:r>
            <a:endParaRPr lang="en-US" dirty="0"/>
          </a:p>
        </p:txBody>
      </p:sp>
      <p:sp>
        <p:nvSpPr>
          <p:cNvPr id="48" name="Shape 45"/>
          <p:cNvSpPr/>
          <p:nvPr/>
        </p:nvSpPr>
        <p:spPr>
          <a:xfrm>
            <a:off x="9601200" y="2221992"/>
            <a:ext cx="1508760" cy="658368"/>
          </a:xfrm>
          <a:prstGeom prst="rect">
            <a:avLst/>
          </a:prstGeom>
          <a:solidFill>
            <a:srgbClr val="F7FAFC"/>
          </a:solidFill>
          <a:ln w="7620">
            <a:solidFill>
              <a:srgbClr val="DDE8EA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49" name="Text 46"/>
          <p:cNvSpPr/>
          <p:nvPr/>
        </p:nvSpPr>
        <p:spPr>
          <a:xfrm>
            <a:off x="9637776" y="2340864"/>
            <a:ext cx="143560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l">
              <a:buNone/>
            </a:pPr>
            <a:r>
              <a:rPr lang="en-US" dirty="0">
                <a:solidFill>
                  <a:srgbClr val="17233C"/>
                </a:solidFill>
              </a:rPr>
              <a:t>Mesaj/kanal iyileştirme</a:t>
            </a:r>
            <a:endParaRPr lang="en-US" dirty="0"/>
          </a:p>
        </p:txBody>
      </p:sp>
      <p:sp>
        <p:nvSpPr>
          <p:cNvPr id="50" name="Shape 47"/>
          <p:cNvSpPr/>
          <p:nvPr/>
        </p:nvSpPr>
        <p:spPr>
          <a:xfrm>
            <a:off x="320040" y="2935224"/>
            <a:ext cx="960120" cy="658368"/>
          </a:xfrm>
          <a:prstGeom prst="rect">
            <a:avLst/>
          </a:prstGeom>
          <a:solidFill>
            <a:srgbClr val="FFFFFF"/>
          </a:solidFill>
          <a:ln w="7620">
            <a:solidFill>
              <a:srgbClr val="DDE8EA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51" name="Text 48"/>
          <p:cNvSpPr/>
          <p:nvPr/>
        </p:nvSpPr>
        <p:spPr>
          <a:xfrm>
            <a:off x="356616" y="3054096"/>
            <a:ext cx="88696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dirty="0">
                <a:solidFill>
                  <a:srgbClr val="17233C"/>
                </a:solidFill>
              </a:rPr>
              <a:t>4.3</a:t>
            </a:r>
            <a:endParaRPr lang="en-US" dirty="0"/>
          </a:p>
        </p:txBody>
      </p:sp>
      <p:sp>
        <p:nvSpPr>
          <p:cNvPr id="52" name="Shape 49"/>
          <p:cNvSpPr/>
          <p:nvPr/>
        </p:nvSpPr>
        <p:spPr>
          <a:xfrm>
            <a:off x="1325880" y="2935224"/>
            <a:ext cx="1828800" cy="658368"/>
          </a:xfrm>
          <a:prstGeom prst="rect">
            <a:avLst/>
          </a:prstGeom>
          <a:solidFill>
            <a:srgbClr val="FFFFFF"/>
          </a:solidFill>
          <a:ln w="7620">
            <a:solidFill>
              <a:srgbClr val="DDE8EA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53" name="Text 50"/>
          <p:cNvSpPr/>
          <p:nvPr/>
        </p:nvSpPr>
        <p:spPr>
          <a:xfrm>
            <a:off x="1362456" y="3054096"/>
            <a:ext cx="175564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dirty="0">
                <a:solidFill>
                  <a:srgbClr val="17233C"/>
                </a:solidFill>
              </a:rPr>
              <a:t>Değer sunumu</a:t>
            </a:r>
            <a:endParaRPr lang="en-US" dirty="0"/>
          </a:p>
        </p:txBody>
      </p:sp>
      <p:sp>
        <p:nvSpPr>
          <p:cNvPr id="54" name="Shape 51"/>
          <p:cNvSpPr/>
          <p:nvPr/>
        </p:nvSpPr>
        <p:spPr>
          <a:xfrm>
            <a:off x="3200400" y="2935224"/>
            <a:ext cx="2057400" cy="658368"/>
          </a:xfrm>
          <a:prstGeom prst="rect">
            <a:avLst/>
          </a:prstGeom>
          <a:solidFill>
            <a:srgbClr val="FFFFFF"/>
          </a:solidFill>
          <a:ln w="7620">
            <a:solidFill>
              <a:srgbClr val="DDE8EA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55" name="Text 52"/>
          <p:cNvSpPr/>
          <p:nvPr/>
        </p:nvSpPr>
        <p:spPr>
          <a:xfrm>
            <a:off x="3236976" y="3054096"/>
            <a:ext cx="198424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l">
              <a:buNone/>
            </a:pPr>
            <a:r>
              <a:rPr lang="en-US" dirty="0">
                <a:solidFill>
                  <a:srgbClr val="17233C"/>
                </a:solidFill>
              </a:rPr>
              <a:t>Hizmet/program/proje uygulanması</a:t>
            </a:r>
            <a:endParaRPr lang="en-US" dirty="0"/>
          </a:p>
        </p:txBody>
      </p:sp>
      <p:sp>
        <p:nvSpPr>
          <p:cNvPr id="56" name="Shape 53"/>
          <p:cNvSpPr/>
          <p:nvPr/>
        </p:nvSpPr>
        <p:spPr>
          <a:xfrm>
            <a:off x="5303520" y="2935224"/>
            <a:ext cx="1325880" cy="658368"/>
          </a:xfrm>
          <a:prstGeom prst="rect">
            <a:avLst/>
          </a:prstGeom>
          <a:solidFill>
            <a:srgbClr val="FFFFFF"/>
          </a:solidFill>
          <a:ln w="7620">
            <a:solidFill>
              <a:srgbClr val="DDE8EA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57" name="Text 54"/>
          <p:cNvSpPr/>
          <p:nvPr/>
        </p:nvSpPr>
        <p:spPr>
          <a:xfrm>
            <a:off x="5340096" y="3054096"/>
            <a:ext cx="125272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l">
              <a:buNone/>
            </a:pPr>
            <a:r>
              <a:rPr lang="en-US" dirty="0">
                <a:solidFill>
                  <a:srgbClr val="17233C"/>
                </a:solidFill>
              </a:rPr>
              <a:t>Tüm ilgili süreçler</a:t>
            </a:r>
            <a:endParaRPr lang="en-US" dirty="0"/>
          </a:p>
        </p:txBody>
      </p:sp>
      <p:sp>
        <p:nvSpPr>
          <p:cNvPr id="58" name="Shape 55"/>
          <p:cNvSpPr/>
          <p:nvPr/>
        </p:nvSpPr>
        <p:spPr>
          <a:xfrm>
            <a:off x="6675120" y="2935224"/>
            <a:ext cx="1371600" cy="658368"/>
          </a:xfrm>
          <a:prstGeom prst="rect">
            <a:avLst/>
          </a:prstGeom>
          <a:solidFill>
            <a:srgbClr val="FFFFFF"/>
          </a:solidFill>
          <a:ln w="7620">
            <a:solidFill>
              <a:srgbClr val="DDE8EA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59" name="Text 56"/>
          <p:cNvSpPr/>
          <p:nvPr/>
        </p:nvSpPr>
        <p:spPr>
          <a:xfrm>
            <a:off x="6711696" y="3054096"/>
            <a:ext cx="129844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dirty="0">
                <a:solidFill>
                  <a:srgbClr val="17233C"/>
                </a:solidFill>
              </a:rPr>
              <a:t>Performans</a:t>
            </a:r>
            <a:endParaRPr lang="en-US" dirty="0"/>
          </a:p>
        </p:txBody>
      </p:sp>
      <p:sp>
        <p:nvSpPr>
          <p:cNvPr id="60" name="Shape 57"/>
          <p:cNvSpPr/>
          <p:nvPr/>
        </p:nvSpPr>
        <p:spPr>
          <a:xfrm>
            <a:off x="8092440" y="2935224"/>
            <a:ext cx="1463040" cy="658368"/>
          </a:xfrm>
          <a:prstGeom prst="rect">
            <a:avLst/>
          </a:prstGeom>
          <a:solidFill>
            <a:srgbClr val="FFFFFF"/>
          </a:solidFill>
          <a:ln w="7620">
            <a:solidFill>
              <a:srgbClr val="DDE8EA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61" name="Text 58"/>
          <p:cNvSpPr/>
          <p:nvPr/>
        </p:nvSpPr>
        <p:spPr>
          <a:xfrm>
            <a:off x="8129016" y="3054096"/>
            <a:ext cx="138988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dirty="0">
                <a:solidFill>
                  <a:srgbClr val="17233C"/>
                </a:solidFill>
              </a:rPr>
              <a:t>Kayıt, rapor</a:t>
            </a:r>
            <a:endParaRPr lang="en-US" dirty="0"/>
          </a:p>
        </p:txBody>
      </p:sp>
      <p:sp>
        <p:nvSpPr>
          <p:cNvPr id="62" name="Shape 59"/>
          <p:cNvSpPr/>
          <p:nvPr/>
        </p:nvSpPr>
        <p:spPr>
          <a:xfrm>
            <a:off x="9601200" y="2935224"/>
            <a:ext cx="1508760" cy="658368"/>
          </a:xfrm>
          <a:prstGeom prst="rect">
            <a:avLst/>
          </a:prstGeom>
          <a:solidFill>
            <a:srgbClr val="FFFFFF"/>
          </a:solidFill>
          <a:ln w="7620">
            <a:solidFill>
              <a:srgbClr val="DDE8EA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63" name="Text 60"/>
          <p:cNvSpPr/>
          <p:nvPr/>
        </p:nvSpPr>
        <p:spPr>
          <a:xfrm>
            <a:off x="9637776" y="3054096"/>
            <a:ext cx="143560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l">
              <a:buNone/>
            </a:pPr>
            <a:r>
              <a:rPr lang="en-US" dirty="0">
                <a:solidFill>
                  <a:srgbClr val="17233C"/>
                </a:solidFill>
              </a:rPr>
              <a:t>Süreç iyileştirme</a:t>
            </a:r>
            <a:endParaRPr lang="en-US" dirty="0"/>
          </a:p>
        </p:txBody>
      </p:sp>
      <p:sp>
        <p:nvSpPr>
          <p:cNvPr id="64" name="Shape 61"/>
          <p:cNvSpPr/>
          <p:nvPr/>
        </p:nvSpPr>
        <p:spPr>
          <a:xfrm>
            <a:off x="320040" y="3648456"/>
            <a:ext cx="960120" cy="658368"/>
          </a:xfrm>
          <a:prstGeom prst="rect">
            <a:avLst/>
          </a:prstGeom>
          <a:solidFill>
            <a:srgbClr val="F7FAFC"/>
          </a:solidFill>
          <a:ln w="7620">
            <a:solidFill>
              <a:srgbClr val="DDE8EA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65" name="Text 62"/>
          <p:cNvSpPr/>
          <p:nvPr/>
        </p:nvSpPr>
        <p:spPr>
          <a:xfrm>
            <a:off x="356616" y="3767328"/>
            <a:ext cx="88696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dirty="0">
                <a:solidFill>
                  <a:srgbClr val="17233C"/>
                </a:solidFill>
              </a:rPr>
              <a:t>4.4</a:t>
            </a:r>
            <a:endParaRPr lang="en-US" dirty="0"/>
          </a:p>
        </p:txBody>
      </p:sp>
      <p:sp>
        <p:nvSpPr>
          <p:cNvPr id="66" name="Shape 63"/>
          <p:cNvSpPr/>
          <p:nvPr/>
        </p:nvSpPr>
        <p:spPr>
          <a:xfrm>
            <a:off x="1325880" y="3648456"/>
            <a:ext cx="1828800" cy="658368"/>
          </a:xfrm>
          <a:prstGeom prst="rect">
            <a:avLst/>
          </a:prstGeom>
          <a:solidFill>
            <a:srgbClr val="F7FAFC"/>
          </a:solidFill>
          <a:ln w="7620">
            <a:solidFill>
              <a:srgbClr val="DDE8EA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67" name="Text 64"/>
          <p:cNvSpPr/>
          <p:nvPr/>
        </p:nvSpPr>
        <p:spPr>
          <a:xfrm>
            <a:off x="1362456" y="3767328"/>
            <a:ext cx="175564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dirty="0">
                <a:solidFill>
                  <a:srgbClr val="17233C"/>
                </a:solidFill>
              </a:rPr>
              <a:t>Toplam deneyim</a:t>
            </a:r>
            <a:endParaRPr lang="en-US" dirty="0"/>
          </a:p>
        </p:txBody>
      </p:sp>
      <p:sp>
        <p:nvSpPr>
          <p:cNvPr id="68" name="Shape 65"/>
          <p:cNvSpPr/>
          <p:nvPr/>
        </p:nvSpPr>
        <p:spPr>
          <a:xfrm>
            <a:off x="3200400" y="3648456"/>
            <a:ext cx="2057400" cy="658368"/>
          </a:xfrm>
          <a:prstGeom prst="rect">
            <a:avLst/>
          </a:prstGeom>
          <a:solidFill>
            <a:srgbClr val="F7FAFC"/>
          </a:solidFill>
          <a:ln w="7620">
            <a:solidFill>
              <a:srgbClr val="DDE8EA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69" name="Text 66"/>
          <p:cNvSpPr/>
          <p:nvPr/>
        </p:nvSpPr>
        <p:spPr>
          <a:xfrm>
            <a:off x="3236976" y="3767328"/>
            <a:ext cx="198424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l">
              <a:buNone/>
            </a:pPr>
            <a:r>
              <a:rPr lang="en-US" dirty="0">
                <a:solidFill>
                  <a:srgbClr val="17233C"/>
                </a:solidFill>
              </a:rPr>
              <a:t>Paydaş yolculuğu ve geri bildirim</a:t>
            </a:r>
            <a:endParaRPr lang="en-US" dirty="0"/>
          </a:p>
        </p:txBody>
      </p:sp>
      <p:sp>
        <p:nvSpPr>
          <p:cNvPr id="70" name="Shape 67"/>
          <p:cNvSpPr/>
          <p:nvPr/>
        </p:nvSpPr>
        <p:spPr>
          <a:xfrm>
            <a:off x="5303520" y="3648456"/>
            <a:ext cx="1325880" cy="658368"/>
          </a:xfrm>
          <a:prstGeom prst="rect">
            <a:avLst/>
          </a:prstGeom>
          <a:solidFill>
            <a:srgbClr val="F7FAFC"/>
          </a:solidFill>
          <a:ln w="7620">
            <a:solidFill>
              <a:srgbClr val="DDE8EA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71" name="Text 68"/>
          <p:cNvSpPr/>
          <p:nvPr/>
        </p:nvSpPr>
        <p:spPr>
          <a:xfrm>
            <a:off x="5340096" y="3767328"/>
            <a:ext cx="125272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l">
              <a:buNone/>
            </a:pPr>
            <a:r>
              <a:rPr lang="en-US" dirty="0">
                <a:solidFill>
                  <a:srgbClr val="17233C"/>
                </a:solidFill>
              </a:rPr>
              <a:t>Temas noktaları</a:t>
            </a:r>
            <a:endParaRPr lang="en-US" dirty="0"/>
          </a:p>
        </p:txBody>
      </p:sp>
      <p:sp>
        <p:nvSpPr>
          <p:cNvPr id="72" name="Shape 69"/>
          <p:cNvSpPr/>
          <p:nvPr/>
        </p:nvSpPr>
        <p:spPr>
          <a:xfrm>
            <a:off x="6675120" y="3648456"/>
            <a:ext cx="1371600" cy="658368"/>
          </a:xfrm>
          <a:prstGeom prst="rect">
            <a:avLst/>
          </a:prstGeom>
          <a:solidFill>
            <a:srgbClr val="F7FAFC"/>
          </a:solidFill>
          <a:ln w="7620">
            <a:solidFill>
              <a:srgbClr val="DDE8EA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73" name="Text 70"/>
          <p:cNvSpPr/>
          <p:nvPr/>
        </p:nvSpPr>
        <p:spPr>
          <a:xfrm>
            <a:off x="6711696" y="3767328"/>
            <a:ext cx="129844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dirty="0">
                <a:solidFill>
                  <a:srgbClr val="17233C"/>
                </a:solidFill>
              </a:rPr>
              <a:t>Algı/eğilim</a:t>
            </a:r>
            <a:endParaRPr lang="en-US" dirty="0"/>
          </a:p>
        </p:txBody>
      </p:sp>
      <p:sp>
        <p:nvSpPr>
          <p:cNvPr id="74" name="Shape 71"/>
          <p:cNvSpPr/>
          <p:nvPr/>
        </p:nvSpPr>
        <p:spPr>
          <a:xfrm>
            <a:off x="8092440" y="3648456"/>
            <a:ext cx="1463040" cy="658368"/>
          </a:xfrm>
          <a:prstGeom prst="rect">
            <a:avLst/>
          </a:prstGeom>
          <a:solidFill>
            <a:srgbClr val="F7FAFC"/>
          </a:solidFill>
          <a:ln w="7620">
            <a:solidFill>
              <a:srgbClr val="DDE8EA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75" name="Text 72"/>
          <p:cNvSpPr/>
          <p:nvPr/>
        </p:nvSpPr>
        <p:spPr>
          <a:xfrm>
            <a:off x="8129016" y="3767328"/>
            <a:ext cx="138988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dirty="0">
                <a:solidFill>
                  <a:srgbClr val="17233C"/>
                </a:solidFill>
              </a:rPr>
              <a:t>Anket, MYS</a:t>
            </a:r>
            <a:endParaRPr lang="en-US" dirty="0"/>
          </a:p>
        </p:txBody>
      </p:sp>
      <p:sp>
        <p:nvSpPr>
          <p:cNvPr id="76" name="Shape 73"/>
          <p:cNvSpPr/>
          <p:nvPr/>
        </p:nvSpPr>
        <p:spPr>
          <a:xfrm>
            <a:off x="9601200" y="3648456"/>
            <a:ext cx="1508760" cy="658368"/>
          </a:xfrm>
          <a:prstGeom prst="rect">
            <a:avLst/>
          </a:prstGeom>
          <a:solidFill>
            <a:srgbClr val="F7FAFC"/>
          </a:solidFill>
          <a:ln w="7620">
            <a:solidFill>
              <a:srgbClr val="DDE8EA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77" name="Text 74"/>
          <p:cNvSpPr/>
          <p:nvPr/>
        </p:nvSpPr>
        <p:spPr>
          <a:xfrm>
            <a:off x="9637776" y="3767328"/>
            <a:ext cx="143560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l">
              <a:buNone/>
            </a:pPr>
            <a:r>
              <a:rPr lang="en-US" dirty="0">
                <a:solidFill>
                  <a:srgbClr val="17233C"/>
                </a:solidFill>
              </a:rPr>
              <a:t>Deneyim iyileştirme</a:t>
            </a:r>
            <a:endParaRPr lang="en-US" dirty="0"/>
          </a:p>
        </p:txBody>
      </p:sp>
      <p:sp>
        <p:nvSpPr>
          <p:cNvPr id="78" name="Text 75"/>
          <p:cNvSpPr/>
          <p:nvPr/>
        </p:nvSpPr>
        <p:spPr>
          <a:xfrm>
            <a:off x="594360" y="4937760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0B7C8C"/>
                </a:solidFill>
              </a:rPr>
              <a:t>Bu format, her birim tarafından kendi uygulama ve kanıtlarıyla doldurulacaktır.</a:t>
            </a:r>
            <a:endParaRPr lang="en-US" dirty="0"/>
          </a:p>
        </p:txBody>
      </p:sp>
      <p:sp>
        <p:nvSpPr>
          <p:cNvPr id="79" name="Shape 76"/>
          <p:cNvSpPr/>
          <p:nvPr/>
        </p:nvSpPr>
        <p:spPr>
          <a:xfrm>
            <a:off x="594360" y="5376672"/>
            <a:ext cx="10607040" cy="548640"/>
          </a:xfrm>
          <a:prstGeom prst="roundRect">
            <a:avLst>
              <a:gd name="adj" fmla="val 10000"/>
            </a:avLst>
          </a:prstGeom>
          <a:solidFill>
            <a:srgbClr val="FFF8E8"/>
          </a:solidFill>
          <a:ln w="12700">
            <a:solidFill>
              <a:srgbClr val="D5E2E8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80" name="Text 77"/>
          <p:cNvSpPr/>
          <p:nvPr/>
        </p:nvSpPr>
        <p:spPr>
          <a:xfrm>
            <a:off x="795528" y="5381244"/>
            <a:ext cx="1027785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002060"/>
                </a:solidFill>
              </a:rPr>
              <a:t>Kritik uyarı</a:t>
            </a:r>
            <a:endParaRPr lang="en-US" dirty="0"/>
          </a:p>
        </p:txBody>
      </p:sp>
      <p:sp>
        <p:nvSpPr>
          <p:cNvPr id="81" name="Text 78"/>
          <p:cNvSpPr/>
          <p:nvPr/>
        </p:nvSpPr>
        <p:spPr>
          <a:xfrm rot="10800000" flipV="1">
            <a:off x="804672" y="5650992"/>
            <a:ext cx="10277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17233C"/>
                </a:solidFill>
              </a:rPr>
              <a:t>Kanıt sütununda yalnızca gerçekten erişilebilir, doğrulanabilir ve ilgili uygulamayı destekleyen kanıtlar yazılmalıdır.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825" y="1071954"/>
            <a:ext cx="11531599" cy="2646690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205250" cy="579170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412866" y="4211428"/>
            <a:ext cx="97369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B7C8C"/>
                </a:solidFill>
              </a:rPr>
              <a:t>Bu format, her </a:t>
            </a:r>
            <a:r>
              <a:rPr lang="en-US" b="1" dirty="0" err="1">
                <a:solidFill>
                  <a:srgbClr val="0B7C8C"/>
                </a:solidFill>
              </a:rPr>
              <a:t>birim</a:t>
            </a:r>
            <a:r>
              <a:rPr lang="en-US" b="1" dirty="0">
                <a:solidFill>
                  <a:srgbClr val="0B7C8C"/>
                </a:solidFill>
              </a:rPr>
              <a:t> </a:t>
            </a:r>
            <a:r>
              <a:rPr lang="en-US" b="1" dirty="0" err="1">
                <a:solidFill>
                  <a:srgbClr val="0B7C8C"/>
                </a:solidFill>
              </a:rPr>
              <a:t>tarafından</a:t>
            </a:r>
            <a:r>
              <a:rPr lang="en-US" b="1" dirty="0">
                <a:solidFill>
                  <a:srgbClr val="0B7C8C"/>
                </a:solidFill>
              </a:rPr>
              <a:t> </a:t>
            </a:r>
            <a:r>
              <a:rPr lang="en-US" b="1" dirty="0" err="1">
                <a:solidFill>
                  <a:srgbClr val="0B7C8C"/>
                </a:solidFill>
              </a:rPr>
              <a:t>kendi</a:t>
            </a:r>
            <a:r>
              <a:rPr lang="en-US" b="1" dirty="0">
                <a:solidFill>
                  <a:srgbClr val="0B7C8C"/>
                </a:solidFill>
              </a:rPr>
              <a:t> </a:t>
            </a:r>
            <a:r>
              <a:rPr lang="en-US" b="1" dirty="0" err="1">
                <a:solidFill>
                  <a:srgbClr val="0B7C8C"/>
                </a:solidFill>
              </a:rPr>
              <a:t>uygulama</a:t>
            </a:r>
            <a:r>
              <a:rPr lang="en-US" b="1" dirty="0">
                <a:solidFill>
                  <a:srgbClr val="0B7C8C"/>
                </a:solidFill>
              </a:rPr>
              <a:t> </a:t>
            </a:r>
            <a:r>
              <a:rPr lang="en-US" b="1" dirty="0" err="1">
                <a:solidFill>
                  <a:srgbClr val="0B7C8C"/>
                </a:solidFill>
              </a:rPr>
              <a:t>ve</a:t>
            </a:r>
            <a:r>
              <a:rPr lang="en-US" b="1" dirty="0">
                <a:solidFill>
                  <a:srgbClr val="0B7C8C"/>
                </a:solidFill>
              </a:rPr>
              <a:t> </a:t>
            </a:r>
            <a:r>
              <a:rPr lang="en-US" b="1" dirty="0" err="1">
                <a:solidFill>
                  <a:srgbClr val="0B7C8C"/>
                </a:solidFill>
              </a:rPr>
              <a:t>kanıtlarıyla</a:t>
            </a:r>
            <a:r>
              <a:rPr lang="en-US" b="1" dirty="0">
                <a:solidFill>
                  <a:srgbClr val="0B7C8C"/>
                </a:solidFill>
              </a:rPr>
              <a:t> </a:t>
            </a:r>
            <a:r>
              <a:rPr lang="en-US" b="1" dirty="0" err="1">
                <a:solidFill>
                  <a:srgbClr val="0B7C8C"/>
                </a:solidFill>
              </a:rPr>
              <a:t>doldurulacaktır</a:t>
            </a:r>
            <a:r>
              <a:rPr lang="en-US" b="1" dirty="0">
                <a:solidFill>
                  <a:srgbClr val="0B7C8C"/>
                </a:solidFill>
              </a:rPr>
              <a:t>.</a:t>
            </a:r>
            <a:endParaRPr lang="en-US" dirty="0"/>
          </a:p>
        </p:txBody>
      </p:sp>
      <p:sp>
        <p:nvSpPr>
          <p:cNvPr id="6" name="Dikdörtgen 5"/>
          <p:cNvSpPr/>
          <p:nvPr/>
        </p:nvSpPr>
        <p:spPr>
          <a:xfrm>
            <a:off x="219198" y="104919"/>
            <a:ext cx="46046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Kriter</a:t>
            </a:r>
            <a:r>
              <a:rPr lang="en-US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 4 </a:t>
            </a:r>
            <a:r>
              <a:rPr lang="en-US" b="1" dirty="0" err="1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Öz</a:t>
            </a:r>
            <a:r>
              <a:rPr lang="en-US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 </a:t>
            </a:r>
            <a:r>
              <a:rPr lang="en-US" b="1" dirty="0" err="1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Değerlendirme</a:t>
            </a:r>
            <a:r>
              <a:rPr lang="en-US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 </a:t>
            </a:r>
            <a:r>
              <a:rPr lang="en-US" b="1" dirty="0" err="1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Tablo</a:t>
            </a:r>
            <a:r>
              <a:rPr lang="en-US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 </a:t>
            </a:r>
            <a:r>
              <a:rPr lang="en-US" b="1" dirty="0" err="1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Formatı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1915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566928"/>
          </a:xfrm>
          <a:prstGeom prst="rect">
            <a:avLst/>
          </a:prstGeom>
          <a:solidFill>
            <a:srgbClr val="002060"/>
          </a:solidFill>
          <a:ln w="12700">
            <a:solidFill>
              <a:srgbClr val="002060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3" name="Text 1"/>
          <p:cNvSpPr/>
          <p:nvPr/>
        </p:nvSpPr>
        <p:spPr>
          <a:xfrm>
            <a:off x="411480" y="118872"/>
            <a:ext cx="9601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4.2 Değeri İletir ve Satar</a:t>
            </a:r>
            <a:endParaRPr lang="en-US" sz="2200" dirty="0"/>
          </a:p>
        </p:txBody>
      </p:sp>
      <p:sp>
        <p:nvSpPr>
          <p:cNvPr id="5" name="Shape 2"/>
          <p:cNvSpPr/>
          <p:nvPr/>
        </p:nvSpPr>
        <p:spPr>
          <a:xfrm>
            <a:off x="457200" y="6446520"/>
            <a:ext cx="11201400" cy="0"/>
          </a:xfrm>
          <a:prstGeom prst="line">
            <a:avLst/>
          </a:prstGeom>
          <a:noFill/>
          <a:ln w="12700">
            <a:solidFill>
              <a:srgbClr val="C99A2E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6" name="Text 3"/>
          <p:cNvSpPr/>
          <p:nvPr/>
        </p:nvSpPr>
        <p:spPr>
          <a:xfrm>
            <a:off x="457200" y="6519672"/>
            <a:ext cx="56692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5A6677"/>
                </a:solidFill>
              </a:rPr>
              <a:t>KAEÜ 2026 EFQM Modeli Saha Hazırlık Çalışmaları</a:t>
            </a:r>
            <a:endParaRPr lang="en-US" sz="850" dirty="0"/>
          </a:p>
        </p:txBody>
      </p:sp>
      <p:sp>
        <p:nvSpPr>
          <p:cNvPr id="7" name="Text 4"/>
          <p:cNvSpPr/>
          <p:nvPr/>
        </p:nvSpPr>
        <p:spPr>
          <a:xfrm>
            <a:off x="11201400" y="6519672"/>
            <a:ext cx="502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5A6677"/>
                </a:solidFill>
              </a:rPr>
              <a:t>8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731520" y="841248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50" b="1" dirty="0">
                <a:solidFill>
                  <a:srgbClr val="002060"/>
                </a:solidFill>
              </a:rPr>
              <a:t>Bu alt başlıkta amaç, birimin değer önerisini hedef paydaşlara doğru, tutarlı ve etkili biçimde anlatmasıdır.</a:t>
            </a:r>
            <a:endParaRPr lang="en-US" sz="1650" dirty="0"/>
          </a:p>
        </p:txBody>
      </p:sp>
      <p:sp>
        <p:nvSpPr>
          <p:cNvPr id="9" name="Shape 6"/>
          <p:cNvSpPr/>
          <p:nvPr/>
        </p:nvSpPr>
        <p:spPr>
          <a:xfrm>
            <a:off x="685800" y="1417320"/>
            <a:ext cx="5166360" cy="1645920"/>
          </a:xfrm>
          <a:prstGeom prst="roundRect">
            <a:avLst>
              <a:gd name="adj" fmla="val 3333"/>
            </a:avLst>
          </a:prstGeom>
          <a:solidFill>
            <a:srgbClr val="EEF8FA"/>
          </a:solidFill>
          <a:ln w="12700">
            <a:solidFill>
              <a:srgbClr val="D5E2E8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0" name="Text 7"/>
          <p:cNvSpPr/>
          <p:nvPr/>
        </p:nvSpPr>
        <p:spPr>
          <a:xfrm>
            <a:off x="850392" y="1563624"/>
            <a:ext cx="483717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B7C8C"/>
                </a:solidFill>
              </a:rPr>
              <a:t>Üniversite düzeyi</a:t>
            </a:r>
            <a:endParaRPr lang="en-US" sz="1500" dirty="0"/>
          </a:p>
        </p:txBody>
      </p:sp>
      <p:sp>
        <p:nvSpPr>
          <p:cNvPr id="11" name="Text 8"/>
          <p:cNvSpPr/>
          <p:nvPr/>
        </p:nvSpPr>
        <p:spPr>
          <a:xfrm>
            <a:off x="850392" y="1947672"/>
            <a:ext cx="4837176" cy="9875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280" dirty="0">
                <a:solidFill>
                  <a:srgbClr val="17233C"/>
                </a:solidFill>
              </a:rPr>
              <a:t>Kurumsal değer önerisi; Ahilik, kalite güvencesi, BKYS, AYDEP, bölgesel kalkınma, akreditasyonlar, ödüller, toplumsal katkı ve dijital dönüşüm diliyle paydaşlara aktarılır.</a:t>
            </a:r>
            <a:endParaRPr lang="en-US" sz="1280" dirty="0"/>
          </a:p>
        </p:txBody>
      </p:sp>
      <p:sp>
        <p:nvSpPr>
          <p:cNvPr id="12" name="Shape 9"/>
          <p:cNvSpPr/>
          <p:nvPr/>
        </p:nvSpPr>
        <p:spPr>
          <a:xfrm>
            <a:off x="6355080" y="1417320"/>
            <a:ext cx="5120640" cy="1645920"/>
          </a:xfrm>
          <a:prstGeom prst="roundRect">
            <a:avLst>
              <a:gd name="adj" fmla="val 3333"/>
            </a:avLst>
          </a:prstGeom>
          <a:solidFill>
            <a:srgbClr val="FFF8E8"/>
          </a:solidFill>
          <a:ln w="12700">
            <a:solidFill>
              <a:srgbClr val="D5E2E8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3" name="Text 10"/>
          <p:cNvSpPr/>
          <p:nvPr/>
        </p:nvSpPr>
        <p:spPr>
          <a:xfrm>
            <a:off x="6519672" y="1563624"/>
            <a:ext cx="479145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C99A2E"/>
                </a:solidFill>
              </a:rPr>
              <a:t>Birim düzeyi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519672" y="1947672"/>
            <a:ext cx="4791456" cy="9875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280" dirty="0">
                <a:solidFill>
                  <a:srgbClr val="17233C"/>
                </a:solidFill>
              </a:rPr>
              <a:t>Birim; eğitim, araştırma, hizmet, danışmanlık, toplumsal katkı veya idari destek değerini hedef paydaşına hangi kanallarla anlattığını göstermelidir.</a:t>
            </a:r>
            <a:endParaRPr lang="en-US" sz="1280" dirty="0"/>
          </a:p>
        </p:txBody>
      </p:sp>
      <p:sp>
        <p:nvSpPr>
          <p:cNvPr id="15" name="Text 12"/>
          <p:cNvSpPr/>
          <p:nvPr/>
        </p:nvSpPr>
        <p:spPr>
          <a:xfrm>
            <a:off x="868680" y="3429000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B7C8C"/>
                </a:solidFill>
              </a:rPr>
              <a:t>Birimlerin açıklaması gerekenler</a:t>
            </a:r>
            <a:endParaRPr lang="en-US" sz="1300" dirty="0"/>
          </a:p>
        </p:txBody>
      </p:sp>
      <p:sp>
        <p:nvSpPr>
          <p:cNvPr id="16" name="Shape 13"/>
          <p:cNvSpPr/>
          <p:nvPr/>
        </p:nvSpPr>
        <p:spPr>
          <a:xfrm>
            <a:off x="868680" y="3758184"/>
            <a:ext cx="10058400" cy="0"/>
          </a:xfrm>
          <a:prstGeom prst="line">
            <a:avLst/>
          </a:prstGeom>
          <a:noFill/>
          <a:ln w="15240">
            <a:solidFill>
              <a:srgbClr val="C99A2E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7" name="Text 14"/>
          <p:cNvSpPr/>
          <p:nvPr/>
        </p:nvSpPr>
        <p:spPr>
          <a:xfrm>
            <a:off x="1005840" y="3931920"/>
            <a:ext cx="10058400" cy="1828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lnSpcReduction="10000"/>
          </a:bodyPr>
          <a:lstStyle/>
          <a:p>
            <a:r>
              <a:rPr lang="en-US" dirty="0">
                <a:solidFill>
                  <a:srgbClr val="17233C"/>
                </a:solidFill>
              </a:rPr>
              <a:t>Hedef paydaşlar için farklılaştırılmış mesaj: aday öğrenci, öğrenci, mezun, işveren, toplum, kamu kurumu.</a:t>
            </a:r>
            <a:endParaRPr lang="en-US" dirty="0"/>
          </a:p>
          <a:p>
            <a:r>
              <a:rPr lang="en-US" dirty="0">
                <a:solidFill>
                  <a:srgbClr val="17233C"/>
                </a:solidFill>
              </a:rPr>
              <a:t>İletişim kanalları: web sayfası, sosyal medya, tanıtım günleri, duyurular, toplantılar, protokoller, saha etkinlikleri.</a:t>
            </a:r>
            <a:endParaRPr lang="en-US" dirty="0"/>
          </a:p>
          <a:p>
            <a:r>
              <a:rPr lang="en-US" dirty="0">
                <a:solidFill>
                  <a:srgbClr val="17233C"/>
                </a:solidFill>
              </a:rPr>
              <a:t>Marka ve kurumsal imajla uyum: Ahilik, kalite, sürdürülebilirlik, erişilebilirlik, güven ve katılımcılık.</a:t>
            </a:r>
            <a:endParaRPr lang="en-US" dirty="0"/>
          </a:p>
          <a:p>
            <a:r>
              <a:rPr lang="en-US" dirty="0">
                <a:solidFill>
                  <a:srgbClr val="17233C"/>
                </a:solidFill>
              </a:rPr>
              <a:t>Paydaşların karar vermeden önce ve sonra aldığı destek mekanizmaları.</a:t>
            </a:r>
            <a:endParaRPr lang="en-US" dirty="0"/>
          </a:p>
          <a:p>
            <a:r>
              <a:rPr lang="en-US" dirty="0">
                <a:solidFill>
                  <a:srgbClr val="17233C"/>
                </a:solidFill>
              </a:rPr>
              <a:t>İletişimin etkililiğinin nasıl ölçüldüğü ve iyileştirildiği.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566928"/>
          </a:xfrm>
          <a:prstGeom prst="rect">
            <a:avLst/>
          </a:prstGeom>
          <a:solidFill>
            <a:srgbClr val="002060"/>
          </a:solidFill>
          <a:ln w="12700">
            <a:solidFill>
              <a:srgbClr val="002060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3" name="Text 1"/>
          <p:cNvSpPr/>
          <p:nvPr/>
        </p:nvSpPr>
        <p:spPr>
          <a:xfrm>
            <a:off x="411480" y="118872"/>
            <a:ext cx="9601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4.2 İçin İletişim ve Kanıt Haritası</a:t>
            </a:r>
            <a:endParaRPr lang="en-US" sz="2200" dirty="0"/>
          </a:p>
        </p:txBody>
      </p:sp>
      <p:pic>
        <p:nvPicPr>
          <p:cNvPr id="4" name="Image 0" descr="/mnt/data/efqm_logo_crop.png"/>
          <p:cNvPicPr>
            <a:picLocks noChangeAspect="1"/>
          </p:cNvPicPr>
          <p:nvPr/>
        </p:nvPicPr>
        <p:blipFill>
          <a:blip r:embed="rId3">
            <a:alphaModFix amt="97000"/>
          </a:blip>
          <a:stretch>
            <a:fillRect/>
          </a:stretch>
        </p:blipFill>
        <p:spPr>
          <a:xfrm>
            <a:off x="10698480" y="64008"/>
            <a:ext cx="1143000" cy="438912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457200" y="6446520"/>
            <a:ext cx="11201400" cy="0"/>
          </a:xfrm>
          <a:prstGeom prst="line">
            <a:avLst/>
          </a:prstGeom>
          <a:noFill/>
          <a:ln w="12700">
            <a:solidFill>
              <a:srgbClr val="C99A2E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6" name="Text 3"/>
          <p:cNvSpPr/>
          <p:nvPr/>
        </p:nvSpPr>
        <p:spPr>
          <a:xfrm>
            <a:off x="457200" y="6519672"/>
            <a:ext cx="56692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5A6677"/>
                </a:solidFill>
              </a:rPr>
              <a:t>KAEÜ 2026 EFQM Modeli Saha Hazırlık Çalışmaları</a:t>
            </a:r>
            <a:endParaRPr lang="en-US" sz="850" dirty="0"/>
          </a:p>
        </p:txBody>
      </p:sp>
      <p:sp>
        <p:nvSpPr>
          <p:cNvPr id="7" name="Text 4"/>
          <p:cNvSpPr/>
          <p:nvPr/>
        </p:nvSpPr>
        <p:spPr>
          <a:xfrm>
            <a:off x="11201400" y="6519672"/>
            <a:ext cx="502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5A6677"/>
                </a:solidFill>
              </a:rPr>
              <a:t>9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594360" y="1280160"/>
            <a:ext cx="2103120" cy="1325880"/>
          </a:xfrm>
          <a:prstGeom prst="roundRect">
            <a:avLst>
              <a:gd name="adj" fmla="val 5517"/>
            </a:avLst>
          </a:prstGeom>
          <a:solidFill>
            <a:srgbClr val="0B7C8C"/>
          </a:solidFill>
          <a:ln w="12700">
            <a:solidFill>
              <a:srgbClr val="0B7C8C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9" name="Text 6"/>
          <p:cNvSpPr/>
          <p:nvPr/>
        </p:nvSpPr>
        <p:spPr>
          <a:xfrm>
            <a:off x="704088" y="1508760"/>
            <a:ext cx="1874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FFFFFF"/>
                </a:solidFill>
              </a:rPr>
              <a:t>Web / Sosyal Medya</a:t>
            </a:r>
            <a:endParaRPr lang="en-US" sz="1350" dirty="0"/>
          </a:p>
        </p:txBody>
      </p:sp>
      <p:sp>
        <p:nvSpPr>
          <p:cNvPr id="10" name="Text 7"/>
          <p:cNvSpPr/>
          <p:nvPr/>
        </p:nvSpPr>
        <p:spPr>
          <a:xfrm>
            <a:off x="704088" y="2039112"/>
            <a:ext cx="1874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20" dirty="0">
                <a:solidFill>
                  <a:srgbClr val="FFFFFF"/>
                </a:solidFill>
              </a:rPr>
              <a:t>duyuru, haber, tanıtım</a:t>
            </a:r>
            <a:endParaRPr lang="en-US" sz="1020" dirty="0"/>
          </a:p>
        </p:txBody>
      </p:sp>
      <p:sp>
        <p:nvSpPr>
          <p:cNvPr id="11" name="Shape 8"/>
          <p:cNvSpPr/>
          <p:nvPr/>
        </p:nvSpPr>
        <p:spPr>
          <a:xfrm>
            <a:off x="2880360" y="1280160"/>
            <a:ext cx="2103120" cy="1325880"/>
          </a:xfrm>
          <a:prstGeom prst="roundRect">
            <a:avLst>
              <a:gd name="adj" fmla="val 5517"/>
            </a:avLst>
          </a:prstGeom>
          <a:solidFill>
            <a:srgbClr val="C99A2E"/>
          </a:solidFill>
          <a:ln w="12700">
            <a:solidFill>
              <a:srgbClr val="C99A2E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2" name="Text 9"/>
          <p:cNvSpPr/>
          <p:nvPr/>
        </p:nvSpPr>
        <p:spPr>
          <a:xfrm>
            <a:off x="2990088" y="1508760"/>
            <a:ext cx="1874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FFFFFF"/>
                </a:solidFill>
              </a:rPr>
              <a:t>Toplantı / Çalıştay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2990088" y="2039112"/>
            <a:ext cx="1874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20" dirty="0">
                <a:solidFill>
                  <a:srgbClr val="FFFFFF"/>
                </a:solidFill>
              </a:rPr>
              <a:t>paydaş bilgilendirme</a:t>
            </a:r>
            <a:endParaRPr lang="en-US" sz="1020" dirty="0"/>
          </a:p>
        </p:txBody>
      </p:sp>
      <p:sp>
        <p:nvSpPr>
          <p:cNvPr id="14" name="Shape 11"/>
          <p:cNvSpPr/>
          <p:nvPr/>
        </p:nvSpPr>
        <p:spPr>
          <a:xfrm>
            <a:off x="5166360" y="1280160"/>
            <a:ext cx="2103120" cy="1325880"/>
          </a:xfrm>
          <a:prstGeom prst="roundRect">
            <a:avLst>
              <a:gd name="adj" fmla="val 5517"/>
            </a:avLst>
          </a:prstGeom>
          <a:solidFill>
            <a:srgbClr val="42A85F"/>
          </a:solidFill>
          <a:ln w="12700">
            <a:solidFill>
              <a:srgbClr val="42A85F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5" name="Text 12"/>
          <p:cNvSpPr/>
          <p:nvPr/>
        </p:nvSpPr>
        <p:spPr>
          <a:xfrm>
            <a:off x="5276088" y="1508760"/>
            <a:ext cx="1874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FFFFFF"/>
                </a:solidFill>
              </a:rPr>
              <a:t>Danışma Kurulu</a:t>
            </a:r>
            <a:endParaRPr lang="en-US" sz="1350" dirty="0"/>
          </a:p>
        </p:txBody>
      </p:sp>
      <p:sp>
        <p:nvSpPr>
          <p:cNvPr id="16" name="Text 13"/>
          <p:cNvSpPr/>
          <p:nvPr/>
        </p:nvSpPr>
        <p:spPr>
          <a:xfrm>
            <a:off x="5276088" y="2039112"/>
            <a:ext cx="1874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20" dirty="0">
                <a:solidFill>
                  <a:srgbClr val="FFFFFF"/>
                </a:solidFill>
              </a:rPr>
              <a:t>beklenti ve geri bildirim</a:t>
            </a:r>
            <a:endParaRPr lang="en-US" sz="1020" dirty="0"/>
          </a:p>
        </p:txBody>
      </p:sp>
      <p:sp>
        <p:nvSpPr>
          <p:cNvPr id="17" name="Shape 14"/>
          <p:cNvSpPr/>
          <p:nvPr/>
        </p:nvSpPr>
        <p:spPr>
          <a:xfrm>
            <a:off x="7452360" y="1280160"/>
            <a:ext cx="2103120" cy="1325880"/>
          </a:xfrm>
          <a:prstGeom prst="roundRect">
            <a:avLst>
              <a:gd name="adj" fmla="val 5517"/>
            </a:avLst>
          </a:prstGeom>
          <a:solidFill>
            <a:srgbClr val="F2A900"/>
          </a:solidFill>
          <a:ln w="12700">
            <a:solidFill>
              <a:srgbClr val="F2A900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8" name="Text 15"/>
          <p:cNvSpPr/>
          <p:nvPr/>
        </p:nvSpPr>
        <p:spPr>
          <a:xfrm>
            <a:off x="7562088" y="1508760"/>
            <a:ext cx="1874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FFFFFF"/>
                </a:solidFill>
              </a:rPr>
              <a:t>Tanıtım / Etkinlik</a:t>
            </a:r>
            <a:endParaRPr lang="en-US" sz="1350" dirty="0"/>
          </a:p>
        </p:txBody>
      </p:sp>
      <p:sp>
        <p:nvSpPr>
          <p:cNvPr id="19" name="Text 16"/>
          <p:cNvSpPr/>
          <p:nvPr/>
        </p:nvSpPr>
        <p:spPr>
          <a:xfrm>
            <a:off x="7562088" y="2039112"/>
            <a:ext cx="1874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20" dirty="0">
                <a:solidFill>
                  <a:srgbClr val="FFFFFF"/>
                </a:solidFill>
              </a:rPr>
              <a:t>aday, toplum, mezun</a:t>
            </a:r>
            <a:endParaRPr lang="en-US" sz="1020" dirty="0"/>
          </a:p>
        </p:txBody>
      </p:sp>
      <p:sp>
        <p:nvSpPr>
          <p:cNvPr id="20" name="Shape 17"/>
          <p:cNvSpPr/>
          <p:nvPr/>
        </p:nvSpPr>
        <p:spPr>
          <a:xfrm>
            <a:off x="9738360" y="1280160"/>
            <a:ext cx="2103120" cy="1325880"/>
          </a:xfrm>
          <a:prstGeom prst="roundRect">
            <a:avLst>
              <a:gd name="adj" fmla="val 5517"/>
            </a:avLst>
          </a:prstGeom>
          <a:solidFill>
            <a:srgbClr val="002060"/>
          </a:solidFill>
          <a:ln w="12700">
            <a:solidFill>
              <a:srgbClr val="002060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21" name="Text 18"/>
          <p:cNvSpPr/>
          <p:nvPr/>
        </p:nvSpPr>
        <p:spPr>
          <a:xfrm>
            <a:off x="9848088" y="1508760"/>
            <a:ext cx="1874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FFFFFF"/>
                </a:solidFill>
              </a:rPr>
              <a:t>Protokol / İş Birliği</a:t>
            </a:r>
            <a:endParaRPr lang="en-US" sz="1350" dirty="0"/>
          </a:p>
        </p:txBody>
      </p:sp>
      <p:sp>
        <p:nvSpPr>
          <p:cNvPr id="22" name="Text 19"/>
          <p:cNvSpPr/>
          <p:nvPr/>
        </p:nvSpPr>
        <p:spPr>
          <a:xfrm>
            <a:off x="9848088" y="2039112"/>
            <a:ext cx="1874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20" dirty="0">
                <a:solidFill>
                  <a:srgbClr val="FFFFFF"/>
                </a:solidFill>
              </a:rPr>
              <a:t>ortak değer anlatımı</a:t>
            </a:r>
            <a:endParaRPr lang="en-US" sz="1020" dirty="0"/>
          </a:p>
        </p:txBody>
      </p:sp>
      <p:sp>
        <p:nvSpPr>
          <p:cNvPr id="23" name="Text 20"/>
          <p:cNvSpPr/>
          <p:nvPr/>
        </p:nvSpPr>
        <p:spPr>
          <a:xfrm>
            <a:off x="777240" y="3200400"/>
            <a:ext cx="10607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B7C8C"/>
                </a:solidFill>
              </a:rPr>
              <a:t>Kanıt hazırlarken unutulmamalı</a:t>
            </a:r>
            <a:endParaRPr lang="en-US" sz="1300" dirty="0"/>
          </a:p>
        </p:txBody>
      </p:sp>
      <p:sp>
        <p:nvSpPr>
          <p:cNvPr id="24" name="Shape 21"/>
          <p:cNvSpPr/>
          <p:nvPr/>
        </p:nvSpPr>
        <p:spPr>
          <a:xfrm>
            <a:off x="777240" y="3529584"/>
            <a:ext cx="10607040" cy="0"/>
          </a:xfrm>
          <a:prstGeom prst="line">
            <a:avLst/>
          </a:prstGeom>
          <a:noFill/>
          <a:ln w="15240">
            <a:solidFill>
              <a:srgbClr val="C99A2E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25" name="Text 22"/>
          <p:cNvSpPr/>
          <p:nvPr/>
        </p:nvSpPr>
        <p:spPr>
          <a:xfrm>
            <a:off x="960120" y="3703320"/>
            <a:ext cx="10149840" cy="1508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1450" dirty="0">
                <a:solidFill>
                  <a:srgbClr val="17233C"/>
                </a:solidFill>
              </a:rPr>
              <a:t>İletişim kanalı tek başına kanıt değildir; mesajın kime ulaştığı ve nasıl değerlendirildiği de gösterilmelidir.</a:t>
            </a:r>
            <a:endParaRPr lang="en-US" sz="1450" dirty="0"/>
          </a:p>
          <a:p>
            <a:r>
              <a:rPr lang="en-US" sz="1450" dirty="0">
                <a:solidFill>
                  <a:srgbClr val="17233C"/>
                </a:solidFill>
              </a:rPr>
              <a:t>Web haberi, sosyal medya paylaşımı, katılım listesi, toplantı tutanağı, geri bildirim, anket sonucu ve iyileştirme kararı birlikte anlamlıdır.</a:t>
            </a:r>
            <a:endParaRPr lang="en-US" sz="1450" dirty="0"/>
          </a:p>
          <a:p>
            <a:r>
              <a:rPr lang="en-US" sz="1450" dirty="0">
                <a:solidFill>
                  <a:srgbClr val="17233C"/>
                </a:solidFill>
              </a:rPr>
              <a:t>Birimler, değer önerisini anlatırken kurumsal dil birliğine dikkat etmelidir: Ahilik, kalite, sürdürülebilirlik, paydaş odaklılık ve kanıt temelli yönetim.</a:t>
            </a:r>
            <a:endParaRPr lang="en-US" sz="1450" dirty="0"/>
          </a:p>
        </p:txBody>
      </p:sp>
      <p:sp>
        <p:nvSpPr>
          <p:cNvPr id="26" name="Text 23"/>
          <p:cNvSpPr/>
          <p:nvPr/>
        </p:nvSpPr>
        <p:spPr>
          <a:xfrm>
            <a:off x="822960" y="5577840"/>
            <a:ext cx="10515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dirty="0">
                <a:solidFill>
                  <a:srgbClr val="5A6677"/>
                </a:solidFill>
              </a:rPr>
              <a:t>Örnek ölçüm: iletişim kanallarının etkililiği, öğrenci/dış paydaş memnuniyeti, katılımcı geri bildirimi, etkileşim sayısı, başvuru/katılım artışı.</a:t>
            </a:r>
            <a:endParaRPr lang="en-US" sz="13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566928"/>
          </a:xfrm>
          <a:prstGeom prst="rect">
            <a:avLst/>
          </a:prstGeom>
          <a:solidFill>
            <a:srgbClr val="002060"/>
          </a:solidFill>
          <a:ln w="12700">
            <a:solidFill>
              <a:srgbClr val="002060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3" name="Text 1"/>
          <p:cNvSpPr/>
          <p:nvPr/>
        </p:nvSpPr>
        <p:spPr>
          <a:xfrm>
            <a:off x="411480" y="118872"/>
            <a:ext cx="9601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4.3 Değeri Sunar</a:t>
            </a:r>
            <a:endParaRPr lang="en-US" sz="2200" dirty="0"/>
          </a:p>
        </p:txBody>
      </p:sp>
      <p:sp>
        <p:nvSpPr>
          <p:cNvPr id="5" name="Shape 2"/>
          <p:cNvSpPr/>
          <p:nvPr/>
        </p:nvSpPr>
        <p:spPr>
          <a:xfrm>
            <a:off x="457200" y="6446520"/>
            <a:ext cx="11201400" cy="0"/>
          </a:xfrm>
          <a:prstGeom prst="line">
            <a:avLst/>
          </a:prstGeom>
          <a:noFill/>
          <a:ln w="12700">
            <a:solidFill>
              <a:srgbClr val="C99A2E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6" name="Text 3"/>
          <p:cNvSpPr/>
          <p:nvPr/>
        </p:nvSpPr>
        <p:spPr>
          <a:xfrm>
            <a:off x="457200" y="6519672"/>
            <a:ext cx="56692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5A6677"/>
                </a:solidFill>
              </a:rPr>
              <a:t>KAEÜ 2026 EFQM Modeli Saha Hazırlık Çalışmaları</a:t>
            </a:r>
            <a:endParaRPr lang="en-US" sz="850" dirty="0"/>
          </a:p>
        </p:txBody>
      </p:sp>
      <p:sp>
        <p:nvSpPr>
          <p:cNvPr id="7" name="Text 4"/>
          <p:cNvSpPr/>
          <p:nvPr/>
        </p:nvSpPr>
        <p:spPr>
          <a:xfrm>
            <a:off x="11201400" y="6519672"/>
            <a:ext cx="502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5A6677"/>
                </a:solidFill>
              </a:rPr>
              <a:t>10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685800" y="914400"/>
            <a:ext cx="5029200" cy="1234440"/>
          </a:xfrm>
          <a:prstGeom prst="roundRect">
            <a:avLst>
              <a:gd name="adj" fmla="val 4444"/>
            </a:avLst>
          </a:prstGeom>
          <a:solidFill>
            <a:srgbClr val="EEF8FA"/>
          </a:solidFill>
          <a:ln w="12700">
            <a:solidFill>
              <a:srgbClr val="D5E2E8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9" name="Text 6"/>
          <p:cNvSpPr/>
          <p:nvPr/>
        </p:nvSpPr>
        <p:spPr>
          <a:xfrm>
            <a:off x="850392" y="1060704"/>
            <a:ext cx="470001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B7C8C"/>
                </a:solidFill>
              </a:rPr>
              <a:t>Ana beklenti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850392" y="1444752"/>
            <a:ext cx="4700016" cy="5760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320" dirty="0">
                <a:solidFill>
                  <a:srgbClr val="17233C"/>
                </a:solidFill>
              </a:rPr>
              <a:t>Birim, tanımladığı değer önerisini etkili, verimli, erişilebilir, esnek ve sürdürülebilir biçimde sunmalıdır.</a:t>
            </a:r>
            <a:endParaRPr lang="en-US" sz="1320" dirty="0"/>
          </a:p>
        </p:txBody>
      </p:sp>
      <p:sp>
        <p:nvSpPr>
          <p:cNvPr id="11" name="Shape 8"/>
          <p:cNvSpPr/>
          <p:nvPr/>
        </p:nvSpPr>
        <p:spPr>
          <a:xfrm>
            <a:off x="6309360" y="914400"/>
            <a:ext cx="5166360" cy="1234440"/>
          </a:xfrm>
          <a:prstGeom prst="roundRect">
            <a:avLst>
              <a:gd name="adj" fmla="val 4444"/>
            </a:avLst>
          </a:prstGeom>
          <a:solidFill>
            <a:srgbClr val="FFF8E8"/>
          </a:solidFill>
          <a:ln w="12700">
            <a:solidFill>
              <a:srgbClr val="D5E2E8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2" name="Text 9"/>
          <p:cNvSpPr/>
          <p:nvPr/>
        </p:nvSpPr>
        <p:spPr>
          <a:xfrm>
            <a:off x="6473952" y="1060704"/>
            <a:ext cx="483717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C99A2E"/>
                </a:solidFill>
              </a:rPr>
              <a:t>Üniversite bağlamı</a:t>
            </a:r>
            <a:endParaRPr lang="en-US" sz="1500" dirty="0"/>
          </a:p>
        </p:txBody>
      </p:sp>
      <p:sp>
        <p:nvSpPr>
          <p:cNvPr id="13" name="Text 10"/>
          <p:cNvSpPr/>
          <p:nvPr/>
        </p:nvSpPr>
        <p:spPr>
          <a:xfrm>
            <a:off x="6473952" y="1444752"/>
            <a:ext cx="4837176" cy="5760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 lnSpcReduction="10000"/>
          </a:bodyPr>
          <a:lstStyle/>
          <a:p>
            <a:pPr marL="0" indent="0">
              <a:buNone/>
            </a:pPr>
            <a:r>
              <a:rPr lang="en-US" sz="1320" dirty="0">
                <a:solidFill>
                  <a:srgbClr val="17233C"/>
                </a:solidFill>
              </a:rPr>
              <a:t>KAEÜ’de değer sunumu; eğitim, araştırma, toplumsal katkı, bölgesel kalkınma, dijital eğitim ve dijital kalite yönetim sistemleriyle bütünleşmektedir.</a:t>
            </a:r>
            <a:endParaRPr lang="en-US" sz="1320" dirty="0"/>
          </a:p>
        </p:txBody>
      </p:sp>
      <p:sp>
        <p:nvSpPr>
          <p:cNvPr id="14" name="Text 11"/>
          <p:cNvSpPr/>
          <p:nvPr/>
        </p:nvSpPr>
        <p:spPr>
          <a:xfrm>
            <a:off x="868680" y="2606040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B7C8C"/>
                </a:solidFill>
              </a:rPr>
              <a:t>Birimlerin açıklaması gereken değer sunum alanları</a:t>
            </a:r>
            <a:endParaRPr lang="en-US" sz="1300" dirty="0"/>
          </a:p>
        </p:txBody>
      </p:sp>
      <p:sp>
        <p:nvSpPr>
          <p:cNvPr id="15" name="Shape 12"/>
          <p:cNvSpPr/>
          <p:nvPr/>
        </p:nvSpPr>
        <p:spPr>
          <a:xfrm>
            <a:off x="868680" y="2935224"/>
            <a:ext cx="10515600" cy="0"/>
          </a:xfrm>
          <a:prstGeom prst="line">
            <a:avLst/>
          </a:prstGeom>
          <a:noFill/>
          <a:ln w="15240">
            <a:solidFill>
              <a:srgbClr val="C99A2E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6" name="Text 13"/>
          <p:cNvSpPr/>
          <p:nvPr/>
        </p:nvSpPr>
        <p:spPr>
          <a:xfrm>
            <a:off x="1005840" y="3090672"/>
            <a:ext cx="10058400" cy="2057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dirty="0">
                <a:solidFill>
                  <a:srgbClr val="17233C"/>
                </a:solidFill>
              </a:rPr>
              <a:t>Eğitim-öğretim: program, ders, uygulama, danışmanlık, staj/klinik/atölye/laboratuvar süreçleri.</a:t>
            </a:r>
            <a:endParaRPr lang="en-US" dirty="0"/>
          </a:p>
          <a:p>
            <a:r>
              <a:rPr lang="en-US" dirty="0">
                <a:solidFill>
                  <a:srgbClr val="17233C"/>
                </a:solidFill>
              </a:rPr>
              <a:t>Araştırma ve yenilik: proje, yayın, uygulamaya dönük çıktı, danışmanlık, merkez faaliyetleri.</a:t>
            </a:r>
            <a:endParaRPr lang="en-US" dirty="0"/>
          </a:p>
          <a:p>
            <a:r>
              <a:rPr lang="en-US" dirty="0">
                <a:solidFill>
                  <a:srgbClr val="17233C"/>
                </a:solidFill>
              </a:rPr>
              <a:t>Toplumsal katkı: sosyal sorumluluk, yaşam boyu öğrenme, sağlık/çevre/kültür farkındalık çalışmaları.</a:t>
            </a:r>
            <a:endParaRPr lang="en-US" dirty="0"/>
          </a:p>
          <a:p>
            <a:r>
              <a:rPr lang="en-US" dirty="0">
                <a:solidFill>
                  <a:srgbClr val="17233C"/>
                </a:solidFill>
              </a:rPr>
              <a:t>İdari hizmetler: öğrenci, çalışan ve dış paydaşlara sunulan destek hizmetleri.</a:t>
            </a:r>
            <a:endParaRPr lang="en-US" dirty="0"/>
          </a:p>
          <a:p>
            <a:r>
              <a:rPr lang="en-US" dirty="0">
                <a:solidFill>
                  <a:srgbClr val="17233C"/>
                </a:solidFill>
              </a:rPr>
              <a:t>Dijital sistemler: BKYS, AYDEP, MYS, AYS, UNİS ve ilgili kurumsal uygulamaların kullanımı.</a:t>
            </a:r>
            <a:endParaRPr lang="en-US" dirty="0"/>
          </a:p>
        </p:txBody>
      </p:sp>
      <p:sp>
        <p:nvSpPr>
          <p:cNvPr id="17" name="Text 14"/>
          <p:cNvSpPr/>
          <p:nvPr/>
        </p:nvSpPr>
        <p:spPr>
          <a:xfrm>
            <a:off x="868680" y="5623560"/>
            <a:ext cx="10332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/>
          </a:bodyPr>
          <a:lstStyle/>
          <a:p>
            <a:pPr marL="0" indent="0">
              <a:buNone/>
            </a:pPr>
            <a:r>
              <a:rPr lang="en-US" sz="1450" b="1" dirty="0">
                <a:solidFill>
                  <a:srgbClr val="002060"/>
                </a:solidFill>
              </a:rPr>
              <a:t>Birim, “değer sunuyoruz” demek yerine; değer sunum sürecini, sorumlusunu, yayılımını, sonuçlarını ve iyileştirmesini göstermelidir.</a:t>
            </a:r>
            <a:endParaRPr lang="en-US" sz="14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566928"/>
          </a:xfrm>
          <a:prstGeom prst="rect">
            <a:avLst/>
          </a:prstGeom>
          <a:solidFill>
            <a:srgbClr val="002060"/>
          </a:solidFill>
          <a:ln w="12700">
            <a:solidFill>
              <a:srgbClr val="002060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3" name="Text 1"/>
          <p:cNvSpPr/>
          <p:nvPr/>
        </p:nvSpPr>
        <p:spPr>
          <a:xfrm>
            <a:off x="411480" y="118872"/>
            <a:ext cx="9601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4.3 İçin Değer Sunum Platformları ve Birim Karşılıkları</a:t>
            </a:r>
            <a:endParaRPr lang="en-US" sz="2200" dirty="0"/>
          </a:p>
        </p:txBody>
      </p:sp>
      <p:sp>
        <p:nvSpPr>
          <p:cNvPr id="5" name="Shape 2"/>
          <p:cNvSpPr/>
          <p:nvPr/>
        </p:nvSpPr>
        <p:spPr>
          <a:xfrm>
            <a:off x="457200" y="6446520"/>
            <a:ext cx="11201400" cy="0"/>
          </a:xfrm>
          <a:prstGeom prst="line">
            <a:avLst/>
          </a:prstGeom>
          <a:noFill/>
          <a:ln w="12700">
            <a:solidFill>
              <a:srgbClr val="C99A2E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6" name="Text 3"/>
          <p:cNvSpPr/>
          <p:nvPr/>
        </p:nvSpPr>
        <p:spPr>
          <a:xfrm>
            <a:off x="457200" y="6519672"/>
            <a:ext cx="56692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5A6677"/>
                </a:solidFill>
              </a:rPr>
              <a:t>KAEÜ 2026 EFQM Modeli Saha Hazırlık Çalışmaları</a:t>
            </a:r>
            <a:endParaRPr lang="en-US" sz="850" dirty="0"/>
          </a:p>
        </p:txBody>
      </p:sp>
      <p:sp>
        <p:nvSpPr>
          <p:cNvPr id="7" name="Text 4"/>
          <p:cNvSpPr/>
          <p:nvPr/>
        </p:nvSpPr>
        <p:spPr>
          <a:xfrm>
            <a:off x="11201400" y="6519672"/>
            <a:ext cx="502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5A6677"/>
                </a:solidFill>
              </a:rPr>
              <a:t>11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731520" y="1005840"/>
            <a:ext cx="2971800" cy="749808"/>
          </a:xfrm>
          <a:prstGeom prst="roundRect">
            <a:avLst>
              <a:gd name="adj" fmla="val 4878"/>
            </a:avLst>
          </a:prstGeom>
          <a:solidFill>
            <a:srgbClr val="0B7C8C"/>
          </a:solidFill>
          <a:ln w="12700">
            <a:solidFill>
              <a:srgbClr val="0B7C8C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9" name="Text 6"/>
          <p:cNvSpPr/>
          <p:nvPr/>
        </p:nvSpPr>
        <p:spPr>
          <a:xfrm>
            <a:off x="914400" y="1216152"/>
            <a:ext cx="260604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70" b="1" dirty="0">
                <a:solidFill>
                  <a:srgbClr val="FFFFFF"/>
                </a:solidFill>
              </a:rPr>
              <a:t>AYDEP Eğitim Platformu</a:t>
            </a:r>
            <a:endParaRPr lang="en-US" sz="1270" dirty="0"/>
          </a:p>
        </p:txBody>
      </p:sp>
      <p:sp>
        <p:nvSpPr>
          <p:cNvPr id="10" name="Shape 7"/>
          <p:cNvSpPr/>
          <p:nvPr/>
        </p:nvSpPr>
        <p:spPr>
          <a:xfrm>
            <a:off x="3886200" y="1005840"/>
            <a:ext cx="7223760" cy="749808"/>
          </a:xfrm>
          <a:prstGeom prst="roundRect">
            <a:avLst>
              <a:gd name="adj" fmla="val 4878"/>
            </a:avLst>
          </a:prstGeom>
          <a:solidFill>
            <a:srgbClr val="F3F7FA"/>
          </a:solidFill>
          <a:ln w="12700">
            <a:solidFill>
              <a:srgbClr val="DDE8EA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1" name="Text 8"/>
          <p:cNvSpPr/>
          <p:nvPr/>
        </p:nvSpPr>
        <p:spPr>
          <a:xfrm>
            <a:off x="4069080" y="1170432"/>
            <a:ext cx="681228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dirty="0">
                <a:solidFill>
                  <a:srgbClr val="17233C"/>
                </a:solidFill>
              </a:rPr>
              <a:t>Ders, ölçme-değerlendirme, yeterlik temelli öğrenme, öğrenci izleme</a:t>
            </a:r>
            <a:endParaRPr lang="en-US" sz="1350" dirty="0"/>
          </a:p>
        </p:txBody>
      </p:sp>
      <p:sp>
        <p:nvSpPr>
          <p:cNvPr id="12" name="Shape 9"/>
          <p:cNvSpPr/>
          <p:nvPr/>
        </p:nvSpPr>
        <p:spPr>
          <a:xfrm>
            <a:off x="731520" y="1965960"/>
            <a:ext cx="2971800" cy="749808"/>
          </a:xfrm>
          <a:prstGeom prst="roundRect">
            <a:avLst>
              <a:gd name="adj" fmla="val 4878"/>
            </a:avLst>
          </a:prstGeom>
          <a:solidFill>
            <a:srgbClr val="002060"/>
          </a:solidFill>
          <a:ln w="12700">
            <a:solidFill>
              <a:srgbClr val="002060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3" name="Text 10"/>
          <p:cNvSpPr/>
          <p:nvPr/>
        </p:nvSpPr>
        <p:spPr>
          <a:xfrm>
            <a:off x="914400" y="2176272"/>
            <a:ext cx="260604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70" b="1" dirty="0">
                <a:solidFill>
                  <a:srgbClr val="FFFFFF"/>
                </a:solidFill>
              </a:rPr>
              <a:t>BKYS Kurumsal Yönetim Platformu</a:t>
            </a:r>
            <a:endParaRPr lang="en-US" sz="1270" dirty="0"/>
          </a:p>
        </p:txBody>
      </p:sp>
      <p:sp>
        <p:nvSpPr>
          <p:cNvPr id="14" name="Shape 11"/>
          <p:cNvSpPr/>
          <p:nvPr/>
        </p:nvSpPr>
        <p:spPr>
          <a:xfrm>
            <a:off x="3886200" y="1965960"/>
            <a:ext cx="7223760" cy="749808"/>
          </a:xfrm>
          <a:prstGeom prst="roundRect">
            <a:avLst>
              <a:gd name="adj" fmla="val 4878"/>
            </a:avLst>
          </a:prstGeom>
          <a:solidFill>
            <a:srgbClr val="F3F7FA"/>
          </a:solidFill>
          <a:ln w="12700">
            <a:solidFill>
              <a:srgbClr val="DDE8EA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5" name="Text 12"/>
          <p:cNvSpPr/>
          <p:nvPr/>
        </p:nvSpPr>
        <p:spPr>
          <a:xfrm>
            <a:off x="4069080" y="2130552"/>
            <a:ext cx="681228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dirty="0">
                <a:solidFill>
                  <a:srgbClr val="17233C"/>
                </a:solidFill>
              </a:rPr>
              <a:t>Süreç, faaliyet, risk, performans, iyileştirme ve kanıt yönetimi</a:t>
            </a:r>
            <a:endParaRPr lang="en-US" sz="1350" dirty="0"/>
          </a:p>
        </p:txBody>
      </p:sp>
      <p:sp>
        <p:nvSpPr>
          <p:cNvPr id="16" name="Shape 13"/>
          <p:cNvSpPr/>
          <p:nvPr/>
        </p:nvSpPr>
        <p:spPr>
          <a:xfrm>
            <a:off x="731520" y="2926080"/>
            <a:ext cx="2971800" cy="749808"/>
          </a:xfrm>
          <a:prstGeom prst="roundRect">
            <a:avLst>
              <a:gd name="adj" fmla="val 4878"/>
            </a:avLst>
          </a:prstGeom>
          <a:solidFill>
            <a:srgbClr val="42A85F"/>
          </a:solidFill>
          <a:ln w="12700">
            <a:solidFill>
              <a:srgbClr val="42A85F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7" name="Text 14"/>
          <p:cNvSpPr/>
          <p:nvPr/>
        </p:nvSpPr>
        <p:spPr>
          <a:xfrm>
            <a:off x="914400" y="3136392"/>
            <a:ext cx="260604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70" b="1" dirty="0">
                <a:solidFill>
                  <a:srgbClr val="FFFFFF"/>
                </a:solidFill>
              </a:rPr>
              <a:t>Bölgesel Kalkınma Platformu</a:t>
            </a:r>
            <a:endParaRPr lang="en-US" sz="1270" dirty="0"/>
          </a:p>
        </p:txBody>
      </p:sp>
      <p:sp>
        <p:nvSpPr>
          <p:cNvPr id="18" name="Shape 15"/>
          <p:cNvSpPr/>
          <p:nvPr/>
        </p:nvSpPr>
        <p:spPr>
          <a:xfrm>
            <a:off x="3886200" y="2926080"/>
            <a:ext cx="7223760" cy="749808"/>
          </a:xfrm>
          <a:prstGeom prst="roundRect">
            <a:avLst>
              <a:gd name="adj" fmla="val 4878"/>
            </a:avLst>
          </a:prstGeom>
          <a:solidFill>
            <a:srgbClr val="F3F7FA"/>
          </a:solidFill>
          <a:ln w="12700">
            <a:solidFill>
              <a:srgbClr val="DDE8EA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9" name="Text 16"/>
          <p:cNvSpPr/>
          <p:nvPr/>
        </p:nvSpPr>
        <p:spPr>
          <a:xfrm>
            <a:off x="4069080" y="3090672"/>
            <a:ext cx="681228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dirty="0">
                <a:solidFill>
                  <a:srgbClr val="17233C"/>
                </a:solidFill>
              </a:rPr>
              <a:t>Tarım, jeotermal, sağlık, teknoloji, toplum ve dış paydaş iş birlikleri</a:t>
            </a:r>
            <a:endParaRPr lang="en-US" sz="1350" dirty="0"/>
          </a:p>
        </p:txBody>
      </p:sp>
      <p:sp>
        <p:nvSpPr>
          <p:cNvPr id="20" name="Shape 17"/>
          <p:cNvSpPr/>
          <p:nvPr/>
        </p:nvSpPr>
        <p:spPr>
          <a:xfrm>
            <a:off x="731520" y="3886200"/>
            <a:ext cx="2971800" cy="749808"/>
          </a:xfrm>
          <a:prstGeom prst="roundRect">
            <a:avLst>
              <a:gd name="adj" fmla="val 4878"/>
            </a:avLst>
          </a:prstGeom>
          <a:solidFill>
            <a:srgbClr val="C99A2E"/>
          </a:solidFill>
          <a:ln w="12700">
            <a:solidFill>
              <a:srgbClr val="C99A2E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21" name="Text 18"/>
          <p:cNvSpPr/>
          <p:nvPr/>
        </p:nvSpPr>
        <p:spPr>
          <a:xfrm>
            <a:off x="914400" y="4096512"/>
            <a:ext cx="260604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70" b="1" dirty="0">
                <a:solidFill>
                  <a:srgbClr val="FFFFFF"/>
                </a:solidFill>
              </a:rPr>
              <a:t>MYS / AYS / UNİS</a:t>
            </a:r>
            <a:endParaRPr lang="en-US" sz="1270" dirty="0"/>
          </a:p>
        </p:txBody>
      </p:sp>
      <p:sp>
        <p:nvSpPr>
          <p:cNvPr id="22" name="Shape 19"/>
          <p:cNvSpPr/>
          <p:nvPr/>
        </p:nvSpPr>
        <p:spPr>
          <a:xfrm>
            <a:off x="3886200" y="3886200"/>
            <a:ext cx="7223760" cy="749808"/>
          </a:xfrm>
          <a:prstGeom prst="roundRect">
            <a:avLst>
              <a:gd name="adj" fmla="val 4878"/>
            </a:avLst>
          </a:prstGeom>
          <a:solidFill>
            <a:srgbClr val="F3F7FA"/>
          </a:solidFill>
          <a:ln w="12700">
            <a:solidFill>
              <a:srgbClr val="DDE8EA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23" name="Text 20"/>
          <p:cNvSpPr/>
          <p:nvPr/>
        </p:nvSpPr>
        <p:spPr>
          <a:xfrm>
            <a:off x="4069080" y="4050792"/>
            <a:ext cx="681228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dirty="0">
                <a:solidFill>
                  <a:srgbClr val="17233C"/>
                </a:solidFill>
              </a:rPr>
              <a:t>Geri bildirim, algı sonuçları, akademik performans, içgörü ve raporlama</a:t>
            </a:r>
            <a:endParaRPr lang="en-US" sz="1350" dirty="0"/>
          </a:p>
        </p:txBody>
      </p:sp>
      <p:sp>
        <p:nvSpPr>
          <p:cNvPr id="24" name="Shape 21"/>
          <p:cNvSpPr/>
          <p:nvPr/>
        </p:nvSpPr>
        <p:spPr>
          <a:xfrm>
            <a:off x="822960" y="5166360"/>
            <a:ext cx="10287000" cy="731520"/>
          </a:xfrm>
          <a:prstGeom prst="roundRect">
            <a:avLst>
              <a:gd name="adj" fmla="val 7500"/>
            </a:avLst>
          </a:prstGeom>
          <a:solidFill>
            <a:srgbClr val="EEF8FA"/>
          </a:solidFill>
          <a:ln w="12700">
            <a:solidFill>
              <a:srgbClr val="D5E2E8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25" name="Text 22"/>
          <p:cNvSpPr/>
          <p:nvPr/>
        </p:nvSpPr>
        <p:spPr>
          <a:xfrm>
            <a:off x="987552" y="5312664"/>
            <a:ext cx="995781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02060"/>
                </a:solidFill>
              </a:rPr>
              <a:t>Birim raporunda istenecek bağlantı</a:t>
            </a:r>
            <a:endParaRPr lang="en-US" sz="1500" dirty="0"/>
          </a:p>
        </p:txBody>
      </p:sp>
      <p:sp>
        <p:nvSpPr>
          <p:cNvPr id="26" name="Text 23"/>
          <p:cNvSpPr/>
          <p:nvPr/>
        </p:nvSpPr>
        <p:spPr>
          <a:xfrm>
            <a:off x="987552" y="5696712"/>
            <a:ext cx="9957816" cy="731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17233C"/>
                </a:solidFill>
              </a:rPr>
              <a:t>“Birimimiz, üniversitenin … platformunu … sürecinde kullanmakta; bu kullanım … paydaş grubuna … değerini sunmaktadır.”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566928"/>
          </a:xfrm>
          <a:prstGeom prst="rect">
            <a:avLst/>
          </a:prstGeom>
          <a:solidFill>
            <a:srgbClr val="002060"/>
          </a:solidFill>
          <a:ln w="12700">
            <a:solidFill>
              <a:srgbClr val="002060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3" name="Text 1"/>
          <p:cNvSpPr/>
          <p:nvPr/>
        </p:nvSpPr>
        <p:spPr>
          <a:xfrm>
            <a:off x="411480" y="118872"/>
            <a:ext cx="9601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4.4 Toplam Deneyimi Tanımlar ve Uygular</a:t>
            </a:r>
            <a:endParaRPr lang="en-US" sz="2200" dirty="0"/>
          </a:p>
        </p:txBody>
      </p:sp>
      <p:sp>
        <p:nvSpPr>
          <p:cNvPr id="5" name="Shape 2"/>
          <p:cNvSpPr/>
          <p:nvPr/>
        </p:nvSpPr>
        <p:spPr>
          <a:xfrm>
            <a:off x="457200" y="6446520"/>
            <a:ext cx="11201400" cy="0"/>
          </a:xfrm>
          <a:prstGeom prst="line">
            <a:avLst/>
          </a:prstGeom>
          <a:noFill/>
          <a:ln w="12700">
            <a:solidFill>
              <a:srgbClr val="C99A2E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6" name="Text 3"/>
          <p:cNvSpPr/>
          <p:nvPr/>
        </p:nvSpPr>
        <p:spPr>
          <a:xfrm>
            <a:off x="457200" y="6519672"/>
            <a:ext cx="56692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5A6677"/>
                </a:solidFill>
              </a:rPr>
              <a:t>KAEÜ 2026 EFQM Modeli Saha Hazırlık Çalışmaları</a:t>
            </a:r>
            <a:endParaRPr lang="en-US" sz="850" dirty="0"/>
          </a:p>
        </p:txBody>
      </p:sp>
      <p:sp>
        <p:nvSpPr>
          <p:cNvPr id="7" name="Text 4"/>
          <p:cNvSpPr/>
          <p:nvPr/>
        </p:nvSpPr>
        <p:spPr>
          <a:xfrm>
            <a:off x="11201400" y="6519672"/>
            <a:ext cx="502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5A6677"/>
                </a:solidFill>
              </a:rPr>
              <a:t>12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731520" y="841248"/>
            <a:ext cx="1051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/>
          </a:bodyPr>
          <a:lstStyle/>
          <a:p>
            <a:pPr marL="0" indent="0">
              <a:buNone/>
            </a:pPr>
            <a:r>
              <a:rPr lang="en-US" sz="1650" b="1" dirty="0">
                <a:solidFill>
                  <a:srgbClr val="002060"/>
                </a:solidFill>
              </a:rPr>
              <a:t>Toplam deneyim; paydaşın birimle ilk temasından hizmet sonrasındaki geri bildirime kadar yaşadığı bütün yolculuktur.</a:t>
            </a:r>
            <a:endParaRPr lang="en-US" sz="1650" dirty="0"/>
          </a:p>
        </p:txBody>
      </p:sp>
      <p:sp>
        <p:nvSpPr>
          <p:cNvPr id="9" name="Shape 6"/>
          <p:cNvSpPr/>
          <p:nvPr/>
        </p:nvSpPr>
        <p:spPr>
          <a:xfrm>
            <a:off x="914400" y="1417320"/>
            <a:ext cx="3200400" cy="1371600"/>
          </a:xfrm>
          <a:prstGeom prst="roundRect">
            <a:avLst>
              <a:gd name="adj" fmla="val 5333"/>
            </a:avLst>
          </a:prstGeom>
          <a:solidFill>
            <a:srgbClr val="0B7C8C"/>
          </a:solidFill>
          <a:ln w="12700">
            <a:solidFill>
              <a:srgbClr val="0B7C8C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0" name="Text 7"/>
          <p:cNvSpPr/>
          <p:nvPr/>
        </p:nvSpPr>
        <p:spPr>
          <a:xfrm>
            <a:off x="1051560" y="1627632"/>
            <a:ext cx="2926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Öncesi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051560" y="2148840"/>
            <a:ext cx="2926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50" dirty="0">
                <a:solidFill>
                  <a:srgbClr val="FFFFFF"/>
                </a:solidFill>
              </a:rPr>
              <a:t>bilgilendirme, erişim, tercih</a:t>
            </a:r>
            <a:endParaRPr lang="en-US" sz="1250" dirty="0"/>
          </a:p>
        </p:txBody>
      </p:sp>
      <p:sp>
        <p:nvSpPr>
          <p:cNvPr id="12" name="Shape 9"/>
          <p:cNvSpPr/>
          <p:nvPr/>
        </p:nvSpPr>
        <p:spPr>
          <a:xfrm>
            <a:off x="4572000" y="1417320"/>
            <a:ext cx="3200400" cy="1371600"/>
          </a:xfrm>
          <a:prstGeom prst="roundRect">
            <a:avLst>
              <a:gd name="adj" fmla="val 5333"/>
            </a:avLst>
          </a:prstGeom>
          <a:solidFill>
            <a:srgbClr val="C99A2E"/>
          </a:solidFill>
          <a:ln w="12700">
            <a:solidFill>
              <a:srgbClr val="C99A2E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3" name="Text 10"/>
          <p:cNvSpPr/>
          <p:nvPr/>
        </p:nvSpPr>
        <p:spPr>
          <a:xfrm>
            <a:off x="4709160" y="1627632"/>
            <a:ext cx="2926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Sırası</a:t>
            </a:r>
            <a:endParaRPr lang="en-US" sz="1800" dirty="0"/>
          </a:p>
        </p:txBody>
      </p:sp>
      <p:sp>
        <p:nvSpPr>
          <p:cNvPr id="14" name="Text 11"/>
          <p:cNvSpPr/>
          <p:nvPr/>
        </p:nvSpPr>
        <p:spPr>
          <a:xfrm>
            <a:off x="4709160" y="2148840"/>
            <a:ext cx="2926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50" dirty="0">
                <a:solidFill>
                  <a:srgbClr val="FFFFFF"/>
                </a:solidFill>
              </a:rPr>
              <a:t>hizmet, uygulama, destek</a:t>
            </a:r>
            <a:endParaRPr lang="en-US" sz="1250" dirty="0"/>
          </a:p>
        </p:txBody>
      </p:sp>
      <p:sp>
        <p:nvSpPr>
          <p:cNvPr id="15" name="Shape 12"/>
          <p:cNvSpPr/>
          <p:nvPr/>
        </p:nvSpPr>
        <p:spPr>
          <a:xfrm>
            <a:off x="8229600" y="1417320"/>
            <a:ext cx="3200400" cy="1371600"/>
          </a:xfrm>
          <a:prstGeom prst="roundRect">
            <a:avLst>
              <a:gd name="adj" fmla="val 5333"/>
            </a:avLst>
          </a:prstGeom>
          <a:solidFill>
            <a:srgbClr val="42A85F"/>
          </a:solidFill>
          <a:ln w="12700">
            <a:solidFill>
              <a:srgbClr val="42A85F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6" name="Text 13"/>
          <p:cNvSpPr/>
          <p:nvPr/>
        </p:nvSpPr>
        <p:spPr>
          <a:xfrm>
            <a:off x="8366760" y="1627632"/>
            <a:ext cx="2926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Sonrası</a:t>
            </a:r>
            <a:endParaRPr lang="en-US" sz="1800" dirty="0"/>
          </a:p>
        </p:txBody>
      </p:sp>
      <p:sp>
        <p:nvSpPr>
          <p:cNvPr id="17" name="Text 14"/>
          <p:cNvSpPr/>
          <p:nvPr/>
        </p:nvSpPr>
        <p:spPr>
          <a:xfrm>
            <a:off x="8366760" y="2148840"/>
            <a:ext cx="2926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50" dirty="0">
                <a:solidFill>
                  <a:srgbClr val="FFFFFF"/>
                </a:solidFill>
              </a:rPr>
              <a:t>geri bildirim, izleme, iyileştirme</a:t>
            </a:r>
            <a:endParaRPr lang="en-US" sz="1250" dirty="0"/>
          </a:p>
        </p:txBody>
      </p:sp>
      <p:sp>
        <p:nvSpPr>
          <p:cNvPr id="18" name="Text 15"/>
          <p:cNvSpPr/>
          <p:nvPr/>
        </p:nvSpPr>
        <p:spPr>
          <a:xfrm>
            <a:off x="868680" y="3246120"/>
            <a:ext cx="10424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B7C8C"/>
                </a:solidFill>
              </a:rPr>
              <a:t>Birimlerin açıklaması gerekenler</a:t>
            </a:r>
            <a:endParaRPr lang="en-US" sz="1300" dirty="0"/>
          </a:p>
        </p:txBody>
      </p:sp>
      <p:sp>
        <p:nvSpPr>
          <p:cNvPr id="19" name="Shape 16"/>
          <p:cNvSpPr/>
          <p:nvPr/>
        </p:nvSpPr>
        <p:spPr>
          <a:xfrm>
            <a:off x="868680" y="3575304"/>
            <a:ext cx="10424160" cy="0"/>
          </a:xfrm>
          <a:prstGeom prst="line">
            <a:avLst/>
          </a:prstGeom>
          <a:noFill/>
          <a:ln w="15240">
            <a:solidFill>
              <a:srgbClr val="C99A2E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20" name="Text 17"/>
          <p:cNvSpPr/>
          <p:nvPr/>
        </p:nvSpPr>
        <p:spPr>
          <a:xfrm>
            <a:off x="1005840" y="3749040"/>
            <a:ext cx="10058400" cy="1600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1600" dirty="0">
                <a:solidFill>
                  <a:srgbClr val="17233C"/>
                </a:solidFill>
              </a:rPr>
              <a:t>Paydaş yolculuğu: aday öğrenci, kayıtlı öğrenci, mezun, çalışan, dış paydaş, toplum veya hizmet alan için temas noktaları.</a:t>
            </a:r>
            <a:endParaRPr lang="en-US" sz="1600" dirty="0"/>
          </a:p>
          <a:p>
            <a:r>
              <a:rPr lang="en-US" sz="1600" dirty="0">
                <a:solidFill>
                  <a:srgbClr val="17233C"/>
                </a:solidFill>
              </a:rPr>
              <a:t>Deneyim ölçümü: anket, görüşme, danışma kurulu, MYS, etkinlik değerlendirme, memnuniyet/şikâyet/öneri verileri.</a:t>
            </a:r>
            <a:endParaRPr lang="en-US" sz="1600" dirty="0"/>
          </a:p>
          <a:p>
            <a:r>
              <a:rPr lang="en-US" sz="1600" dirty="0">
                <a:solidFill>
                  <a:srgbClr val="17233C"/>
                </a:solidFill>
              </a:rPr>
              <a:t>Deneyimi iyileştirme: erişilebilirlik, bilgilendirme, süreç sadeleştirme, destek hizmeti, fiziki/dijital iyileştirme.</a:t>
            </a:r>
            <a:endParaRPr lang="en-US" sz="1600" dirty="0"/>
          </a:p>
          <a:p>
            <a:r>
              <a:rPr lang="en-US" sz="1600" dirty="0">
                <a:solidFill>
                  <a:srgbClr val="17233C"/>
                </a:solidFill>
              </a:rPr>
              <a:t>Deneyim sonuçları: yıllara göre eğilim, hedef, kıyas, memnuniyet ve iyileştirme etkisi.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566928"/>
          </a:xfrm>
          <a:prstGeom prst="rect">
            <a:avLst/>
          </a:prstGeom>
          <a:solidFill>
            <a:srgbClr val="002060"/>
          </a:solidFill>
          <a:ln w="12700">
            <a:solidFill>
              <a:srgbClr val="002060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3" name="Text 1"/>
          <p:cNvSpPr/>
          <p:nvPr/>
        </p:nvSpPr>
        <p:spPr>
          <a:xfrm>
            <a:off x="411480" y="118872"/>
            <a:ext cx="9601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tr-TR" b="1" dirty="0" smtClean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Bilgilendirmenin</a:t>
            </a:r>
            <a:r>
              <a:rPr lang="en-US" b="1" dirty="0" smtClean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 </a:t>
            </a:r>
            <a:r>
              <a:rPr lang="en-US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Amacı ve Beklenen Çıktı</a:t>
            </a:r>
            <a:endParaRPr lang="en-US" dirty="0"/>
          </a:p>
        </p:txBody>
      </p:sp>
      <p:sp>
        <p:nvSpPr>
          <p:cNvPr id="5" name="Shape 2"/>
          <p:cNvSpPr/>
          <p:nvPr/>
        </p:nvSpPr>
        <p:spPr>
          <a:xfrm>
            <a:off x="457200" y="6446520"/>
            <a:ext cx="11201400" cy="0"/>
          </a:xfrm>
          <a:prstGeom prst="line">
            <a:avLst/>
          </a:prstGeom>
          <a:noFill/>
          <a:ln w="12700">
            <a:solidFill>
              <a:srgbClr val="C99A2E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6" name="Text 3"/>
          <p:cNvSpPr/>
          <p:nvPr/>
        </p:nvSpPr>
        <p:spPr>
          <a:xfrm>
            <a:off x="457200" y="6519672"/>
            <a:ext cx="56692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A6677"/>
                </a:solidFill>
              </a:rPr>
              <a:t>KAEÜ 2026 EFQM Modeli Saha Hazırlık Çalışmaları</a:t>
            </a:r>
            <a:endParaRPr lang="en-US" sz="1000" dirty="0"/>
          </a:p>
        </p:txBody>
      </p:sp>
      <p:sp>
        <p:nvSpPr>
          <p:cNvPr id="7" name="Text 4"/>
          <p:cNvSpPr/>
          <p:nvPr/>
        </p:nvSpPr>
        <p:spPr>
          <a:xfrm>
            <a:off x="11201400" y="6519672"/>
            <a:ext cx="502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dirty="0">
                <a:solidFill>
                  <a:srgbClr val="5A6677"/>
                </a:solidFill>
              </a:rPr>
              <a:t>1</a:t>
            </a:r>
            <a:endParaRPr lang="en-US" dirty="0"/>
          </a:p>
        </p:txBody>
      </p:sp>
      <p:sp>
        <p:nvSpPr>
          <p:cNvPr id="8" name="Shape 5"/>
          <p:cNvSpPr/>
          <p:nvPr/>
        </p:nvSpPr>
        <p:spPr>
          <a:xfrm>
            <a:off x="594360" y="1005840"/>
            <a:ext cx="5212080" cy="1645920"/>
          </a:xfrm>
          <a:prstGeom prst="roundRect">
            <a:avLst>
              <a:gd name="adj" fmla="val 3333"/>
            </a:avLst>
          </a:prstGeom>
          <a:solidFill>
            <a:srgbClr val="EEF8FA"/>
          </a:solidFill>
          <a:ln w="12700">
            <a:solidFill>
              <a:srgbClr val="D5E2E8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9" name="Text 6"/>
          <p:cNvSpPr/>
          <p:nvPr/>
        </p:nvSpPr>
        <p:spPr>
          <a:xfrm>
            <a:off x="758952" y="1152144"/>
            <a:ext cx="488289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0B7C8C"/>
                </a:solidFill>
              </a:rPr>
              <a:t>Amaç</a:t>
            </a:r>
            <a:endParaRPr lang="en-US" dirty="0"/>
          </a:p>
        </p:txBody>
      </p:sp>
      <p:sp>
        <p:nvSpPr>
          <p:cNvPr id="10" name="Text 7"/>
          <p:cNvSpPr/>
          <p:nvPr/>
        </p:nvSpPr>
        <p:spPr>
          <a:xfrm>
            <a:off x="758952" y="1536192"/>
            <a:ext cx="4882896" cy="9875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17233C"/>
                </a:solidFill>
              </a:rPr>
              <a:t>Kriter 4 kapsamında birimlerin, üniversite öz değerlendirme raporunu esas alarak kendi değer yaratma yaklaşımını, yayılımını, </a:t>
            </a:r>
            <a:r>
              <a:rPr lang="en-US" dirty="0" err="1" smtClean="0">
                <a:solidFill>
                  <a:srgbClr val="17233C"/>
                </a:solidFill>
              </a:rPr>
              <a:t>sonuçların</a:t>
            </a:r>
            <a:r>
              <a:rPr lang="tr-TR" dirty="0" smtClean="0">
                <a:solidFill>
                  <a:srgbClr val="17233C"/>
                </a:solidFill>
              </a:rPr>
              <a:t>ı</a:t>
            </a:r>
            <a:r>
              <a:rPr lang="en-US" dirty="0" smtClean="0">
                <a:solidFill>
                  <a:srgbClr val="17233C"/>
                </a:solidFill>
              </a:rPr>
              <a:t> </a:t>
            </a:r>
            <a:r>
              <a:rPr lang="en-US" dirty="0">
                <a:solidFill>
                  <a:srgbClr val="17233C"/>
                </a:solidFill>
              </a:rPr>
              <a:t>ve </a:t>
            </a:r>
            <a:r>
              <a:rPr lang="en-US" dirty="0" err="1">
                <a:solidFill>
                  <a:srgbClr val="17233C"/>
                </a:solidFill>
              </a:rPr>
              <a:t>kanıtlarını</a:t>
            </a:r>
            <a:r>
              <a:rPr lang="en-US" dirty="0">
                <a:solidFill>
                  <a:srgbClr val="17233C"/>
                </a:solidFill>
              </a:rPr>
              <a:t> </a:t>
            </a:r>
            <a:r>
              <a:rPr lang="en-US" dirty="0" err="1" smtClean="0">
                <a:solidFill>
                  <a:srgbClr val="17233C"/>
                </a:solidFill>
              </a:rPr>
              <a:t>hazırlaması</a:t>
            </a:r>
            <a:endParaRPr lang="en-US" dirty="0"/>
          </a:p>
        </p:txBody>
      </p:sp>
      <p:sp>
        <p:nvSpPr>
          <p:cNvPr id="11" name="Shape 8"/>
          <p:cNvSpPr/>
          <p:nvPr/>
        </p:nvSpPr>
        <p:spPr>
          <a:xfrm>
            <a:off x="6400800" y="1005840"/>
            <a:ext cx="5074920" cy="1645920"/>
          </a:xfrm>
          <a:prstGeom prst="roundRect">
            <a:avLst>
              <a:gd name="adj" fmla="val 3333"/>
            </a:avLst>
          </a:prstGeom>
          <a:solidFill>
            <a:srgbClr val="FFF8E8"/>
          </a:solidFill>
          <a:ln w="12700">
            <a:solidFill>
              <a:srgbClr val="D5E2E8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2" name="Text 9"/>
          <p:cNvSpPr/>
          <p:nvPr/>
        </p:nvSpPr>
        <p:spPr>
          <a:xfrm>
            <a:off x="6565392" y="1152144"/>
            <a:ext cx="474573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C99A2E"/>
                </a:solidFill>
              </a:rPr>
              <a:t>Hedef Kitle</a:t>
            </a:r>
            <a:endParaRPr lang="en-US" dirty="0"/>
          </a:p>
        </p:txBody>
      </p:sp>
      <p:sp>
        <p:nvSpPr>
          <p:cNvPr id="13" name="Text 10"/>
          <p:cNvSpPr/>
          <p:nvPr/>
        </p:nvSpPr>
        <p:spPr>
          <a:xfrm>
            <a:off x="6565392" y="1536192"/>
            <a:ext cx="4745736" cy="9875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17233C"/>
                </a:solidFill>
              </a:rPr>
              <a:t>Tüm akademik ve idari birim yöneticileri ile birimlerde görevli Kriter 4 üyeleri.</a:t>
            </a:r>
            <a:endParaRPr lang="en-US" dirty="0"/>
          </a:p>
        </p:txBody>
      </p:sp>
      <p:sp>
        <p:nvSpPr>
          <p:cNvPr id="14" name="Text 11"/>
          <p:cNvSpPr/>
          <p:nvPr/>
        </p:nvSpPr>
        <p:spPr>
          <a:xfrm>
            <a:off x="685800" y="3017520"/>
            <a:ext cx="10698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tr-TR" b="1" dirty="0">
                <a:solidFill>
                  <a:srgbClr val="0B7C8C"/>
                </a:solidFill>
              </a:rPr>
              <a:t>B</a:t>
            </a:r>
            <a:r>
              <a:rPr lang="en-US" b="1" dirty="0" err="1" smtClean="0">
                <a:solidFill>
                  <a:srgbClr val="0B7C8C"/>
                </a:solidFill>
              </a:rPr>
              <a:t>irimlerden</a:t>
            </a:r>
            <a:r>
              <a:rPr lang="en-US" b="1" dirty="0" smtClean="0">
                <a:solidFill>
                  <a:srgbClr val="0B7C8C"/>
                </a:solidFill>
              </a:rPr>
              <a:t> </a:t>
            </a:r>
            <a:r>
              <a:rPr lang="tr-TR" b="1" dirty="0">
                <a:solidFill>
                  <a:srgbClr val="0B7C8C"/>
                </a:solidFill>
              </a:rPr>
              <a:t>B</a:t>
            </a:r>
            <a:r>
              <a:rPr lang="en-US" b="1" dirty="0" err="1" smtClean="0">
                <a:solidFill>
                  <a:srgbClr val="0B7C8C"/>
                </a:solidFill>
              </a:rPr>
              <a:t>eklenenler</a:t>
            </a:r>
            <a:endParaRPr lang="en-US" dirty="0"/>
          </a:p>
        </p:txBody>
      </p:sp>
      <p:sp>
        <p:nvSpPr>
          <p:cNvPr id="15" name="Shape 12"/>
          <p:cNvSpPr/>
          <p:nvPr/>
        </p:nvSpPr>
        <p:spPr>
          <a:xfrm>
            <a:off x="685800" y="3346704"/>
            <a:ext cx="10698480" cy="0"/>
          </a:xfrm>
          <a:prstGeom prst="line">
            <a:avLst/>
          </a:prstGeom>
          <a:noFill/>
          <a:ln w="15240">
            <a:solidFill>
              <a:srgbClr val="C99A2E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6" name="Text 13"/>
          <p:cNvSpPr/>
          <p:nvPr/>
        </p:nvSpPr>
        <p:spPr>
          <a:xfrm>
            <a:off x="685800" y="3376632"/>
            <a:ext cx="10241280" cy="20116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dirty="0">
                <a:solidFill>
                  <a:srgbClr val="17233C"/>
                </a:solidFill>
              </a:rPr>
              <a:t>Kriter 4 alt başlıklarına göre birim öz değerlendirme tablosu</a:t>
            </a:r>
            <a:r>
              <a:rPr lang="tr-TR" dirty="0">
                <a:solidFill>
                  <a:srgbClr val="17233C"/>
                </a:solidFill>
              </a:rPr>
              <a:t> </a:t>
            </a:r>
          </a:p>
          <a:p>
            <a:r>
              <a:rPr lang="en-US" dirty="0">
                <a:solidFill>
                  <a:srgbClr val="17233C"/>
                </a:solidFill>
              </a:rPr>
              <a:t>Üniversite raporundaki kurumsal yaklaşımın birimdeki karşılığı</a:t>
            </a:r>
            <a:endParaRPr lang="en-US" dirty="0"/>
          </a:p>
          <a:p>
            <a:r>
              <a:rPr lang="en-US" dirty="0">
                <a:solidFill>
                  <a:srgbClr val="17233C"/>
                </a:solidFill>
              </a:rPr>
              <a:t>Birim düzeyinde değer önerisi, değer sunumu ve toplam deneyim örnekleri</a:t>
            </a:r>
            <a:endParaRPr lang="en-US" dirty="0"/>
          </a:p>
          <a:p>
            <a:r>
              <a:rPr lang="en-US" dirty="0">
                <a:solidFill>
                  <a:srgbClr val="17233C"/>
                </a:solidFill>
              </a:rPr>
              <a:t>Kanıt listesi, güçlü yönler ve iyileştirme alanları</a:t>
            </a:r>
            <a:endParaRPr lang="en-US" dirty="0"/>
          </a:p>
          <a:p>
            <a:r>
              <a:rPr lang="en-US" dirty="0">
                <a:solidFill>
                  <a:srgbClr val="17233C"/>
                </a:solidFill>
              </a:rPr>
              <a:t>Saha ziyaretinde anlatılacak somut uygulama örnekleri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11889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566928"/>
          </a:xfrm>
          <a:prstGeom prst="rect">
            <a:avLst/>
          </a:prstGeom>
          <a:solidFill>
            <a:srgbClr val="002060"/>
          </a:solidFill>
          <a:ln w="12700">
            <a:solidFill>
              <a:srgbClr val="002060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3" name="Text 1"/>
          <p:cNvSpPr/>
          <p:nvPr/>
        </p:nvSpPr>
        <p:spPr>
          <a:xfrm>
            <a:off x="411480" y="118872"/>
            <a:ext cx="9601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 err="1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Kriter</a:t>
            </a:r>
            <a:r>
              <a:rPr lang="en-US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 </a:t>
            </a:r>
            <a:r>
              <a:rPr lang="en-US" b="1" dirty="0" smtClean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</a:t>
            </a:r>
            <a:r>
              <a:rPr lang="tr-TR" b="1" dirty="0" smtClean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.4</a:t>
            </a:r>
            <a:r>
              <a:rPr lang="en-US" b="1" dirty="0" smtClean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 </a:t>
            </a:r>
            <a:r>
              <a:rPr lang="en-US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İçin Örnek Birim Uygulama Alanları</a:t>
            </a:r>
            <a:endParaRPr lang="en-US" dirty="0"/>
          </a:p>
        </p:txBody>
      </p:sp>
      <p:sp>
        <p:nvSpPr>
          <p:cNvPr id="5" name="Shape 2"/>
          <p:cNvSpPr/>
          <p:nvPr/>
        </p:nvSpPr>
        <p:spPr>
          <a:xfrm>
            <a:off x="457200" y="6446520"/>
            <a:ext cx="11201400" cy="0"/>
          </a:xfrm>
          <a:prstGeom prst="line">
            <a:avLst/>
          </a:prstGeom>
          <a:noFill/>
          <a:ln w="12700">
            <a:solidFill>
              <a:srgbClr val="C99A2E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6" name="Text 3"/>
          <p:cNvSpPr/>
          <p:nvPr/>
        </p:nvSpPr>
        <p:spPr>
          <a:xfrm>
            <a:off x="457200" y="6519672"/>
            <a:ext cx="56692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5A6677"/>
                </a:solidFill>
              </a:rPr>
              <a:t>KAEÜ 2026 EFQM Modeli Saha Hazırlık Çalışmaları</a:t>
            </a:r>
            <a:endParaRPr lang="en-US" dirty="0"/>
          </a:p>
        </p:txBody>
      </p:sp>
      <p:sp>
        <p:nvSpPr>
          <p:cNvPr id="7" name="Text 4"/>
          <p:cNvSpPr/>
          <p:nvPr/>
        </p:nvSpPr>
        <p:spPr>
          <a:xfrm>
            <a:off x="11201400" y="6519672"/>
            <a:ext cx="502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dirty="0">
                <a:solidFill>
                  <a:srgbClr val="5A6677"/>
                </a:solidFill>
              </a:rPr>
              <a:t>13</a:t>
            </a:r>
            <a:endParaRPr lang="en-US" dirty="0"/>
          </a:p>
        </p:txBody>
      </p:sp>
      <p:sp>
        <p:nvSpPr>
          <p:cNvPr id="8" name="Shape 5"/>
          <p:cNvSpPr/>
          <p:nvPr/>
        </p:nvSpPr>
        <p:spPr>
          <a:xfrm>
            <a:off x="731520" y="914400"/>
            <a:ext cx="2743200" cy="347472"/>
          </a:xfrm>
          <a:prstGeom prst="roundRect">
            <a:avLst>
              <a:gd name="adj" fmla="val 15789"/>
            </a:avLst>
          </a:prstGeom>
          <a:solidFill>
            <a:srgbClr val="0B7C8C"/>
          </a:solidFill>
          <a:ln w="12700">
            <a:solidFill>
              <a:srgbClr val="0B7C8C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9" name="Text 6"/>
          <p:cNvSpPr/>
          <p:nvPr/>
        </p:nvSpPr>
        <p:spPr>
          <a:xfrm>
            <a:off x="841248" y="987552"/>
            <a:ext cx="252374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</a:rPr>
              <a:t>Akademik Birimler</a:t>
            </a:r>
            <a:endParaRPr lang="en-US" dirty="0"/>
          </a:p>
        </p:txBody>
      </p:sp>
      <p:sp>
        <p:nvSpPr>
          <p:cNvPr id="10" name="Shape 7"/>
          <p:cNvSpPr/>
          <p:nvPr/>
        </p:nvSpPr>
        <p:spPr>
          <a:xfrm>
            <a:off x="3703320" y="896112"/>
            <a:ext cx="7452360" cy="420624"/>
          </a:xfrm>
          <a:prstGeom prst="roundRect">
            <a:avLst>
              <a:gd name="adj" fmla="val 8696"/>
            </a:avLst>
          </a:prstGeom>
          <a:solidFill>
            <a:srgbClr val="F3F7FA"/>
          </a:solidFill>
          <a:ln w="12700">
            <a:solidFill>
              <a:srgbClr val="DDE8EA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1" name="Text 8"/>
          <p:cNvSpPr/>
          <p:nvPr/>
        </p:nvSpPr>
        <p:spPr>
          <a:xfrm>
            <a:off x="3886200" y="978408"/>
            <a:ext cx="7086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17233C"/>
                </a:solidFill>
              </a:rPr>
              <a:t>Program tasarımı, danışmanlık, uygulamalı eğitim, mezun/işveren geri bildirimi, akreditasyon, araştırma-toplum bağlantısı</a:t>
            </a:r>
            <a:endParaRPr lang="en-US" dirty="0"/>
          </a:p>
        </p:txBody>
      </p:sp>
      <p:sp>
        <p:nvSpPr>
          <p:cNvPr id="12" name="Shape 9"/>
          <p:cNvSpPr/>
          <p:nvPr/>
        </p:nvSpPr>
        <p:spPr>
          <a:xfrm>
            <a:off x="731520" y="1920240"/>
            <a:ext cx="2743200" cy="347472"/>
          </a:xfrm>
          <a:prstGeom prst="roundRect">
            <a:avLst>
              <a:gd name="adj" fmla="val 15789"/>
            </a:avLst>
          </a:prstGeom>
          <a:solidFill>
            <a:srgbClr val="C99A2E"/>
          </a:solidFill>
          <a:ln w="12700">
            <a:solidFill>
              <a:srgbClr val="C99A2E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3" name="Text 10"/>
          <p:cNvSpPr/>
          <p:nvPr/>
        </p:nvSpPr>
        <p:spPr>
          <a:xfrm>
            <a:off x="841248" y="1993392"/>
            <a:ext cx="252374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</a:rPr>
              <a:t>İdari Birimler</a:t>
            </a:r>
            <a:endParaRPr lang="en-US" dirty="0"/>
          </a:p>
        </p:txBody>
      </p:sp>
      <p:sp>
        <p:nvSpPr>
          <p:cNvPr id="14" name="Shape 11"/>
          <p:cNvSpPr/>
          <p:nvPr/>
        </p:nvSpPr>
        <p:spPr>
          <a:xfrm>
            <a:off x="3703320" y="1901952"/>
            <a:ext cx="7452360" cy="420624"/>
          </a:xfrm>
          <a:prstGeom prst="roundRect">
            <a:avLst>
              <a:gd name="adj" fmla="val 8696"/>
            </a:avLst>
          </a:prstGeom>
          <a:solidFill>
            <a:srgbClr val="F3F7FA"/>
          </a:solidFill>
          <a:ln w="12700">
            <a:solidFill>
              <a:srgbClr val="DDE8EA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5" name="Text 12"/>
          <p:cNvSpPr/>
          <p:nvPr/>
        </p:nvSpPr>
        <p:spPr>
          <a:xfrm>
            <a:off x="3886200" y="1984248"/>
            <a:ext cx="7086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17233C"/>
                </a:solidFill>
              </a:rPr>
              <a:t>Öğrenci/çalışan hizmetleri, erişilebilirlik, süreç kolaylaştırma, destek hizmeti kalitesi, dijital hizmet sunumu</a:t>
            </a:r>
            <a:endParaRPr lang="en-US" dirty="0"/>
          </a:p>
        </p:txBody>
      </p:sp>
      <p:sp>
        <p:nvSpPr>
          <p:cNvPr id="16" name="Shape 13"/>
          <p:cNvSpPr/>
          <p:nvPr/>
        </p:nvSpPr>
        <p:spPr>
          <a:xfrm>
            <a:off x="777240" y="2867891"/>
            <a:ext cx="2743200" cy="492945"/>
          </a:xfrm>
          <a:prstGeom prst="roundRect">
            <a:avLst>
              <a:gd name="adj" fmla="val 15789"/>
            </a:avLst>
          </a:prstGeom>
          <a:solidFill>
            <a:srgbClr val="42A85F"/>
          </a:solidFill>
          <a:ln w="12700">
            <a:solidFill>
              <a:srgbClr val="42A85F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7" name="Text 14"/>
          <p:cNvSpPr/>
          <p:nvPr/>
        </p:nvSpPr>
        <p:spPr>
          <a:xfrm>
            <a:off x="841248" y="3118104"/>
            <a:ext cx="2523744" cy="45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Uygulama ve Araştırma Merkezleri</a:t>
            </a:r>
            <a:endParaRPr lang="en-US" sz="1600" dirty="0"/>
          </a:p>
        </p:txBody>
      </p:sp>
      <p:sp>
        <p:nvSpPr>
          <p:cNvPr id="18" name="Shape 15"/>
          <p:cNvSpPr/>
          <p:nvPr/>
        </p:nvSpPr>
        <p:spPr>
          <a:xfrm>
            <a:off x="3703320" y="2907792"/>
            <a:ext cx="7452360" cy="420624"/>
          </a:xfrm>
          <a:prstGeom prst="roundRect">
            <a:avLst>
              <a:gd name="adj" fmla="val 8696"/>
            </a:avLst>
          </a:prstGeom>
          <a:solidFill>
            <a:srgbClr val="F3F7FA"/>
          </a:solidFill>
          <a:ln w="12700">
            <a:solidFill>
              <a:srgbClr val="DDE8EA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9" name="Text 16"/>
          <p:cNvSpPr/>
          <p:nvPr/>
        </p:nvSpPr>
        <p:spPr>
          <a:xfrm>
            <a:off x="3886200" y="2990088"/>
            <a:ext cx="7086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17233C"/>
                </a:solidFill>
              </a:rPr>
              <a:t>Araştırma çıktısının topluma/iş dünyasına aktarılması, eğitim, danışmanlık, hizmet ve proje değeri</a:t>
            </a:r>
            <a:endParaRPr lang="en-US" dirty="0"/>
          </a:p>
        </p:txBody>
      </p:sp>
      <p:sp>
        <p:nvSpPr>
          <p:cNvPr id="20" name="Shape 17"/>
          <p:cNvSpPr/>
          <p:nvPr/>
        </p:nvSpPr>
        <p:spPr>
          <a:xfrm>
            <a:off x="731520" y="3931920"/>
            <a:ext cx="2743200" cy="347472"/>
          </a:xfrm>
          <a:prstGeom prst="roundRect">
            <a:avLst>
              <a:gd name="adj" fmla="val 15789"/>
            </a:avLst>
          </a:prstGeom>
          <a:solidFill>
            <a:srgbClr val="002060"/>
          </a:solidFill>
          <a:ln w="12700">
            <a:solidFill>
              <a:srgbClr val="002060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21" name="Text 18"/>
          <p:cNvSpPr/>
          <p:nvPr/>
        </p:nvSpPr>
        <p:spPr>
          <a:xfrm>
            <a:off x="841248" y="4005072"/>
            <a:ext cx="252374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</a:rPr>
              <a:t>Koordinatörlükler</a:t>
            </a:r>
            <a:endParaRPr lang="en-US" dirty="0"/>
          </a:p>
        </p:txBody>
      </p:sp>
      <p:sp>
        <p:nvSpPr>
          <p:cNvPr id="22" name="Shape 19"/>
          <p:cNvSpPr/>
          <p:nvPr/>
        </p:nvSpPr>
        <p:spPr>
          <a:xfrm>
            <a:off x="3703320" y="3913632"/>
            <a:ext cx="7452360" cy="420624"/>
          </a:xfrm>
          <a:prstGeom prst="roundRect">
            <a:avLst>
              <a:gd name="adj" fmla="val 8696"/>
            </a:avLst>
          </a:prstGeom>
          <a:solidFill>
            <a:srgbClr val="F3F7FA"/>
          </a:solidFill>
          <a:ln w="12700">
            <a:solidFill>
              <a:srgbClr val="DDE8EA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23" name="Text 20"/>
          <p:cNvSpPr/>
          <p:nvPr/>
        </p:nvSpPr>
        <p:spPr>
          <a:xfrm>
            <a:off x="3886200" y="3995928"/>
            <a:ext cx="7086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17233C"/>
                </a:solidFill>
              </a:rPr>
              <a:t>Kurumsal yaklaşım geliştirme, birim yayılımı, süreç rehberliği, izleme, raporlama ve iyileştirme</a:t>
            </a:r>
            <a:endParaRPr lang="en-US" dirty="0"/>
          </a:p>
        </p:txBody>
      </p:sp>
      <p:sp>
        <p:nvSpPr>
          <p:cNvPr id="24" name="Shape 21"/>
          <p:cNvSpPr/>
          <p:nvPr/>
        </p:nvSpPr>
        <p:spPr>
          <a:xfrm>
            <a:off x="777240" y="5129784"/>
            <a:ext cx="10424160" cy="777240"/>
          </a:xfrm>
          <a:prstGeom prst="roundRect">
            <a:avLst>
              <a:gd name="adj" fmla="val 7059"/>
            </a:avLst>
          </a:prstGeom>
          <a:solidFill>
            <a:srgbClr val="EEF8FA"/>
          </a:solidFill>
          <a:ln w="12700">
            <a:solidFill>
              <a:srgbClr val="D5E2E8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25" name="Text 22"/>
          <p:cNvSpPr/>
          <p:nvPr/>
        </p:nvSpPr>
        <p:spPr>
          <a:xfrm>
            <a:off x="877824" y="4847151"/>
            <a:ext cx="1009497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002060"/>
                </a:solidFill>
              </a:rPr>
              <a:t>Ortak kural</a:t>
            </a:r>
            <a:endParaRPr lang="en-US" dirty="0"/>
          </a:p>
        </p:txBody>
      </p:sp>
      <p:sp>
        <p:nvSpPr>
          <p:cNvPr id="26" name="Text 23"/>
          <p:cNvSpPr/>
          <p:nvPr/>
        </p:nvSpPr>
        <p:spPr>
          <a:xfrm>
            <a:off x="841248" y="5180906"/>
            <a:ext cx="10094976" cy="1188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17233C"/>
                </a:solidFill>
              </a:rPr>
              <a:t>Her birim kendi faaliyet alanına göre değer üretir; ancak tüm birimler aynı mantığı kullanır: hedef paydaş → değer önerisi → değer sunumu → deneyim → sonuç → iyileştirme.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566928"/>
          </a:xfrm>
          <a:prstGeom prst="rect">
            <a:avLst/>
          </a:prstGeom>
          <a:solidFill>
            <a:srgbClr val="002060"/>
          </a:solidFill>
          <a:ln w="12700">
            <a:solidFill>
              <a:srgbClr val="002060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3" name="Text 1"/>
          <p:cNvSpPr/>
          <p:nvPr/>
        </p:nvSpPr>
        <p:spPr>
          <a:xfrm>
            <a:off x="411480" y="118872"/>
            <a:ext cx="9601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Kanıtların Hazırlanması: Doğru Kanıt, Doğru Bağlantı</a:t>
            </a:r>
            <a:endParaRPr lang="en-US" dirty="0"/>
          </a:p>
        </p:txBody>
      </p:sp>
      <p:sp>
        <p:nvSpPr>
          <p:cNvPr id="5" name="Shape 2"/>
          <p:cNvSpPr/>
          <p:nvPr/>
        </p:nvSpPr>
        <p:spPr>
          <a:xfrm>
            <a:off x="457200" y="6446520"/>
            <a:ext cx="11201400" cy="0"/>
          </a:xfrm>
          <a:prstGeom prst="line">
            <a:avLst/>
          </a:prstGeom>
          <a:noFill/>
          <a:ln w="12700">
            <a:solidFill>
              <a:srgbClr val="C99A2E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6" name="Text 3"/>
          <p:cNvSpPr/>
          <p:nvPr/>
        </p:nvSpPr>
        <p:spPr>
          <a:xfrm>
            <a:off x="457200" y="6519672"/>
            <a:ext cx="56692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A6677"/>
                </a:solidFill>
              </a:rPr>
              <a:t>KAEÜ 2026 EFQM Modeli Saha Hazırlık Çalışmaları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11201400" y="6519672"/>
            <a:ext cx="502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dirty="0">
                <a:solidFill>
                  <a:srgbClr val="5A6677"/>
                </a:solidFill>
              </a:rPr>
              <a:t>15</a:t>
            </a:r>
            <a:endParaRPr lang="en-US" dirty="0"/>
          </a:p>
        </p:txBody>
      </p:sp>
      <p:sp>
        <p:nvSpPr>
          <p:cNvPr id="8" name="Shape 5"/>
          <p:cNvSpPr/>
          <p:nvPr/>
        </p:nvSpPr>
        <p:spPr>
          <a:xfrm>
            <a:off x="731520" y="941832"/>
            <a:ext cx="475488" cy="475488"/>
          </a:xfrm>
          <a:prstGeom prst="ellipse">
            <a:avLst/>
          </a:prstGeom>
          <a:solidFill>
            <a:srgbClr val="0B7C8C"/>
          </a:solidFill>
          <a:ln w="12700">
            <a:solidFill>
              <a:srgbClr val="0B7C8C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9" name="Text 6"/>
          <p:cNvSpPr/>
          <p:nvPr/>
        </p:nvSpPr>
        <p:spPr>
          <a:xfrm>
            <a:off x="731520" y="1014984"/>
            <a:ext cx="47548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</a:rPr>
              <a:t>1</a:t>
            </a:r>
            <a:endParaRPr lang="en-US" dirty="0"/>
          </a:p>
        </p:txBody>
      </p:sp>
      <p:sp>
        <p:nvSpPr>
          <p:cNvPr id="10" name="Text 7"/>
          <p:cNvSpPr/>
          <p:nvPr/>
        </p:nvSpPr>
        <p:spPr>
          <a:xfrm>
            <a:off x="1371600" y="932688"/>
            <a:ext cx="1143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002060"/>
                </a:solidFill>
              </a:rPr>
              <a:t>Yaklaşım</a:t>
            </a:r>
            <a:endParaRPr lang="en-US" dirty="0"/>
          </a:p>
        </p:txBody>
      </p:sp>
      <p:sp>
        <p:nvSpPr>
          <p:cNvPr id="11" name="Text 8"/>
          <p:cNvSpPr/>
          <p:nvPr/>
        </p:nvSpPr>
        <p:spPr>
          <a:xfrm>
            <a:off x="3154680" y="941832"/>
            <a:ext cx="7818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17233C"/>
                </a:solidFill>
              </a:rPr>
              <a:t>prosedür, yönerge, plan, politika, süreç kartı</a:t>
            </a:r>
            <a:endParaRPr lang="en-US" dirty="0"/>
          </a:p>
        </p:txBody>
      </p:sp>
      <p:sp>
        <p:nvSpPr>
          <p:cNvPr id="12" name="Shape 9"/>
          <p:cNvSpPr/>
          <p:nvPr/>
        </p:nvSpPr>
        <p:spPr>
          <a:xfrm>
            <a:off x="731520" y="1783080"/>
            <a:ext cx="475488" cy="475488"/>
          </a:xfrm>
          <a:prstGeom prst="ellipse">
            <a:avLst/>
          </a:prstGeom>
          <a:solidFill>
            <a:srgbClr val="C99A2E"/>
          </a:solidFill>
          <a:ln w="12700">
            <a:solidFill>
              <a:srgbClr val="C99A2E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3" name="Text 10"/>
          <p:cNvSpPr/>
          <p:nvPr/>
        </p:nvSpPr>
        <p:spPr>
          <a:xfrm>
            <a:off x="731520" y="1856232"/>
            <a:ext cx="47548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</a:rPr>
              <a:t>2</a:t>
            </a:r>
            <a:endParaRPr lang="en-US" dirty="0"/>
          </a:p>
        </p:txBody>
      </p:sp>
      <p:sp>
        <p:nvSpPr>
          <p:cNvPr id="14" name="Text 11"/>
          <p:cNvSpPr/>
          <p:nvPr/>
        </p:nvSpPr>
        <p:spPr>
          <a:xfrm>
            <a:off x="1371600" y="1773936"/>
            <a:ext cx="1143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002060"/>
                </a:solidFill>
              </a:rPr>
              <a:t>Yayılım</a:t>
            </a:r>
            <a:endParaRPr lang="en-US" dirty="0"/>
          </a:p>
        </p:txBody>
      </p:sp>
      <p:sp>
        <p:nvSpPr>
          <p:cNvPr id="15" name="Text 12"/>
          <p:cNvSpPr/>
          <p:nvPr/>
        </p:nvSpPr>
        <p:spPr>
          <a:xfrm>
            <a:off x="3154680" y="1783080"/>
            <a:ext cx="7818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17233C"/>
                </a:solidFill>
              </a:rPr>
              <a:t>toplantı tutanağı, katılım listesi, uygulama örneği, sistem kaydı</a:t>
            </a:r>
            <a:endParaRPr lang="en-US" dirty="0"/>
          </a:p>
        </p:txBody>
      </p:sp>
      <p:sp>
        <p:nvSpPr>
          <p:cNvPr id="16" name="Shape 13"/>
          <p:cNvSpPr/>
          <p:nvPr/>
        </p:nvSpPr>
        <p:spPr>
          <a:xfrm>
            <a:off x="731520" y="2624328"/>
            <a:ext cx="475488" cy="475488"/>
          </a:xfrm>
          <a:prstGeom prst="ellipse">
            <a:avLst/>
          </a:prstGeom>
          <a:solidFill>
            <a:srgbClr val="42A85F"/>
          </a:solidFill>
          <a:ln w="12700">
            <a:solidFill>
              <a:srgbClr val="42A85F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7" name="Text 14"/>
          <p:cNvSpPr/>
          <p:nvPr/>
        </p:nvSpPr>
        <p:spPr>
          <a:xfrm>
            <a:off x="731520" y="2697480"/>
            <a:ext cx="47548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</a:rPr>
              <a:t>3</a:t>
            </a:r>
            <a:endParaRPr lang="en-US" dirty="0"/>
          </a:p>
        </p:txBody>
      </p:sp>
      <p:sp>
        <p:nvSpPr>
          <p:cNvPr id="18" name="Text 15"/>
          <p:cNvSpPr/>
          <p:nvPr/>
        </p:nvSpPr>
        <p:spPr>
          <a:xfrm>
            <a:off x="1371600" y="2615184"/>
            <a:ext cx="1371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002060"/>
                </a:solidFill>
              </a:rPr>
              <a:t>Değerlendirme</a:t>
            </a:r>
            <a:endParaRPr lang="en-US" dirty="0"/>
          </a:p>
        </p:txBody>
      </p:sp>
      <p:sp>
        <p:nvSpPr>
          <p:cNvPr id="19" name="Text 16"/>
          <p:cNvSpPr/>
          <p:nvPr/>
        </p:nvSpPr>
        <p:spPr>
          <a:xfrm>
            <a:off x="3154680" y="2624328"/>
            <a:ext cx="7818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17233C"/>
                </a:solidFill>
              </a:rPr>
              <a:t>anket analizi, performans raporu, YGG, iç değerlendirme, komisyon kararı</a:t>
            </a:r>
            <a:endParaRPr lang="en-US" dirty="0"/>
          </a:p>
        </p:txBody>
      </p:sp>
      <p:sp>
        <p:nvSpPr>
          <p:cNvPr id="20" name="Shape 17"/>
          <p:cNvSpPr/>
          <p:nvPr/>
        </p:nvSpPr>
        <p:spPr>
          <a:xfrm>
            <a:off x="731520" y="3465576"/>
            <a:ext cx="475488" cy="475488"/>
          </a:xfrm>
          <a:prstGeom prst="ellipse">
            <a:avLst/>
          </a:prstGeom>
          <a:solidFill>
            <a:srgbClr val="F2A900"/>
          </a:solidFill>
          <a:ln w="12700">
            <a:solidFill>
              <a:srgbClr val="F2A900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21" name="Text 18"/>
          <p:cNvSpPr/>
          <p:nvPr/>
        </p:nvSpPr>
        <p:spPr>
          <a:xfrm>
            <a:off x="731520" y="3538728"/>
            <a:ext cx="47548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</a:rPr>
              <a:t>4</a:t>
            </a:r>
            <a:endParaRPr lang="en-US" dirty="0"/>
          </a:p>
        </p:txBody>
      </p:sp>
      <p:sp>
        <p:nvSpPr>
          <p:cNvPr id="22" name="Text 19"/>
          <p:cNvSpPr/>
          <p:nvPr/>
        </p:nvSpPr>
        <p:spPr>
          <a:xfrm>
            <a:off x="1371600" y="3456432"/>
            <a:ext cx="1143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002060"/>
                </a:solidFill>
              </a:rPr>
              <a:t>İyileştirme</a:t>
            </a:r>
            <a:endParaRPr lang="en-US" dirty="0"/>
          </a:p>
        </p:txBody>
      </p:sp>
      <p:sp>
        <p:nvSpPr>
          <p:cNvPr id="23" name="Text 20"/>
          <p:cNvSpPr/>
          <p:nvPr/>
        </p:nvSpPr>
        <p:spPr>
          <a:xfrm>
            <a:off x="3154680" y="3465576"/>
            <a:ext cx="7818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17233C"/>
                </a:solidFill>
              </a:rPr>
              <a:t>BKYS iyileştirme planı, güncellenen süreç, yeni karar, düzeltici faaliyet</a:t>
            </a:r>
            <a:endParaRPr lang="en-US" dirty="0"/>
          </a:p>
        </p:txBody>
      </p:sp>
      <p:sp>
        <p:nvSpPr>
          <p:cNvPr id="24" name="Shape 21"/>
          <p:cNvSpPr/>
          <p:nvPr/>
        </p:nvSpPr>
        <p:spPr>
          <a:xfrm>
            <a:off x="731520" y="4306824"/>
            <a:ext cx="475488" cy="475488"/>
          </a:xfrm>
          <a:prstGeom prst="ellipse">
            <a:avLst/>
          </a:prstGeom>
          <a:solidFill>
            <a:srgbClr val="002060"/>
          </a:solidFill>
          <a:ln w="12700">
            <a:solidFill>
              <a:srgbClr val="002060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25" name="Text 22"/>
          <p:cNvSpPr/>
          <p:nvPr/>
        </p:nvSpPr>
        <p:spPr>
          <a:xfrm>
            <a:off x="731520" y="4379976"/>
            <a:ext cx="47548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</a:rPr>
              <a:t>5</a:t>
            </a:r>
            <a:endParaRPr lang="en-US" dirty="0"/>
          </a:p>
        </p:txBody>
      </p:sp>
      <p:sp>
        <p:nvSpPr>
          <p:cNvPr id="26" name="Text 23"/>
          <p:cNvSpPr/>
          <p:nvPr/>
        </p:nvSpPr>
        <p:spPr>
          <a:xfrm>
            <a:off x="1371600" y="4297680"/>
            <a:ext cx="1143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002060"/>
                </a:solidFill>
              </a:rPr>
              <a:t>Sonuç</a:t>
            </a:r>
            <a:endParaRPr lang="en-US" dirty="0"/>
          </a:p>
        </p:txBody>
      </p:sp>
      <p:sp>
        <p:nvSpPr>
          <p:cNvPr id="27" name="Text 24"/>
          <p:cNvSpPr/>
          <p:nvPr/>
        </p:nvSpPr>
        <p:spPr>
          <a:xfrm>
            <a:off x="3154680" y="4306824"/>
            <a:ext cx="7818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17233C"/>
                </a:solidFill>
              </a:rPr>
              <a:t>eğilim tablosu, hedef gerçekleşmesi, kıyas, etki analizi, memnuniyet sonucu</a:t>
            </a:r>
            <a:endParaRPr lang="en-US" dirty="0"/>
          </a:p>
        </p:txBody>
      </p:sp>
      <p:sp>
        <p:nvSpPr>
          <p:cNvPr id="28" name="Shape 25"/>
          <p:cNvSpPr/>
          <p:nvPr/>
        </p:nvSpPr>
        <p:spPr>
          <a:xfrm>
            <a:off x="777240" y="5504688"/>
            <a:ext cx="10424160" cy="548640"/>
          </a:xfrm>
          <a:prstGeom prst="roundRect">
            <a:avLst>
              <a:gd name="adj" fmla="val 10000"/>
            </a:avLst>
          </a:prstGeom>
          <a:solidFill>
            <a:srgbClr val="EEF8FA"/>
          </a:solidFill>
          <a:ln w="12700">
            <a:solidFill>
              <a:srgbClr val="D5E2E8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29" name="Text 26"/>
          <p:cNvSpPr/>
          <p:nvPr/>
        </p:nvSpPr>
        <p:spPr>
          <a:xfrm>
            <a:off x="877824" y="5120640"/>
            <a:ext cx="1009497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002060"/>
                </a:solidFill>
              </a:rPr>
              <a:t>Kanıt kontrol sorusu</a:t>
            </a:r>
            <a:endParaRPr lang="en-US" dirty="0"/>
          </a:p>
        </p:txBody>
      </p:sp>
      <p:sp>
        <p:nvSpPr>
          <p:cNvPr id="30" name="Text 27"/>
          <p:cNvSpPr/>
          <p:nvPr/>
        </p:nvSpPr>
        <p:spPr>
          <a:xfrm rot="10800000" flipV="1">
            <a:off x="886137" y="5487231"/>
            <a:ext cx="10094976" cy="19202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17233C"/>
                </a:solidFill>
              </a:rPr>
              <a:t>Bu belge gerçekten söylediğim uygulamayı gösteriyor mu? Uygulamanın birimde yapıldığını, izlendiğini ve iyileştirildiğini doğruluyor mu?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566928"/>
          </a:xfrm>
          <a:prstGeom prst="rect">
            <a:avLst/>
          </a:prstGeom>
          <a:solidFill>
            <a:srgbClr val="002060"/>
          </a:solidFill>
          <a:ln w="12700">
            <a:solidFill>
              <a:srgbClr val="002060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3" name="Text 1"/>
          <p:cNvSpPr/>
          <p:nvPr/>
        </p:nvSpPr>
        <p:spPr>
          <a:xfrm>
            <a:off x="411480" y="118872"/>
            <a:ext cx="9601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Birimlerde Çalışma Yöntemi</a:t>
            </a:r>
            <a:endParaRPr lang="en-US" dirty="0"/>
          </a:p>
        </p:txBody>
      </p:sp>
      <p:sp>
        <p:nvSpPr>
          <p:cNvPr id="5" name="Shape 2"/>
          <p:cNvSpPr/>
          <p:nvPr/>
        </p:nvSpPr>
        <p:spPr>
          <a:xfrm>
            <a:off x="457200" y="6446520"/>
            <a:ext cx="11201400" cy="0"/>
          </a:xfrm>
          <a:prstGeom prst="line">
            <a:avLst/>
          </a:prstGeom>
          <a:noFill/>
          <a:ln w="12700">
            <a:solidFill>
              <a:srgbClr val="C99A2E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6" name="Text 3"/>
          <p:cNvSpPr/>
          <p:nvPr/>
        </p:nvSpPr>
        <p:spPr>
          <a:xfrm>
            <a:off x="457200" y="6519672"/>
            <a:ext cx="56692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A6677"/>
                </a:solidFill>
              </a:rPr>
              <a:t>KAEÜ 2026 EFQM Modeli Saha Hazırlık Çalışmaları</a:t>
            </a:r>
            <a:endParaRPr lang="en-US" sz="1050" dirty="0"/>
          </a:p>
        </p:txBody>
      </p:sp>
      <p:sp>
        <p:nvSpPr>
          <p:cNvPr id="7" name="Text 4"/>
          <p:cNvSpPr/>
          <p:nvPr/>
        </p:nvSpPr>
        <p:spPr>
          <a:xfrm>
            <a:off x="11201400" y="6519672"/>
            <a:ext cx="502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dirty="0">
                <a:solidFill>
                  <a:srgbClr val="5A6677"/>
                </a:solidFill>
              </a:rPr>
              <a:t>16</a:t>
            </a:r>
            <a:endParaRPr lang="en-US" dirty="0"/>
          </a:p>
        </p:txBody>
      </p:sp>
      <p:sp>
        <p:nvSpPr>
          <p:cNvPr id="8" name="Shape 5"/>
          <p:cNvSpPr/>
          <p:nvPr/>
        </p:nvSpPr>
        <p:spPr>
          <a:xfrm>
            <a:off x="777240" y="914400"/>
            <a:ext cx="10515600" cy="530352"/>
          </a:xfrm>
          <a:prstGeom prst="roundRect">
            <a:avLst>
              <a:gd name="adj" fmla="val 6897"/>
            </a:avLst>
          </a:prstGeom>
          <a:solidFill>
            <a:srgbClr val="EEF8FA"/>
          </a:solidFill>
          <a:ln w="12700">
            <a:solidFill>
              <a:srgbClr val="DDE8EA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9" name="Text 6"/>
          <p:cNvSpPr/>
          <p:nvPr/>
        </p:nvSpPr>
        <p:spPr>
          <a:xfrm>
            <a:off x="1051560" y="1051560"/>
            <a:ext cx="100584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7233C"/>
                </a:solidFill>
              </a:rPr>
              <a:t>1. Kriter 4 alt başlıkları okunur</a:t>
            </a:r>
            <a:endParaRPr lang="en-US" dirty="0"/>
          </a:p>
        </p:txBody>
      </p:sp>
      <p:sp>
        <p:nvSpPr>
          <p:cNvPr id="10" name="Shape 7"/>
          <p:cNvSpPr/>
          <p:nvPr/>
        </p:nvSpPr>
        <p:spPr>
          <a:xfrm>
            <a:off x="777240" y="1600200"/>
            <a:ext cx="10515600" cy="530352"/>
          </a:xfrm>
          <a:prstGeom prst="roundRect">
            <a:avLst>
              <a:gd name="adj" fmla="val 6897"/>
            </a:avLst>
          </a:prstGeom>
          <a:solidFill>
            <a:srgbClr val="FFF8E8"/>
          </a:solidFill>
          <a:ln w="12700">
            <a:solidFill>
              <a:srgbClr val="DDE8EA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1" name="Text 8"/>
          <p:cNvSpPr/>
          <p:nvPr/>
        </p:nvSpPr>
        <p:spPr>
          <a:xfrm>
            <a:off x="1051560" y="1737360"/>
            <a:ext cx="100584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17233C"/>
                </a:solidFill>
              </a:rPr>
              <a:t>2. Üniversite raporundaki kurumsal yaklaşım incelenir</a:t>
            </a:r>
            <a:endParaRPr lang="en-US" dirty="0"/>
          </a:p>
        </p:txBody>
      </p:sp>
      <p:sp>
        <p:nvSpPr>
          <p:cNvPr id="12" name="Shape 9"/>
          <p:cNvSpPr/>
          <p:nvPr/>
        </p:nvSpPr>
        <p:spPr>
          <a:xfrm>
            <a:off x="777240" y="2286000"/>
            <a:ext cx="10515600" cy="530352"/>
          </a:xfrm>
          <a:prstGeom prst="roundRect">
            <a:avLst>
              <a:gd name="adj" fmla="val 6897"/>
            </a:avLst>
          </a:prstGeom>
          <a:solidFill>
            <a:srgbClr val="EEF8FA"/>
          </a:solidFill>
          <a:ln w="12700">
            <a:solidFill>
              <a:srgbClr val="DDE8EA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3" name="Text 10"/>
          <p:cNvSpPr/>
          <p:nvPr/>
        </p:nvSpPr>
        <p:spPr>
          <a:xfrm>
            <a:off x="1051560" y="2423160"/>
            <a:ext cx="100584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17233C"/>
                </a:solidFill>
              </a:rPr>
              <a:t>3. Birimdeki uygulama ve paydaşlar belirlenir</a:t>
            </a:r>
            <a:endParaRPr lang="en-US" dirty="0"/>
          </a:p>
        </p:txBody>
      </p:sp>
      <p:sp>
        <p:nvSpPr>
          <p:cNvPr id="14" name="Shape 11"/>
          <p:cNvSpPr/>
          <p:nvPr/>
        </p:nvSpPr>
        <p:spPr>
          <a:xfrm>
            <a:off x="777240" y="2971800"/>
            <a:ext cx="10515600" cy="530352"/>
          </a:xfrm>
          <a:prstGeom prst="roundRect">
            <a:avLst>
              <a:gd name="adj" fmla="val 6897"/>
            </a:avLst>
          </a:prstGeom>
          <a:solidFill>
            <a:srgbClr val="FFF8E8"/>
          </a:solidFill>
          <a:ln w="12700">
            <a:solidFill>
              <a:srgbClr val="DDE8EA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5" name="Text 12"/>
          <p:cNvSpPr/>
          <p:nvPr/>
        </p:nvSpPr>
        <p:spPr>
          <a:xfrm>
            <a:off x="1051560" y="3108960"/>
            <a:ext cx="100584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17233C"/>
                </a:solidFill>
              </a:rPr>
              <a:t>4. Kanıtlar doğrulanır ve sınıflandırılır</a:t>
            </a:r>
            <a:endParaRPr lang="en-US" dirty="0"/>
          </a:p>
        </p:txBody>
      </p:sp>
      <p:sp>
        <p:nvSpPr>
          <p:cNvPr id="16" name="Shape 13"/>
          <p:cNvSpPr/>
          <p:nvPr/>
        </p:nvSpPr>
        <p:spPr>
          <a:xfrm>
            <a:off x="777240" y="3657600"/>
            <a:ext cx="10515600" cy="530352"/>
          </a:xfrm>
          <a:prstGeom prst="roundRect">
            <a:avLst>
              <a:gd name="adj" fmla="val 6897"/>
            </a:avLst>
          </a:prstGeom>
          <a:solidFill>
            <a:srgbClr val="EEF8FA"/>
          </a:solidFill>
          <a:ln w="12700">
            <a:solidFill>
              <a:srgbClr val="DDE8EA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7" name="Text 14"/>
          <p:cNvSpPr/>
          <p:nvPr/>
        </p:nvSpPr>
        <p:spPr>
          <a:xfrm>
            <a:off x="1051560" y="3794760"/>
            <a:ext cx="100584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17233C"/>
                </a:solidFill>
              </a:rPr>
              <a:t>5. Güçlü yön ve iyileştirme alanı yazılır</a:t>
            </a:r>
            <a:endParaRPr lang="en-US" dirty="0"/>
          </a:p>
        </p:txBody>
      </p:sp>
      <p:sp>
        <p:nvSpPr>
          <p:cNvPr id="18" name="Shape 15"/>
          <p:cNvSpPr/>
          <p:nvPr/>
        </p:nvSpPr>
        <p:spPr>
          <a:xfrm>
            <a:off x="777240" y="4343400"/>
            <a:ext cx="10515600" cy="530352"/>
          </a:xfrm>
          <a:prstGeom prst="roundRect">
            <a:avLst>
              <a:gd name="adj" fmla="val 6897"/>
            </a:avLst>
          </a:prstGeom>
          <a:solidFill>
            <a:srgbClr val="FFF8E8"/>
          </a:solidFill>
          <a:ln w="12700">
            <a:solidFill>
              <a:srgbClr val="DDE8EA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9" name="Text 16"/>
          <p:cNvSpPr/>
          <p:nvPr/>
        </p:nvSpPr>
        <p:spPr>
          <a:xfrm>
            <a:off x="1051560" y="4480560"/>
            <a:ext cx="100584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17233C"/>
                </a:solidFill>
              </a:rPr>
              <a:t>6. Birim içinde yayılım ve prova yapılır</a:t>
            </a:r>
            <a:endParaRPr lang="en-US" dirty="0"/>
          </a:p>
        </p:txBody>
      </p:sp>
      <p:sp>
        <p:nvSpPr>
          <p:cNvPr id="20" name="Text 17"/>
          <p:cNvSpPr/>
          <p:nvPr/>
        </p:nvSpPr>
        <p:spPr>
          <a:xfrm>
            <a:off x="868680" y="5166360"/>
            <a:ext cx="10241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0B7C8C"/>
                </a:solidFill>
              </a:rPr>
              <a:t>Birim yöneticisinin rolü</a:t>
            </a:r>
            <a:endParaRPr lang="en-US" dirty="0"/>
          </a:p>
        </p:txBody>
      </p:sp>
      <p:sp>
        <p:nvSpPr>
          <p:cNvPr id="21" name="Shape 18"/>
          <p:cNvSpPr/>
          <p:nvPr/>
        </p:nvSpPr>
        <p:spPr>
          <a:xfrm>
            <a:off x="868680" y="5495544"/>
            <a:ext cx="10241280" cy="0"/>
          </a:xfrm>
          <a:prstGeom prst="line">
            <a:avLst/>
          </a:prstGeom>
          <a:noFill/>
          <a:ln w="15240">
            <a:solidFill>
              <a:srgbClr val="C99A2E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22" name="Text 19"/>
          <p:cNvSpPr/>
          <p:nvPr/>
        </p:nvSpPr>
        <p:spPr>
          <a:xfrm>
            <a:off x="914400" y="5559552"/>
            <a:ext cx="101498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17233C"/>
                </a:solidFill>
              </a:rPr>
              <a:t>Çalışmayı yalnızca kalite koordinatörüne bırakmamak; bölüm/program/idari alt birimlerin katılımını sağlamak, kanıtların doğruluğunu teyit etmek ve saha ziyaretinde anlatılacak örnekleri netleştirmek.</a:t>
            </a:r>
            <a:endParaRPr 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566928"/>
          </a:xfrm>
          <a:prstGeom prst="rect">
            <a:avLst/>
          </a:prstGeom>
          <a:solidFill>
            <a:srgbClr val="002060"/>
          </a:solidFill>
          <a:ln w="12700">
            <a:solidFill>
              <a:srgbClr val="002060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3" name="Text 1"/>
          <p:cNvSpPr/>
          <p:nvPr/>
        </p:nvSpPr>
        <p:spPr>
          <a:xfrm>
            <a:off x="411480" y="118872"/>
            <a:ext cx="9601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Kriter 4 İçin Saha Ziyareti Örnek Soruları</a:t>
            </a:r>
            <a:endParaRPr lang="en-US" sz="2200" dirty="0"/>
          </a:p>
        </p:txBody>
      </p:sp>
      <p:sp>
        <p:nvSpPr>
          <p:cNvPr id="5" name="Shape 2"/>
          <p:cNvSpPr/>
          <p:nvPr/>
        </p:nvSpPr>
        <p:spPr>
          <a:xfrm>
            <a:off x="457200" y="6446520"/>
            <a:ext cx="11201400" cy="0"/>
          </a:xfrm>
          <a:prstGeom prst="line">
            <a:avLst/>
          </a:prstGeom>
          <a:noFill/>
          <a:ln w="12700">
            <a:solidFill>
              <a:srgbClr val="C99A2E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6" name="Text 3"/>
          <p:cNvSpPr/>
          <p:nvPr/>
        </p:nvSpPr>
        <p:spPr>
          <a:xfrm>
            <a:off x="457200" y="6519672"/>
            <a:ext cx="56692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5A6677"/>
                </a:solidFill>
              </a:rPr>
              <a:t>KAEÜ 2026 EFQM Modeli Saha Hazırlık Çalışmaları</a:t>
            </a:r>
            <a:endParaRPr lang="en-US" sz="850" dirty="0"/>
          </a:p>
        </p:txBody>
      </p:sp>
      <p:sp>
        <p:nvSpPr>
          <p:cNvPr id="7" name="Text 4"/>
          <p:cNvSpPr/>
          <p:nvPr/>
        </p:nvSpPr>
        <p:spPr>
          <a:xfrm>
            <a:off x="11201400" y="6519672"/>
            <a:ext cx="502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5A6677"/>
                </a:solidFill>
              </a:rPr>
              <a:t>17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685800" y="914400"/>
            <a:ext cx="1097280" cy="502920"/>
          </a:xfrm>
          <a:prstGeom prst="roundRect">
            <a:avLst>
              <a:gd name="adj" fmla="val 7273"/>
            </a:avLst>
          </a:prstGeom>
          <a:solidFill>
            <a:srgbClr val="0B7C8C"/>
          </a:solidFill>
          <a:ln w="12700">
            <a:solidFill>
              <a:srgbClr val="0B7C8C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9" name="Text 6"/>
          <p:cNvSpPr/>
          <p:nvPr/>
        </p:nvSpPr>
        <p:spPr>
          <a:xfrm>
            <a:off x="777240" y="1060704"/>
            <a:ext cx="914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4.1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1965960" y="914400"/>
            <a:ext cx="9601200" cy="502920"/>
          </a:xfrm>
          <a:prstGeom prst="roundRect">
            <a:avLst>
              <a:gd name="adj" fmla="val 7273"/>
            </a:avLst>
          </a:prstGeom>
          <a:solidFill>
            <a:srgbClr val="FFFFFF"/>
          </a:solidFill>
          <a:ln w="12700">
            <a:solidFill>
              <a:srgbClr val="DDE8EA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1" name="Text 8"/>
          <p:cNvSpPr/>
          <p:nvPr/>
        </p:nvSpPr>
        <p:spPr>
          <a:xfrm>
            <a:off x="2148840" y="1033272"/>
            <a:ext cx="9235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80" dirty="0">
                <a:solidFill>
                  <a:srgbClr val="17233C"/>
                </a:solidFill>
              </a:rPr>
              <a:t>Birim olarak hangi paydaşlarınız için hangi değeri yaratıyorsunuz? Bunu nasıl belirlediniz?</a:t>
            </a:r>
            <a:endParaRPr lang="en-US" sz="1280" dirty="0"/>
          </a:p>
        </p:txBody>
      </p:sp>
      <p:sp>
        <p:nvSpPr>
          <p:cNvPr id="12" name="Shape 9"/>
          <p:cNvSpPr/>
          <p:nvPr/>
        </p:nvSpPr>
        <p:spPr>
          <a:xfrm>
            <a:off x="685800" y="1664208"/>
            <a:ext cx="1097280" cy="502920"/>
          </a:xfrm>
          <a:prstGeom prst="roundRect">
            <a:avLst>
              <a:gd name="adj" fmla="val 7273"/>
            </a:avLst>
          </a:prstGeom>
          <a:solidFill>
            <a:srgbClr val="C99A2E"/>
          </a:solidFill>
          <a:ln w="12700">
            <a:solidFill>
              <a:srgbClr val="C99A2E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3" name="Text 10"/>
          <p:cNvSpPr/>
          <p:nvPr/>
        </p:nvSpPr>
        <p:spPr>
          <a:xfrm>
            <a:off x="777240" y="1810512"/>
            <a:ext cx="914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4.2</a:t>
            </a:r>
            <a:endParaRPr lang="en-US" sz="1100" dirty="0"/>
          </a:p>
        </p:txBody>
      </p:sp>
      <p:sp>
        <p:nvSpPr>
          <p:cNvPr id="14" name="Shape 11"/>
          <p:cNvSpPr/>
          <p:nvPr/>
        </p:nvSpPr>
        <p:spPr>
          <a:xfrm>
            <a:off x="1965960" y="1664208"/>
            <a:ext cx="9601200" cy="502920"/>
          </a:xfrm>
          <a:prstGeom prst="roundRect">
            <a:avLst>
              <a:gd name="adj" fmla="val 7273"/>
            </a:avLst>
          </a:prstGeom>
          <a:solidFill>
            <a:srgbClr val="F7FAFC"/>
          </a:solidFill>
          <a:ln w="12700">
            <a:solidFill>
              <a:srgbClr val="DDE8EA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5" name="Text 12"/>
          <p:cNvSpPr/>
          <p:nvPr/>
        </p:nvSpPr>
        <p:spPr>
          <a:xfrm>
            <a:off x="2148840" y="1783080"/>
            <a:ext cx="9235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80" dirty="0">
                <a:solidFill>
                  <a:srgbClr val="17233C"/>
                </a:solidFill>
              </a:rPr>
              <a:t>Bu değeri hedef paydaşlarınıza hangi kanallarla anlatıyorsunuz? Etkililiğini nasıl ölçüyorsunuz?</a:t>
            </a:r>
            <a:endParaRPr lang="en-US" sz="1280" dirty="0"/>
          </a:p>
        </p:txBody>
      </p:sp>
      <p:sp>
        <p:nvSpPr>
          <p:cNvPr id="16" name="Shape 13"/>
          <p:cNvSpPr/>
          <p:nvPr/>
        </p:nvSpPr>
        <p:spPr>
          <a:xfrm>
            <a:off x="685800" y="2414016"/>
            <a:ext cx="1097280" cy="502920"/>
          </a:xfrm>
          <a:prstGeom prst="roundRect">
            <a:avLst>
              <a:gd name="adj" fmla="val 7273"/>
            </a:avLst>
          </a:prstGeom>
          <a:solidFill>
            <a:srgbClr val="42A85F"/>
          </a:solidFill>
          <a:ln w="12700">
            <a:solidFill>
              <a:srgbClr val="42A85F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7" name="Text 14"/>
          <p:cNvSpPr/>
          <p:nvPr/>
        </p:nvSpPr>
        <p:spPr>
          <a:xfrm>
            <a:off x="777240" y="2560320"/>
            <a:ext cx="914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4.3</a:t>
            </a:r>
            <a:endParaRPr lang="en-US" sz="1100" dirty="0"/>
          </a:p>
        </p:txBody>
      </p:sp>
      <p:sp>
        <p:nvSpPr>
          <p:cNvPr id="18" name="Shape 15"/>
          <p:cNvSpPr/>
          <p:nvPr/>
        </p:nvSpPr>
        <p:spPr>
          <a:xfrm>
            <a:off x="1965960" y="2414016"/>
            <a:ext cx="9601200" cy="502920"/>
          </a:xfrm>
          <a:prstGeom prst="roundRect">
            <a:avLst>
              <a:gd name="adj" fmla="val 7273"/>
            </a:avLst>
          </a:prstGeom>
          <a:solidFill>
            <a:srgbClr val="FFFFFF"/>
          </a:solidFill>
          <a:ln w="12700">
            <a:solidFill>
              <a:srgbClr val="DDE8EA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9" name="Text 16"/>
          <p:cNvSpPr/>
          <p:nvPr/>
        </p:nvSpPr>
        <p:spPr>
          <a:xfrm>
            <a:off x="2148840" y="2532888"/>
            <a:ext cx="9235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80" dirty="0">
                <a:solidFill>
                  <a:srgbClr val="17233C"/>
                </a:solidFill>
              </a:rPr>
              <a:t>Tanımladığınız değer birimde hangi süreçler aracılığıyla sunuluyor? Yayılımı nasıl gösterirsiniz?</a:t>
            </a:r>
            <a:endParaRPr lang="en-US" sz="1280" dirty="0"/>
          </a:p>
        </p:txBody>
      </p:sp>
      <p:sp>
        <p:nvSpPr>
          <p:cNvPr id="20" name="Shape 17"/>
          <p:cNvSpPr/>
          <p:nvPr/>
        </p:nvSpPr>
        <p:spPr>
          <a:xfrm>
            <a:off x="685800" y="3163824"/>
            <a:ext cx="1097280" cy="502920"/>
          </a:xfrm>
          <a:prstGeom prst="roundRect">
            <a:avLst>
              <a:gd name="adj" fmla="val 7273"/>
            </a:avLst>
          </a:prstGeom>
          <a:solidFill>
            <a:srgbClr val="F2A900"/>
          </a:solidFill>
          <a:ln w="12700">
            <a:solidFill>
              <a:srgbClr val="F2A900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21" name="Text 18"/>
          <p:cNvSpPr/>
          <p:nvPr/>
        </p:nvSpPr>
        <p:spPr>
          <a:xfrm>
            <a:off x="777240" y="3310128"/>
            <a:ext cx="914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4.4</a:t>
            </a:r>
            <a:endParaRPr lang="en-US" sz="1100" dirty="0"/>
          </a:p>
        </p:txBody>
      </p:sp>
      <p:sp>
        <p:nvSpPr>
          <p:cNvPr id="22" name="Shape 19"/>
          <p:cNvSpPr/>
          <p:nvPr/>
        </p:nvSpPr>
        <p:spPr>
          <a:xfrm>
            <a:off x="1965960" y="3163824"/>
            <a:ext cx="9601200" cy="502920"/>
          </a:xfrm>
          <a:prstGeom prst="roundRect">
            <a:avLst>
              <a:gd name="adj" fmla="val 7273"/>
            </a:avLst>
          </a:prstGeom>
          <a:solidFill>
            <a:srgbClr val="F7FAFC"/>
          </a:solidFill>
          <a:ln w="12700">
            <a:solidFill>
              <a:srgbClr val="DDE8EA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23" name="Text 20"/>
          <p:cNvSpPr/>
          <p:nvPr/>
        </p:nvSpPr>
        <p:spPr>
          <a:xfrm>
            <a:off x="2148840" y="3282696"/>
            <a:ext cx="9235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80" dirty="0">
                <a:solidFill>
                  <a:srgbClr val="17233C"/>
                </a:solidFill>
              </a:rPr>
              <a:t>Paydaşlarınızın toplam deneyimini nasıl izliyor, değerlendiriyor ve iyileştiriyorsunuz?</a:t>
            </a:r>
            <a:endParaRPr lang="en-US" sz="1280" dirty="0"/>
          </a:p>
        </p:txBody>
      </p:sp>
      <p:sp>
        <p:nvSpPr>
          <p:cNvPr id="24" name="Shape 21"/>
          <p:cNvSpPr/>
          <p:nvPr/>
        </p:nvSpPr>
        <p:spPr>
          <a:xfrm>
            <a:off x="685800" y="3913632"/>
            <a:ext cx="1097280" cy="502920"/>
          </a:xfrm>
          <a:prstGeom prst="roundRect">
            <a:avLst>
              <a:gd name="adj" fmla="val 7273"/>
            </a:avLst>
          </a:prstGeom>
          <a:solidFill>
            <a:srgbClr val="002060"/>
          </a:solidFill>
          <a:ln w="12700">
            <a:solidFill>
              <a:srgbClr val="002060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25" name="Text 22"/>
          <p:cNvSpPr/>
          <p:nvPr/>
        </p:nvSpPr>
        <p:spPr>
          <a:xfrm>
            <a:off x="777240" y="4059936"/>
            <a:ext cx="914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Kanıt</a:t>
            </a:r>
            <a:endParaRPr lang="en-US" sz="1100" dirty="0"/>
          </a:p>
        </p:txBody>
      </p:sp>
      <p:sp>
        <p:nvSpPr>
          <p:cNvPr id="26" name="Shape 23"/>
          <p:cNvSpPr/>
          <p:nvPr/>
        </p:nvSpPr>
        <p:spPr>
          <a:xfrm>
            <a:off x="1965960" y="3913632"/>
            <a:ext cx="9601200" cy="502920"/>
          </a:xfrm>
          <a:prstGeom prst="roundRect">
            <a:avLst>
              <a:gd name="adj" fmla="val 7273"/>
            </a:avLst>
          </a:prstGeom>
          <a:solidFill>
            <a:srgbClr val="FFFFFF"/>
          </a:solidFill>
          <a:ln w="12700">
            <a:solidFill>
              <a:srgbClr val="DDE8EA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27" name="Text 24"/>
          <p:cNvSpPr/>
          <p:nvPr/>
        </p:nvSpPr>
        <p:spPr>
          <a:xfrm>
            <a:off x="2148840" y="4032504"/>
            <a:ext cx="9235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80" dirty="0">
                <a:solidFill>
                  <a:srgbClr val="17233C"/>
                </a:solidFill>
              </a:rPr>
              <a:t>Anlattığınız uygulamayı hangi kayıt, rapor, sistem çıktısı veya sonuçla doğrulayabilirsiniz?</a:t>
            </a:r>
            <a:endParaRPr lang="en-US" sz="1280" dirty="0"/>
          </a:p>
        </p:txBody>
      </p:sp>
      <p:sp>
        <p:nvSpPr>
          <p:cNvPr id="28" name="Shape 25"/>
          <p:cNvSpPr/>
          <p:nvPr/>
        </p:nvSpPr>
        <p:spPr>
          <a:xfrm>
            <a:off x="822960" y="5257800"/>
            <a:ext cx="10332720" cy="685800"/>
          </a:xfrm>
          <a:prstGeom prst="roundRect">
            <a:avLst>
              <a:gd name="adj" fmla="val 8000"/>
            </a:avLst>
          </a:prstGeom>
          <a:solidFill>
            <a:srgbClr val="EEF8FA"/>
          </a:solidFill>
          <a:ln w="12700">
            <a:solidFill>
              <a:srgbClr val="D5E2E8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29" name="Text 26"/>
          <p:cNvSpPr/>
          <p:nvPr/>
        </p:nvSpPr>
        <p:spPr>
          <a:xfrm>
            <a:off x="987552" y="5404104"/>
            <a:ext cx="1000353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02060"/>
                </a:solidFill>
              </a:rPr>
              <a:t>Cevap verme ilkesi</a:t>
            </a:r>
            <a:endParaRPr lang="en-US" sz="1500" dirty="0"/>
          </a:p>
        </p:txBody>
      </p:sp>
      <p:sp>
        <p:nvSpPr>
          <p:cNvPr id="30" name="Text 27"/>
          <p:cNvSpPr/>
          <p:nvPr/>
        </p:nvSpPr>
        <p:spPr>
          <a:xfrm>
            <a:off x="987552" y="5687567"/>
            <a:ext cx="10003536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7233C"/>
                </a:solidFill>
              </a:rPr>
              <a:t>Kısa cevap + somut uygulama + sonuç/veri + kanıt. Ezber metin yerine birimde gerçekten yürüyen uygulama anlatılmalıdır.</a:t>
            </a:r>
            <a:endParaRPr lang="en-US" sz="14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566928"/>
          </a:xfrm>
          <a:prstGeom prst="rect">
            <a:avLst/>
          </a:prstGeom>
          <a:solidFill>
            <a:srgbClr val="002060"/>
          </a:solidFill>
          <a:ln w="12700">
            <a:solidFill>
              <a:srgbClr val="002060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3" name="Text 1"/>
          <p:cNvSpPr/>
          <p:nvPr/>
        </p:nvSpPr>
        <p:spPr>
          <a:xfrm>
            <a:off x="411480" y="118872"/>
            <a:ext cx="9601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Saha Hazırlık Kontrol Listesi</a:t>
            </a:r>
            <a:endParaRPr lang="en-US" sz="2200" dirty="0"/>
          </a:p>
        </p:txBody>
      </p:sp>
      <p:sp>
        <p:nvSpPr>
          <p:cNvPr id="5" name="Shape 2"/>
          <p:cNvSpPr/>
          <p:nvPr/>
        </p:nvSpPr>
        <p:spPr>
          <a:xfrm>
            <a:off x="457200" y="6446520"/>
            <a:ext cx="11201400" cy="0"/>
          </a:xfrm>
          <a:prstGeom prst="line">
            <a:avLst/>
          </a:prstGeom>
          <a:noFill/>
          <a:ln w="12700">
            <a:solidFill>
              <a:srgbClr val="C99A2E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6" name="Text 3"/>
          <p:cNvSpPr/>
          <p:nvPr/>
        </p:nvSpPr>
        <p:spPr>
          <a:xfrm>
            <a:off x="457200" y="6519672"/>
            <a:ext cx="56692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5A6677"/>
                </a:solidFill>
              </a:rPr>
              <a:t>KAEÜ 2026 EFQM Modeli Saha Hazırlık Çalışmaları</a:t>
            </a:r>
            <a:endParaRPr lang="en-US" sz="850" dirty="0"/>
          </a:p>
        </p:txBody>
      </p:sp>
      <p:sp>
        <p:nvSpPr>
          <p:cNvPr id="7" name="Text 4"/>
          <p:cNvSpPr/>
          <p:nvPr/>
        </p:nvSpPr>
        <p:spPr>
          <a:xfrm>
            <a:off x="11201400" y="6519672"/>
            <a:ext cx="502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5A6677"/>
                </a:solidFill>
              </a:rPr>
              <a:t>18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777240" y="960120"/>
            <a:ext cx="4800600" cy="694944"/>
          </a:xfrm>
          <a:prstGeom prst="roundRect">
            <a:avLst>
              <a:gd name="adj" fmla="val 5263"/>
            </a:avLst>
          </a:prstGeom>
          <a:solidFill>
            <a:srgbClr val="F7FAFC"/>
          </a:solidFill>
          <a:ln w="12700">
            <a:solidFill>
              <a:srgbClr val="DDE8EA"/>
            </a:solidFill>
            <a:prstDash val="solid"/>
          </a:ln>
        </p:spPr>
        <p:txBody>
          <a:bodyPr/>
          <a:lstStyle/>
          <a:p>
            <a:endParaRPr lang="tr-TR" sz="2400"/>
          </a:p>
        </p:txBody>
      </p:sp>
      <p:sp>
        <p:nvSpPr>
          <p:cNvPr id="9" name="Shape 6"/>
          <p:cNvSpPr/>
          <p:nvPr/>
        </p:nvSpPr>
        <p:spPr>
          <a:xfrm>
            <a:off x="960120" y="1161288"/>
            <a:ext cx="256032" cy="256032"/>
          </a:xfrm>
          <a:prstGeom prst="rect">
            <a:avLst/>
          </a:prstGeom>
          <a:solidFill>
            <a:srgbClr val="FFFFFF"/>
          </a:solidFill>
          <a:ln w="15240">
            <a:solidFill>
              <a:srgbClr val="0B7C8C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0" name="Text 7"/>
          <p:cNvSpPr/>
          <p:nvPr/>
        </p:nvSpPr>
        <p:spPr>
          <a:xfrm>
            <a:off x="1325880" y="1115568"/>
            <a:ext cx="397764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17233C"/>
                </a:solidFill>
              </a:rPr>
              <a:t>Kriter 4 öz değerlendirme tablosu tamamlandı</a:t>
            </a:r>
            <a:endParaRPr lang="en-US" sz="1600" dirty="0"/>
          </a:p>
        </p:txBody>
      </p:sp>
      <p:sp>
        <p:nvSpPr>
          <p:cNvPr id="11" name="Shape 8"/>
          <p:cNvSpPr/>
          <p:nvPr/>
        </p:nvSpPr>
        <p:spPr>
          <a:xfrm>
            <a:off x="777240" y="1920240"/>
            <a:ext cx="4800600" cy="694944"/>
          </a:xfrm>
          <a:prstGeom prst="roundRect">
            <a:avLst>
              <a:gd name="adj" fmla="val 5263"/>
            </a:avLst>
          </a:prstGeom>
          <a:solidFill>
            <a:srgbClr val="F7FAFC"/>
          </a:solidFill>
          <a:ln w="12700">
            <a:solidFill>
              <a:srgbClr val="DDE8EA"/>
            </a:solidFill>
            <a:prstDash val="solid"/>
          </a:ln>
        </p:spPr>
        <p:txBody>
          <a:bodyPr/>
          <a:lstStyle/>
          <a:p>
            <a:endParaRPr lang="tr-TR" sz="2400"/>
          </a:p>
        </p:txBody>
      </p:sp>
      <p:sp>
        <p:nvSpPr>
          <p:cNvPr id="12" name="Shape 9"/>
          <p:cNvSpPr/>
          <p:nvPr/>
        </p:nvSpPr>
        <p:spPr>
          <a:xfrm>
            <a:off x="960120" y="2121408"/>
            <a:ext cx="256032" cy="256032"/>
          </a:xfrm>
          <a:prstGeom prst="rect">
            <a:avLst/>
          </a:prstGeom>
          <a:solidFill>
            <a:srgbClr val="FFFFFF"/>
          </a:solidFill>
          <a:ln w="15240">
            <a:solidFill>
              <a:srgbClr val="0B7C8C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3" name="Text 10"/>
          <p:cNvSpPr/>
          <p:nvPr/>
        </p:nvSpPr>
        <p:spPr>
          <a:xfrm>
            <a:off x="1325880" y="2075688"/>
            <a:ext cx="397764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17233C"/>
                </a:solidFill>
              </a:rPr>
              <a:t>4.1–4.4 için birim uygulamaları yazıldı</a:t>
            </a:r>
            <a:endParaRPr lang="en-US" sz="1600" dirty="0"/>
          </a:p>
        </p:txBody>
      </p:sp>
      <p:sp>
        <p:nvSpPr>
          <p:cNvPr id="14" name="Shape 11"/>
          <p:cNvSpPr/>
          <p:nvPr/>
        </p:nvSpPr>
        <p:spPr>
          <a:xfrm>
            <a:off x="777240" y="2880360"/>
            <a:ext cx="4800600" cy="694944"/>
          </a:xfrm>
          <a:prstGeom prst="roundRect">
            <a:avLst>
              <a:gd name="adj" fmla="val 5263"/>
            </a:avLst>
          </a:prstGeom>
          <a:solidFill>
            <a:srgbClr val="F7FAFC"/>
          </a:solidFill>
          <a:ln w="12700">
            <a:solidFill>
              <a:srgbClr val="DDE8EA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5" name="Shape 12"/>
          <p:cNvSpPr/>
          <p:nvPr/>
        </p:nvSpPr>
        <p:spPr>
          <a:xfrm>
            <a:off x="960120" y="3081528"/>
            <a:ext cx="256032" cy="256032"/>
          </a:xfrm>
          <a:prstGeom prst="rect">
            <a:avLst/>
          </a:prstGeom>
          <a:solidFill>
            <a:srgbClr val="FFFFFF"/>
          </a:solidFill>
          <a:ln w="15240">
            <a:solidFill>
              <a:srgbClr val="0B7C8C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6" name="Text 13"/>
          <p:cNvSpPr/>
          <p:nvPr/>
        </p:nvSpPr>
        <p:spPr>
          <a:xfrm>
            <a:off x="1325880" y="3035808"/>
            <a:ext cx="397764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17233C"/>
                </a:solidFill>
              </a:rPr>
              <a:t>Kanıtlar doğrulandı ve erişilebilir hale getirildi</a:t>
            </a:r>
            <a:endParaRPr lang="en-US" sz="1600" dirty="0"/>
          </a:p>
        </p:txBody>
      </p:sp>
      <p:sp>
        <p:nvSpPr>
          <p:cNvPr id="17" name="Shape 14"/>
          <p:cNvSpPr/>
          <p:nvPr/>
        </p:nvSpPr>
        <p:spPr>
          <a:xfrm>
            <a:off x="777240" y="3840480"/>
            <a:ext cx="4800600" cy="694944"/>
          </a:xfrm>
          <a:prstGeom prst="roundRect">
            <a:avLst>
              <a:gd name="adj" fmla="val 5263"/>
            </a:avLst>
          </a:prstGeom>
          <a:solidFill>
            <a:srgbClr val="F7FAFC"/>
          </a:solidFill>
          <a:ln w="12700">
            <a:solidFill>
              <a:srgbClr val="DDE8EA"/>
            </a:solidFill>
            <a:prstDash val="solid"/>
          </a:ln>
        </p:spPr>
        <p:txBody>
          <a:bodyPr/>
          <a:lstStyle/>
          <a:p>
            <a:endParaRPr lang="tr-TR" sz="2400"/>
          </a:p>
        </p:txBody>
      </p:sp>
      <p:sp>
        <p:nvSpPr>
          <p:cNvPr id="18" name="Shape 15"/>
          <p:cNvSpPr/>
          <p:nvPr/>
        </p:nvSpPr>
        <p:spPr>
          <a:xfrm>
            <a:off x="960120" y="4041648"/>
            <a:ext cx="256032" cy="256032"/>
          </a:xfrm>
          <a:prstGeom prst="rect">
            <a:avLst/>
          </a:prstGeom>
          <a:solidFill>
            <a:srgbClr val="FFFFFF"/>
          </a:solidFill>
          <a:ln w="15240">
            <a:solidFill>
              <a:srgbClr val="0B7C8C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9" name="Text 16"/>
          <p:cNvSpPr/>
          <p:nvPr/>
        </p:nvSpPr>
        <p:spPr>
          <a:xfrm>
            <a:off x="1325880" y="3995928"/>
            <a:ext cx="397764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17233C"/>
                </a:solidFill>
              </a:rPr>
              <a:t>Güçlü yönler ve iyileştirme alanları belirlendi</a:t>
            </a:r>
            <a:endParaRPr lang="en-US" sz="1600" dirty="0"/>
          </a:p>
        </p:txBody>
      </p:sp>
      <p:sp>
        <p:nvSpPr>
          <p:cNvPr id="20" name="Shape 17"/>
          <p:cNvSpPr/>
          <p:nvPr/>
        </p:nvSpPr>
        <p:spPr>
          <a:xfrm>
            <a:off x="6400800" y="960120"/>
            <a:ext cx="4800600" cy="694944"/>
          </a:xfrm>
          <a:prstGeom prst="roundRect">
            <a:avLst>
              <a:gd name="adj" fmla="val 5263"/>
            </a:avLst>
          </a:prstGeom>
          <a:solidFill>
            <a:srgbClr val="F7FAFC"/>
          </a:solidFill>
          <a:ln w="12700">
            <a:solidFill>
              <a:srgbClr val="DDE8EA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21" name="Shape 18"/>
          <p:cNvSpPr/>
          <p:nvPr/>
        </p:nvSpPr>
        <p:spPr>
          <a:xfrm>
            <a:off x="6583680" y="1161288"/>
            <a:ext cx="256032" cy="256032"/>
          </a:xfrm>
          <a:prstGeom prst="rect">
            <a:avLst/>
          </a:prstGeom>
          <a:solidFill>
            <a:srgbClr val="FFFFFF"/>
          </a:solidFill>
          <a:ln w="15240">
            <a:solidFill>
              <a:srgbClr val="0B7C8C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22" name="Text 19"/>
          <p:cNvSpPr/>
          <p:nvPr/>
        </p:nvSpPr>
        <p:spPr>
          <a:xfrm>
            <a:off x="6949440" y="1115568"/>
            <a:ext cx="397764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17233C"/>
                </a:solidFill>
              </a:rPr>
              <a:t>Paydaş deneyimi ve sonuç verileri hazırlandı</a:t>
            </a:r>
            <a:endParaRPr lang="en-US" sz="1600" dirty="0"/>
          </a:p>
        </p:txBody>
      </p:sp>
      <p:sp>
        <p:nvSpPr>
          <p:cNvPr id="23" name="Shape 20"/>
          <p:cNvSpPr/>
          <p:nvPr/>
        </p:nvSpPr>
        <p:spPr>
          <a:xfrm>
            <a:off x="6400800" y="1920240"/>
            <a:ext cx="4800600" cy="694944"/>
          </a:xfrm>
          <a:prstGeom prst="roundRect">
            <a:avLst>
              <a:gd name="adj" fmla="val 5263"/>
            </a:avLst>
          </a:prstGeom>
          <a:solidFill>
            <a:srgbClr val="F7FAFC"/>
          </a:solidFill>
          <a:ln w="12700">
            <a:solidFill>
              <a:srgbClr val="DDE8EA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24" name="Shape 21"/>
          <p:cNvSpPr/>
          <p:nvPr/>
        </p:nvSpPr>
        <p:spPr>
          <a:xfrm>
            <a:off x="6583680" y="2121408"/>
            <a:ext cx="256032" cy="256032"/>
          </a:xfrm>
          <a:prstGeom prst="rect">
            <a:avLst/>
          </a:prstGeom>
          <a:solidFill>
            <a:srgbClr val="FFFFFF"/>
          </a:solidFill>
          <a:ln w="15240">
            <a:solidFill>
              <a:srgbClr val="0B7C8C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25" name="Text 22"/>
          <p:cNvSpPr/>
          <p:nvPr/>
        </p:nvSpPr>
        <p:spPr>
          <a:xfrm>
            <a:off x="6949440" y="2075688"/>
            <a:ext cx="397764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17233C"/>
                </a:solidFill>
              </a:rPr>
              <a:t>Birim içinde bilgilendirme/yayılım toplantısı yapıldı</a:t>
            </a:r>
            <a:endParaRPr lang="en-US" sz="1600" dirty="0"/>
          </a:p>
        </p:txBody>
      </p:sp>
      <p:sp>
        <p:nvSpPr>
          <p:cNvPr id="26" name="Shape 23"/>
          <p:cNvSpPr/>
          <p:nvPr/>
        </p:nvSpPr>
        <p:spPr>
          <a:xfrm>
            <a:off x="6400800" y="2880360"/>
            <a:ext cx="4800600" cy="694944"/>
          </a:xfrm>
          <a:prstGeom prst="roundRect">
            <a:avLst>
              <a:gd name="adj" fmla="val 5263"/>
            </a:avLst>
          </a:prstGeom>
          <a:solidFill>
            <a:srgbClr val="F7FAFC"/>
          </a:solidFill>
          <a:ln w="12700">
            <a:solidFill>
              <a:srgbClr val="DDE8EA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27" name="Shape 24"/>
          <p:cNvSpPr/>
          <p:nvPr/>
        </p:nvSpPr>
        <p:spPr>
          <a:xfrm>
            <a:off x="6583680" y="3081528"/>
            <a:ext cx="256032" cy="256032"/>
          </a:xfrm>
          <a:prstGeom prst="rect">
            <a:avLst/>
          </a:prstGeom>
          <a:solidFill>
            <a:srgbClr val="FFFFFF"/>
          </a:solidFill>
          <a:ln w="15240">
            <a:solidFill>
              <a:srgbClr val="0B7C8C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28" name="Text 25"/>
          <p:cNvSpPr/>
          <p:nvPr/>
        </p:nvSpPr>
        <p:spPr>
          <a:xfrm>
            <a:off x="6949440" y="3035808"/>
            <a:ext cx="397764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17233C"/>
                </a:solidFill>
              </a:rPr>
              <a:t>Saha ziyaretinde konuşacak kişiler belirlendi</a:t>
            </a:r>
            <a:endParaRPr lang="en-US" sz="1600" dirty="0"/>
          </a:p>
        </p:txBody>
      </p:sp>
      <p:sp>
        <p:nvSpPr>
          <p:cNvPr id="29" name="Shape 26"/>
          <p:cNvSpPr/>
          <p:nvPr/>
        </p:nvSpPr>
        <p:spPr>
          <a:xfrm>
            <a:off x="6400800" y="3840480"/>
            <a:ext cx="4800600" cy="694944"/>
          </a:xfrm>
          <a:prstGeom prst="roundRect">
            <a:avLst>
              <a:gd name="adj" fmla="val 5263"/>
            </a:avLst>
          </a:prstGeom>
          <a:solidFill>
            <a:srgbClr val="F7FAFC"/>
          </a:solidFill>
          <a:ln w="12700">
            <a:solidFill>
              <a:srgbClr val="DDE8EA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30" name="Shape 27"/>
          <p:cNvSpPr/>
          <p:nvPr/>
        </p:nvSpPr>
        <p:spPr>
          <a:xfrm>
            <a:off x="6583680" y="4041648"/>
            <a:ext cx="256032" cy="256032"/>
          </a:xfrm>
          <a:prstGeom prst="rect">
            <a:avLst/>
          </a:prstGeom>
          <a:solidFill>
            <a:srgbClr val="FFFFFF"/>
          </a:solidFill>
          <a:ln w="15240">
            <a:solidFill>
              <a:srgbClr val="0B7C8C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31" name="Text 28"/>
          <p:cNvSpPr/>
          <p:nvPr/>
        </p:nvSpPr>
        <p:spPr>
          <a:xfrm>
            <a:off x="6949440" y="3995928"/>
            <a:ext cx="397764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17233C"/>
                </a:solidFill>
              </a:rPr>
              <a:t>Kısa soru-cevap provası yapıldı</a:t>
            </a:r>
            <a:endParaRPr lang="en-US" sz="1600" dirty="0"/>
          </a:p>
        </p:txBody>
      </p:sp>
      <p:sp>
        <p:nvSpPr>
          <p:cNvPr id="32" name="Shape 29"/>
          <p:cNvSpPr/>
          <p:nvPr/>
        </p:nvSpPr>
        <p:spPr>
          <a:xfrm>
            <a:off x="868680" y="5212080"/>
            <a:ext cx="10424160" cy="777240"/>
          </a:xfrm>
          <a:prstGeom prst="roundRect">
            <a:avLst>
              <a:gd name="adj" fmla="val 7059"/>
            </a:avLst>
          </a:prstGeom>
          <a:solidFill>
            <a:srgbClr val="002060"/>
          </a:solidFill>
          <a:ln w="12700">
            <a:solidFill>
              <a:srgbClr val="002060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33" name="Text 30"/>
          <p:cNvSpPr/>
          <p:nvPr/>
        </p:nvSpPr>
        <p:spPr>
          <a:xfrm>
            <a:off x="1097280" y="5458968"/>
            <a:ext cx="9966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Hedef: Her birimin </a:t>
            </a:r>
            <a:r>
              <a:rPr lang="en-US" b="1" dirty="0">
                <a:solidFill>
                  <a:srgbClr val="FFFFFF"/>
                </a:solidFill>
              </a:rPr>
              <a:t>Kriter</a:t>
            </a:r>
            <a:r>
              <a:rPr lang="en-US" sz="1600" b="1" dirty="0">
                <a:solidFill>
                  <a:srgbClr val="FFFFFF"/>
                </a:solidFill>
              </a:rPr>
              <a:t> 4 kapsamında kendi değer yaratma hikâyesini kanıtlarıyla anlatabilmesi.</a:t>
            </a:r>
            <a:endParaRPr lang="en-US" sz="16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305" y="0"/>
            <a:ext cx="12191695" cy="566928"/>
          </a:xfrm>
          <a:prstGeom prst="rect">
            <a:avLst/>
          </a:prstGeom>
          <a:solidFill>
            <a:srgbClr val="002060"/>
          </a:solidFill>
          <a:ln w="12700">
            <a:solidFill>
              <a:srgbClr val="002060"/>
            </a:solidFill>
            <a:prstDash val="solid"/>
          </a:ln>
        </p:spPr>
        <p:txBody>
          <a:bodyPr/>
          <a:lstStyle/>
          <a:p>
            <a:pPr algn="just"/>
            <a:r>
              <a:rPr lang="tr-TR" sz="32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                                  KRİTER 4 EKİBİ</a:t>
            </a:r>
            <a:endParaRPr lang="tr-TR" sz="3200" dirty="0"/>
          </a:p>
        </p:txBody>
      </p:sp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1678218"/>
              </p:ext>
            </p:extLst>
          </p:nvPr>
        </p:nvGraphicFramePr>
        <p:xfrm>
          <a:off x="2574019" y="3820089"/>
          <a:ext cx="7044266" cy="2626582"/>
        </p:xfrm>
        <a:graphic>
          <a:graphicData uri="http://schemas.openxmlformats.org/drawingml/2006/table">
            <a:tbl>
              <a:tblPr/>
              <a:tblGrid>
                <a:gridCol w="4488118">
                  <a:extLst>
                    <a:ext uri="{9D8B030D-6E8A-4147-A177-3AD203B41FA5}">
                      <a16:colId xmlns:a16="http://schemas.microsoft.com/office/drawing/2014/main" val="2632660176"/>
                    </a:ext>
                  </a:extLst>
                </a:gridCol>
                <a:gridCol w="2556148">
                  <a:extLst>
                    <a:ext uri="{9D8B030D-6E8A-4147-A177-3AD203B41FA5}">
                      <a16:colId xmlns:a16="http://schemas.microsoft.com/office/drawing/2014/main" val="104528562"/>
                    </a:ext>
                  </a:extLst>
                </a:gridCol>
              </a:tblGrid>
              <a:tr h="432022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Alt Ölçüt</a:t>
                      </a:r>
                      <a:endParaRPr lang="tr-TR" dirty="0">
                        <a:effectLst/>
                      </a:endParaRPr>
                    </a:p>
                  </a:txBody>
                  <a:tcPr marL="68580" marR="6858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Sorumlu Kriter Üyeleri</a:t>
                      </a:r>
                      <a:endParaRPr lang="tr-TR">
                        <a:effectLst/>
                      </a:endParaRPr>
                    </a:p>
                  </a:txBody>
                  <a:tcPr marL="68580" marR="6858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63792768"/>
                  </a:ext>
                </a:extLst>
              </a:tr>
              <a:tr h="423113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4.1 Değeri ve Nasıl Yaratıldığını Tanımlar</a:t>
                      </a:r>
                      <a:endParaRPr lang="tr-TR" dirty="0">
                        <a:effectLst/>
                      </a:endParaRPr>
                    </a:p>
                  </a:txBody>
                  <a:tcPr marL="68580" marR="6858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İlkay AÇIKGÖZ ERKAYA</a:t>
                      </a:r>
                      <a:endParaRPr lang="tr-TR" dirty="0">
                        <a:effectLst/>
                      </a:endParaRPr>
                    </a:p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Begüm </a:t>
                      </a:r>
                      <a:r>
                        <a:rPr lang="tr-T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GÜLER</a:t>
                      </a:r>
                      <a:endParaRPr lang="tr-TR" dirty="0">
                        <a:effectLst/>
                      </a:endParaRPr>
                    </a:p>
                  </a:txBody>
                  <a:tcPr marL="68580" marR="6858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10341407"/>
                  </a:ext>
                </a:extLst>
              </a:tr>
              <a:tr h="432022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4.2 Değeri İletir ve Satar</a:t>
                      </a:r>
                      <a:endParaRPr lang="es-ES" dirty="0">
                        <a:effectLst/>
                      </a:endParaRPr>
                    </a:p>
                  </a:txBody>
                  <a:tcPr marL="68580" marR="6858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Ayşegül TURAN</a:t>
                      </a:r>
                      <a:endParaRPr lang="tr-TR" dirty="0">
                        <a:effectLst/>
                      </a:endParaRPr>
                    </a:p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Reyhan YURT</a:t>
                      </a:r>
                      <a:endParaRPr lang="tr-TR" dirty="0">
                        <a:effectLst/>
                      </a:endParaRPr>
                    </a:p>
                  </a:txBody>
                  <a:tcPr marL="68580" marR="6858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0193394"/>
                  </a:ext>
                </a:extLst>
              </a:tr>
              <a:tr h="604830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4.3 Değeri Sunar</a:t>
                      </a:r>
                      <a:endParaRPr lang="tr-TR" dirty="0">
                        <a:effectLst/>
                      </a:endParaRPr>
                    </a:p>
                  </a:txBody>
                  <a:tcPr marL="68580" marR="6858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Furkan BİRDAL </a:t>
                      </a:r>
                      <a:endParaRPr lang="tr-TR" dirty="0">
                        <a:effectLst/>
                      </a:endParaRPr>
                    </a:p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Müjdat ÖZTÜRK</a:t>
                      </a:r>
                      <a:endParaRPr lang="tr-TR" dirty="0">
                        <a:effectLst/>
                      </a:endParaRPr>
                    </a:p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Büşra DURMAZ</a:t>
                      </a:r>
                      <a:endParaRPr lang="tr-TR" dirty="0">
                        <a:effectLst/>
                      </a:endParaRPr>
                    </a:p>
                  </a:txBody>
                  <a:tcPr marL="68580" marR="6858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78830559"/>
                  </a:ext>
                </a:extLst>
              </a:tr>
              <a:tr h="604830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4.4 Toplam Deneyimi Tanımlar ve Uygular</a:t>
                      </a:r>
                      <a:endParaRPr lang="tr-TR" dirty="0">
                        <a:effectLst/>
                      </a:endParaRPr>
                    </a:p>
                  </a:txBody>
                  <a:tcPr marL="68580" marR="6858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Gökhan FİLİK</a:t>
                      </a:r>
                      <a:endParaRPr lang="tr-TR" dirty="0">
                        <a:effectLst/>
                      </a:endParaRPr>
                    </a:p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Ömer ERTUĞRUL</a:t>
                      </a:r>
                      <a:endParaRPr lang="tr-TR" dirty="0">
                        <a:effectLst/>
                      </a:endParaRPr>
                    </a:p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Tuba ÇELİKER</a:t>
                      </a:r>
                      <a:endParaRPr lang="tr-TR" dirty="0">
                        <a:effectLst/>
                      </a:endParaRPr>
                    </a:p>
                  </a:txBody>
                  <a:tcPr marL="68580" marR="6858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77573600"/>
                  </a:ext>
                </a:extLst>
              </a:tr>
            </a:tbl>
          </a:graphicData>
        </a:graphic>
      </p:graphicFrame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1468" y="860943"/>
            <a:ext cx="5062105" cy="2637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45991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0"/>
          <p:cNvSpPr/>
          <p:nvPr/>
        </p:nvSpPr>
        <p:spPr>
          <a:xfrm>
            <a:off x="731520" y="2148840"/>
            <a:ext cx="106984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Teşekkür Ederim</a:t>
            </a:r>
            <a:endParaRPr lang="en-US" sz="4200" dirty="0"/>
          </a:p>
        </p:txBody>
      </p:sp>
      <p:sp>
        <p:nvSpPr>
          <p:cNvPr id="5" name="Text 1"/>
          <p:cNvSpPr/>
          <p:nvPr/>
        </p:nvSpPr>
        <p:spPr>
          <a:xfrm>
            <a:off x="914400" y="2999232"/>
            <a:ext cx="10241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C99A2E"/>
                </a:solidFill>
              </a:rPr>
              <a:t>Prof. Dr. İlkay AÇIKGÖZ ERKAYA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914400" y="3547872"/>
            <a:ext cx="10241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 algn="ctr">
              <a:buNone/>
            </a:pPr>
            <a:r>
              <a:rPr lang="en-US" sz="1700" dirty="0">
                <a:solidFill>
                  <a:srgbClr val="FFFFFF"/>
                </a:solidFill>
              </a:rPr>
              <a:t>Kriter 4 – Sürdürülebilir Değer Yaratma</a:t>
            </a:r>
            <a:endParaRPr lang="en-US" sz="1700" dirty="0"/>
          </a:p>
          <a:p>
            <a:pPr marL="0" indent="0" algn="ctr">
              <a:buNone/>
            </a:pPr>
            <a:r>
              <a:rPr lang="en-US" sz="1700" dirty="0">
                <a:solidFill>
                  <a:srgbClr val="FFFFFF"/>
                </a:solidFill>
              </a:rPr>
              <a:t>Birim Öz Değerlendirme Eğitimi</a:t>
            </a:r>
            <a:endParaRPr lang="en-US" sz="1700" dirty="0"/>
          </a:p>
        </p:txBody>
      </p:sp>
      <p:sp>
        <p:nvSpPr>
          <p:cNvPr id="7" name="Text 3"/>
          <p:cNvSpPr/>
          <p:nvPr/>
        </p:nvSpPr>
        <p:spPr>
          <a:xfrm>
            <a:off x="914400" y="4800600"/>
            <a:ext cx="10241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i="1" dirty="0">
                <a:solidFill>
                  <a:srgbClr val="DCE9EF"/>
                </a:solidFill>
              </a:rPr>
              <a:t>Kalitede ödül bir hedef değil, sürekli gelişim yolculuğudur.</a:t>
            </a:r>
            <a:endParaRPr lang="en-US" sz="1500" dirty="0"/>
          </a:p>
        </p:txBody>
      </p:sp>
      <p:sp>
        <p:nvSpPr>
          <p:cNvPr id="8" name="Shape 4"/>
          <p:cNvSpPr/>
          <p:nvPr/>
        </p:nvSpPr>
        <p:spPr>
          <a:xfrm>
            <a:off x="3657600" y="4370832"/>
            <a:ext cx="4846320" cy="0"/>
          </a:xfrm>
          <a:prstGeom prst="line">
            <a:avLst/>
          </a:prstGeom>
          <a:noFill/>
          <a:ln w="15240">
            <a:solidFill>
              <a:srgbClr val="C99A2E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566928"/>
          </a:xfrm>
          <a:prstGeom prst="rect">
            <a:avLst/>
          </a:prstGeom>
          <a:solidFill>
            <a:srgbClr val="002060"/>
          </a:solidFill>
          <a:ln w="12700">
            <a:solidFill>
              <a:srgbClr val="002060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3" name="Text 1"/>
          <p:cNvSpPr/>
          <p:nvPr/>
        </p:nvSpPr>
        <p:spPr>
          <a:xfrm>
            <a:off x="411480" y="118872"/>
            <a:ext cx="9601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5" name="Shape 2"/>
          <p:cNvSpPr/>
          <p:nvPr/>
        </p:nvSpPr>
        <p:spPr>
          <a:xfrm>
            <a:off x="457200" y="6446520"/>
            <a:ext cx="11201400" cy="0"/>
          </a:xfrm>
          <a:prstGeom prst="line">
            <a:avLst/>
          </a:prstGeom>
          <a:noFill/>
          <a:ln w="12700">
            <a:solidFill>
              <a:srgbClr val="C99A2E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6" name="Text 3"/>
          <p:cNvSpPr/>
          <p:nvPr/>
        </p:nvSpPr>
        <p:spPr>
          <a:xfrm>
            <a:off x="457200" y="6519672"/>
            <a:ext cx="56692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A6677"/>
                </a:solidFill>
              </a:rPr>
              <a:t>KAEÜ 2026 EFQM Modeli Saha Hazırlık Çalışmaları</a:t>
            </a:r>
            <a:endParaRPr lang="en-US" sz="1000" dirty="0"/>
          </a:p>
        </p:txBody>
      </p:sp>
      <p:sp>
        <p:nvSpPr>
          <p:cNvPr id="7" name="Text 4"/>
          <p:cNvSpPr/>
          <p:nvPr/>
        </p:nvSpPr>
        <p:spPr>
          <a:xfrm>
            <a:off x="11201400" y="6519672"/>
            <a:ext cx="502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dirty="0">
                <a:solidFill>
                  <a:srgbClr val="5A6677"/>
                </a:solidFill>
              </a:rPr>
              <a:t>1</a:t>
            </a:r>
            <a:endParaRPr lang="en-US" dirty="0"/>
          </a:p>
        </p:txBody>
      </p:sp>
      <p:sp>
        <p:nvSpPr>
          <p:cNvPr id="9" name="Text 6"/>
          <p:cNvSpPr/>
          <p:nvPr/>
        </p:nvSpPr>
        <p:spPr>
          <a:xfrm>
            <a:off x="758952" y="1152144"/>
            <a:ext cx="488289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17" name="Picture 3" descr="C:\Users\Huawei\Downloads\ChatGPT Image 28 Tem 2026 10_27_09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953" y="569341"/>
            <a:ext cx="10814857" cy="5804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566928"/>
          </a:xfrm>
          <a:prstGeom prst="rect">
            <a:avLst/>
          </a:prstGeom>
          <a:solidFill>
            <a:srgbClr val="002060"/>
          </a:solidFill>
          <a:ln w="12700">
            <a:solidFill>
              <a:srgbClr val="002060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3" name="Text 1"/>
          <p:cNvSpPr/>
          <p:nvPr/>
        </p:nvSpPr>
        <p:spPr>
          <a:xfrm>
            <a:off x="411480" y="118872"/>
            <a:ext cx="9601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Kriter 4 Modelde Neyi Sorgular?</a:t>
            </a:r>
            <a:endParaRPr lang="en-US" dirty="0"/>
          </a:p>
        </p:txBody>
      </p:sp>
      <p:sp>
        <p:nvSpPr>
          <p:cNvPr id="5" name="Shape 2"/>
          <p:cNvSpPr/>
          <p:nvPr/>
        </p:nvSpPr>
        <p:spPr>
          <a:xfrm>
            <a:off x="457200" y="6446520"/>
            <a:ext cx="11201400" cy="0"/>
          </a:xfrm>
          <a:prstGeom prst="line">
            <a:avLst/>
          </a:prstGeom>
          <a:noFill/>
          <a:ln w="12700">
            <a:solidFill>
              <a:srgbClr val="C99A2E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6" name="Text 3"/>
          <p:cNvSpPr/>
          <p:nvPr/>
        </p:nvSpPr>
        <p:spPr>
          <a:xfrm>
            <a:off x="457200" y="6519672"/>
            <a:ext cx="56692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A6677"/>
                </a:solidFill>
              </a:rPr>
              <a:t>KAEÜ 2026 EFQM Modeli Saha Hazırlık Çalışmaları</a:t>
            </a:r>
            <a:endParaRPr lang="en-US" sz="1000" dirty="0"/>
          </a:p>
        </p:txBody>
      </p:sp>
      <p:sp>
        <p:nvSpPr>
          <p:cNvPr id="7" name="Text 4"/>
          <p:cNvSpPr/>
          <p:nvPr/>
        </p:nvSpPr>
        <p:spPr>
          <a:xfrm>
            <a:off x="11201400" y="6519672"/>
            <a:ext cx="502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dirty="0">
                <a:solidFill>
                  <a:srgbClr val="5A6677"/>
                </a:solidFill>
              </a:rPr>
              <a:t>2</a:t>
            </a:r>
            <a:endParaRPr lang="en-US" dirty="0"/>
          </a:p>
        </p:txBody>
      </p:sp>
      <p:sp>
        <p:nvSpPr>
          <p:cNvPr id="8" name="Text 5"/>
          <p:cNvSpPr/>
          <p:nvPr/>
        </p:nvSpPr>
        <p:spPr>
          <a:xfrm>
            <a:off x="685800" y="868680"/>
            <a:ext cx="10789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002060"/>
                </a:solidFill>
              </a:rPr>
              <a:t>Kriter 4, birimin paydaşları için sürdürülebilir değeri nasıl tasarladığını, nasıl duyurduğunu, nasıl sunduğunu ve toplam deneyimi nasıl yönettiğini sorgular.</a:t>
            </a:r>
            <a:endParaRPr lang="en-US" dirty="0"/>
          </a:p>
        </p:txBody>
      </p:sp>
      <p:sp>
        <p:nvSpPr>
          <p:cNvPr id="9" name="Shape 6"/>
          <p:cNvSpPr/>
          <p:nvPr/>
        </p:nvSpPr>
        <p:spPr>
          <a:xfrm>
            <a:off x="594360" y="1874520"/>
            <a:ext cx="2606040" cy="1645920"/>
          </a:xfrm>
          <a:prstGeom prst="roundRect">
            <a:avLst>
              <a:gd name="adj" fmla="val 4444"/>
            </a:avLst>
          </a:prstGeom>
          <a:solidFill>
            <a:srgbClr val="0B7C8C"/>
          </a:solidFill>
          <a:ln w="12700">
            <a:solidFill>
              <a:srgbClr val="0B7C8C"/>
            </a:solidFill>
            <a:prstDash val="solid"/>
          </a:ln>
        </p:spPr>
        <p:txBody>
          <a:bodyPr/>
          <a:lstStyle/>
          <a:p>
            <a:endParaRPr lang="tr-TR" dirty="0"/>
          </a:p>
        </p:txBody>
      </p:sp>
      <p:sp>
        <p:nvSpPr>
          <p:cNvPr id="10" name="Text 7"/>
          <p:cNvSpPr/>
          <p:nvPr/>
        </p:nvSpPr>
        <p:spPr>
          <a:xfrm>
            <a:off x="731520" y="2029968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FFFFFF"/>
                </a:solidFill>
              </a:rPr>
              <a:t>4.1</a:t>
            </a:r>
            <a:endParaRPr lang="en-US" dirty="0"/>
          </a:p>
        </p:txBody>
      </p:sp>
      <p:sp>
        <p:nvSpPr>
          <p:cNvPr id="11" name="Text 8"/>
          <p:cNvSpPr/>
          <p:nvPr/>
        </p:nvSpPr>
        <p:spPr>
          <a:xfrm>
            <a:off x="731520" y="2578608"/>
            <a:ext cx="22402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FFFFFF"/>
                </a:solidFill>
              </a:rPr>
              <a:t>Değeri ve nasıl yaratıldığını tanımlar</a:t>
            </a:r>
            <a:endParaRPr lang="en-US" dirty="0"/>
          </a:p>
        </p:txBody>
      </p:sp>
      <p:sp>
        <p:nvSpPr>
          <p:cNvPr id="12" name="Shape 9"/>
          <p:cNvSpPr/>
          <p:nvPr/>
        </p:nvSpPr>
        <p:spPr>
          <a:xfrm>
            <a:off x="3429000" y="1874520"/>
            <a:ext cx="2606040" cy="1645920"/>
          </a:xfrm>
          <a:prstGeom prst="roundRect">
            <a:avLst>
              <a:gd name="adj" fmla="val 4444"/>
            </a:avLst>
          </a:prstGeom>
          <a:solidFill>
            <a:srgbClr val="C99A2E"/>
          </a:solidFill>
          <a:ln w="12700">
            <a:solidFill>
              <a:srgbClr val="C99A2E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3" name="Text 10"/>
          <p:cNvSpPr/>
          <p:nvPr/>
        </p:nvSpPr>
        <p:spPr>
          <a:xfrm>
            <a:off x="3566160" y="2029968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FFFFFF"/>
                </a:solidFill>
              </a:rPr>
              <a:t>4.2</a:t>
            </a:r>
            <a:endParaRPr lang="en-US" dirty="0"/>
          </a:p>
        </p:txBody>
      </p:sp>
      <p:sp>
        <p:nvSpPr>
          <p:cNvPr id="14" name="Text 11"/>
          <p:cNvSpPr/>
          <p:nvPr/>
        </p:nvSpPr>
        <p:spPr>
          <a:xfrm>
            <a:off x="3566160" y="2578608"/>
            <a:ext cx="22402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FFFFFF"/>
                </a:solidFill>
              </a:rPr>
              <a:t>Değeri iletir ve satar</a:t>
            </a:r>
            <a:endParaRPr lang="en-US" dirty="0"/>
          </a:p>
        </p:txBody>
      </p:sp>
      <p:sp>
        <p:nvSpPr>
          <p:cNvPr id="15" name="Shape 12"/>
          <p:cNvSpPr/>
          <p:nvPr/>
        </p:nvSpPr>
        <p:spPr>
          <a:xfrm>
            <a:off x="6263640" y="1874520"/>
            <a:ext cx="2606040" cy="1645920"/>
          </a:xfrm>
          <a:prstGeom prst="roundRect">
            <a:avLst>
              <a:gd name="adj" fmla="val 4444"/>
            </a:avLst>
          </a:prstGeom>
          <a:solidFill>
            <a:srgbClr val="42A85F"/>
          </a:solidFill>
          <a:ln w="12700">
            <a:solidFill>
              <a:srgbClr val="42A85F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6" name="Text 13"/>
          <p:cNvSpPr/>
          <p:nvPr/>
        </p:nvSpPr>
        <p:spPr>
          <a:xfrm>
            <a:off x="6400800" y="2029968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FFFFFF"/>
                </a:solidFill>
              </a:rPr>
              <a:t>4.3</a:t>
            </a:r>
            <a:endParaRPr lang="en-US" dirty="0"/>
          </a:p>
        </p:txBody>
      </p:sp>
      <p:sp>
        <p:nvSpPr>
          <p:cNvPr id="17" name="Text 14"/>
          <p:cNvSpPr/>
          <p:nvPr/>
        </p:nvSpPr>
        <p:spPr>
          <a:xfrm>
            <a:off x="6400800" y="2578608"/>
            <a:ext cx="22402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FFFFFF"/>
                </a:solidFill>
              </a:rPr>
              <a:t>Değeri sunar</a:t>
            </a:r>
            <a:endParaRPr lang="en-US" dirty="0"/>
          </a:p>
        </p:txBody>
      </p:sp>
      <p:sp>
        <p:nvSpPr>
          <p:cNvPr id="18" name="Shape 15"/>
          <p:cNvSpPr/>
          <p:nvPr/>
        </p:nvSpPr>
        <p:spPr>
          <a:xfrm>
            <a:off x="9098280" y="1874520"/>
            <a:ext cx="2606040" cy="1645920"/>
          </a:xfrm>
          <a:prstGeom prst="roundRect">
            <a:avLst>
              <a:gd name="adj" fmla="val 4444"/>
            </a:avLst>
          </a:prstGeom>
          <a:solidFill>
            <a:srgbClr val="F2A900"/>
          </a:solidFill>
          <a:ln w="12700">
            <a:solidFill>
              <a:srgbClr val="F2A900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9" name="Text 16"/>
          <p:cNvSpPr/>
          <p:nvPr/>
        </p:nvSpPr>
        <p:spPr>
          <a:xfrm>
            <a:off x="9235440" y="2029968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FFFFFF"/>
                </a:solidFill>
              </a:rPr>
              <a:t>4.4</a:t>
            </a:r>
            <a:endParaRPr lang="en-US" dirty="0"/>
          </a:p>
        </p:txBody>
      </p:sp>
      <p:sp>
        <p:nvSpPr>
          <p:cNvPr id="20" name="Text 17"/>
          <p:cNvSpPr/>
          <p:nvPr/>
        </p:nvSpPr>
        <p:spPr>
          <a:xfrm>
            <a:off x="9235440" y="2578608"/>
            <a:ext cx="22402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FFFFFF"/>
                </a:solidFill>
              </a:rPr>
              <a:t>Toplam deneyimi tanımlar ve uygular</a:t>
            </a:r>
            <a:endParaRPr lang="en-US" dirty="0"/>
          </a:p>
        </p:txBody>
      </p:sp>
      <p:sp>
        <p:nvSpPr>
          <p:cNvPr id="21" name="Shape 18"/>
          <p:cNvSpPr/>
          <p:nvPr/>
        </p:nvSpPr>
        <p:spPr>
          <a:xfrm>
            <a:off x="731520" y="4160519"/>
            <a:ext cx="5394960" cy="1749827"/>
          </a:xfrm>
          <a:prstGeom prst="roundRect">
            <a:avLst>
              <a:gd name="adj" fmla="val 5000"/>
            </a:avLst>
          </a:prstGeom>
          <a:solidFill>
            <a:srgbClr val="F3F7FA"/>
          </a:solidFill>
          <a:ln w="12700">
            <a:solidFill>
              <a:srgbClr val="D5E2E8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22" name="Text 19"/>
          <p:cNvSpPr/>
          <p:nvPr/>
        </p:nvSpPr>
        <p:spPr>
          <a:xfrm>
            <a:off x="896112" y="4306824"/>
            <a:ext cx="506577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002060"/>
                </a:solidFill>
              </a:rPr>
              <a:t>EFQM’nin ana beklentisi</a:t>
            </a:r>
            <a:endParaRPr lang="en-US" dirty="0"/>
          </a:p>
        </p:txBody>
      </p:sp>
      <p:sp>
        <p:nvSpPr>
          <p:cNvPr id="23" name="Text 20"/>
          <p:cNvSpPr/>
          <p:nvPr/>
        </p:nvSpPr>
        <p:spPr>
          <a:xfrm>
            <a:off x="896112" y="4690872"/>
            <a:ext cx="5065776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17233C"/>
                </a:solidFill>
              </a:rPr>
              <a:t>Faaliyet anlatımı değil; paydaş ihtiyacından başlayan, değer önerisine dönüşen, sahada uygulanan, ölçülen ve iyileştirilen bir yönetim döngüsüdür.</a:t>
            </a:r>
            <a:endParaRPr lang="en-US" dirty="0"/>
          </a:p>
        </p:txBody>
      </p:sp>
      <p:sp>
        <p:nvSpPr>
          <p:cNvPr id="24" name="Shape 21"/>
          <p:cNvSpPr/>
          <p:nvPr/>
        </p:nvSpPr>
        <p:spPr>
          <a:xfrm>
            <a:off x="6446520" y="4160520"/>
            <a:ext cx="5029200" cy="1828800"/>
          </a:xfrm>
          <a:prstGeom prst="roundRect">
            <a:avLst>
              <a:gd name="adj" fmla="val 5000"/>
            </a:avLst>
          </a:prstGeom>
          <a:solidFill>
            <a:srgbClr val="EAF3F6"/>
          </a:solidFill>
          <a:ln w="12700">
            <a:solidFill>
              <a:srgbClr val="D5E2E8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25" name="Text 22"/>
          <p:cNvSpPr/>
          <p:nvPr/>
        </p:nvSpPr>
        <p:spPr>
          <a:xfrm>
            <a:off x="6611112" y="4306824"/>
            <a:ext cx="470001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002060"/>
                </a:solidFill>
              </a:rPr>
              <a:t>Birim açısından ana soru</a:t>
            </a:r>
            <a:endParaRPr lang="en-US" dirty="0"/>
          </a:p>
        </p:txBody>
      </p:sp>
      <p:sp>
        <p:nvSpPr>
          <p:cNvPr id="26" name="Text 23"/>
          <p:cNvSpPr/>
          <p:nvPr/>
        </p:nvSpPr>
        <p:spPr>
          <a:xfrm>
            <a:off x="6611112" y="4690872"/>
            <a:ext cx="4700016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17233C"/>
                </a:solidFill>
              </a:rPr>
              <a:t>Birimimiz hangi paydaş için hangi değeri yaratıyor; bu değerin sürdürülebilir olduğunu hangi sonuç ve kanıtlarla gösteriyoruz?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566928"/>
          </a:xfrm>
          <a:prstGeom prst="rect">
            <a:avLst/>
          </a:prstGeom>
          <a:solidFill>
            <a:srgbClr val="002060"/>
          </a:solidFill>
          <a:ln w="12700">
            <a:solidFill>
              <a:srgbClr val="002060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3" name="Text 1"/>
          <p:cNvSpPr/>
          <p:nvPr/>
        </p:nvSpPr>
        <p:spPr>
          <a:xfrm>
            <a:off x="411480" y="118872"/>
            <a:ext cx="9601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Üniversite Raporundan Birim Raporuna Geçiş</a:t>
            </a:r>
            <a:endParaRPr lang="en-US" dirty="0"/>
          </a:p>
        </p:txBody>
      </p:sp>
      <p:sp>
        <p:nvSpPr>
          <p:cNvPr id="5" name="Shape 2"/>
          <p:cNvSpPr/>
          <p:nvPr/>
        </p:nvSpPr>
        <p:spPr>
          <a:xfrm>
            <a:off x="457200" y="6446520"/>
            <a:ext cx="11201400" cy="0"/>
          </a:xfrm>
          <a:prstGeom prst="line">
            <a:avLst/>
          </a:prstGeom>
          <a:noFill/>
          <a:ln w="12700">
            <a:solidFill>
              <a:srgbClr val="C99A2E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6" name="Text 3"/>
          <p:cNvSpPr/>
          <p:nvPr/>
        </p:nvSpPr>
        <p:spPr>
          <a:xfrm>
            <a:off x="457200" y="6519672"/>
            <a:ext cx="56692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A6677"/>
                </a:solidFill>
              </a:rPr>
              <a:t>KAEÜ 2026 EFQM Modeli Saha Hazırlık Çalışmaları</a:t>
            </a:r>
            <a:endParaRPr lang="en-US" sz="1000" dirty="0"/>
          </a:p>
        </p:txBody>
      </p:sp>
      <p:sp>
        <p:nvSpPr>
          <p:cNvPr id="7" name="Text 4"/>
          <p:cNvSpPr/>
          <p:nvPr/>
        </p:nvSpPr>
        <p:spPr>
          <a:xfrm>
            <a:off x="11201400" y="6519672"/>
            <a:ext cx="502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dirty="0">
                <a:solidFill>
                  <a:srgbClr val="5A6677"/>
                </a:solidFill>
              </a:rPr>
              <a:t>3</a:t>
            </a:r>
            <a:endParaRPr lang="en-US" dirty="0"/>
          </a:p>
        </p:txBody>
      </p:sp>
      <p:sp>
        <p:nvSpPr>
          <p:cNvPr id="8" name="Text 5"/>
          <p:cNvSpPr/>
          <p:nvPr/>
        </p:nvSpPr>
        <p:spPr>
          <a:xfrm>
            <a:off x="640080" y="841248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002060"/>
                </a:solidFill>
              </a:rPr>
              <a:t>Birim raporu, </a:t>
            </a:r>
            <a:r>
              <a:rPr lang="en-US" b="1" dirty="0" err="1" smtClean="0">
                <a:solidFill>
                  <a:srgbClr val="002060"/>
                </a:solidFill>
              </a:rPr>
              <a:t>üniversite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>
                <a:solidFill>
                  <a:srgbClr val="002060"/>
                </a:solidFill>
              </a:rPr>
              <a:t>yaklaşımının birimdeki somut karşılığını gösterir.</a:t>
            </a:r>
            <a:endParaRPr lang="en-US" dirty="0"/>
          </a:p>
        </p:txBody>
      </p:sp>
      <p:sp>
        <p:nvSpPr>
          <p:cNvPr id="9" name="Shape 6"/>
          <p:cNvSpPr/>
          <p:nvPr/>
        </p:nvSpPr>
        <p:spPr>
          <a:xfrm>
            <a:off x="731520" y="1554480"/>
            <a:ext cx="4389120" cy="2926080"/>
          </a:xfrm>
          <a:prstGeom prst="roundRect">
            <a:avLst>
              <a:gd name="adj" fmla="val 2500"/>
            </a:avLst>
          </a:prstGeom>
          <a:solidFill>
            <a:srgbClr val="EEF8FA"/>
          </a:solidFill>
          <a:ln w="12700">
            <a:solidFill>
              <a:srgbClr val="CFE7EC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0" name="Text 7"/>
          <p:cNvSpPr/>
          <p:nvPr/>
        </p:nvSpPr>
        <p:spPr>
          <a:xfrm>
            <a:off x="960120" y="1783080"/>
            <a:ext cx="3931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b="1" dirty="0">
                <a:solidFill>
                  <a:srgbClr val="0B7C8C"/>
                </a:solidFill>
              </a:rPr>
              <a:t>Üniversite Raporundaki Kurumsal Yaklaşım</a:t>
            </a:r>
            <a:endParaRPr lang="en-US" dirty="0"/>
          </a:p>
        </p:txBody>
      </p:sp>
      <p:sp>
        <p:nvSpPr>
          <p:cNvPr id="11" name="Text 8"/>
          <p:cNvSpPr/>
          <p:nvPr/>
        </p:nvSpPr>
        <p:spPr>
          <a:xfrm>
            <a:off x="960120" y="2514600"/>
            <a:ext cx="3931920" cy="1371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dirty="0">
                <a:solidFill>
                  <a:srgbClr val="17233C"/>
                </a:solidFill>
              </a:rPr>
              <a:t>Değer Tasarım Prosedürü, BKYS, AYDEP, MYS, paydaş yönetimi, stratejik plan ve süreç yapısı</a:t>
            </a:r>
            <a:endParaRPr lang="en-US" dirty="0"/>
          </a:p>
        </p:txBody>
      </p:sp>
      <p:sp>
        <p:nvSpPr>
          <p:cNvPr id="12" name="Shape 9"/>
          <p:cNvSpPr/>
          <p:nvPr/>
        </p:nvSpPr>
        <p:spPr>
          <a:xfrm>
            <a:off x="5486400" y="2560320"/>
            <a:ext cx="914400" cy="822960"/>
          </a:xfrm>
          <a:prstGeom prst="chevron">
            <a:avLst/>
          </a:prstGeom>
          <a:solidFill>
            <a:srgbClr val="C99A2E"/>
          </a:solidFill>
          <a:ln w="12700">
            <a:solidFill>
              <a:srgbClr val="C99A2E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3" name="Shape 10"/>
          <p:cNvSpPr/>
          <p:nvPr/>
        </p:nvSpPr>
        <p:spPr>
          <a:xfrm>
            <a:off x="6492240" y="1554480"/>
            <a:ext cx="4526280" cy="2926080"/>
          </a:xfrm>
          <a:prstGeom prst="roundRect">
            <a:avLst>
              <a:gd name="adj" fmla="val 2500"/>
            </a:avLst>
          </a:prstGeom>
          <a:solidFill>
            <a:srgbClr val="FFF8E8"/>
          </a:solidFill>
          <a:ln w="12700">
            <a:solidFill>
              <a:srgbClr val="F4D58E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4" name="Text 11"/>
          <p:cNvSpPr/>
          <p:nvPr/>
        </p:nvSpPr>
        <p:spPr>
          <a:xfrm>
            <a:off x="6720840" y="1783080"/>
            <a:ext cx="4069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b="1" dirty="0">
                <a:solidFill>
                  <a:srgbClr val="C99A2E"/>
                </a:solidFill>
              </a:rPr>
              <a:t>Birimde Ne Yapılacak?</a:t>
            </a:r>
            <a:endParaRPr lang="en-US" dirty="0"/>
          </a:p>
        </p:txBody>
      </p:sp>
      <p:sp>
        <p:nvSpPr>
          <p:cNvPr id="15" name="Text 12"/>
          <p:cNvSpPr/>
          <p:nvPr/>
        </p:nvSpPr>
        <p:spPr>
          <a:xfrm>
            <a:off x="6720840" y="2514600"/>
            <a:ext cx="4069080" cy="1371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dirty="0">
                <a:solidFill>
                  <a:srgbClr val="17233C"/>
                </a:solidFill>
              </a:rPr>
              <a:t>Birim kendi hedef kitlesini, değer önerisini, hizmet/süreçlerini, kanıtlarını ve sonuçlarını gösterecek</a:t>
            </a:r>
            <a:endParaRPr lang="en-US" dirty="0"/>
          </a:p>
        </p:txBody>
      </p:sp>
      <p:sp>
        <p:nvSpPr>
          <p:cNvPr id="16" name="Text 13"/>
          <p:cNvSpPr/>
          <p:nvPr/>
        </p:nvSpPr>
        <p:spPr>
          <a:xfrm>
            <a:off x="868680" y="5074920"/>
            <a:ext cx="5029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002060"/>
                </a:solidFill>
              </a:rPr>
              <a:t>Öz değerlendirme cümlesi şu yapıda kurulmalıdır:</a:t>
            </a:r>
            <a:endParaRPr lang="en-US" dirty="0"/>
          </a:p>
        </p:txBody>
      </p:sp>
      <p:sp>
        <p:nvSpPr>
          <p:cNvPr id="17" name="Text 14"/>
          <p:cNvSpPr/>
          <p:nvPr/>
        </p:nvSpPr>
        <p:spPr>
          <a:xfrm>
            <a:off x="868680" y="5468112"/>
            <a:ext cx="10241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i="1" dirty="0">
                <a:solidFill>
                  <a:srgbClr val="17233C"/>
                </a:solidFill>
              </a:rPr>
              <a:t>“Üniversitenin … yaklaşımı birimimizde … uygulamasıyla yürütülmekte; … verileriyle izlenmekte; … kanıtlarıyla doğrulanmakta ve … iyileştirmeleriyle geliştirilmektedir.”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566928"/>
          </a:xfrm>
          <a:prstGeom prst="rect">
            <a:avLst/>
          </a:prstGeom>
          <a:solidFill>
            <a:srgbClr val="002060"/>
          </a:solidFill>
          <a:ln w="12700">
            <a:solidFill>
              <a:srgbClr val="002060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3" name="Text 1"/>
          <p:cNvSpPr/>
          <p:nvPr/>
        </p:nvSpPr>
        <p:spPr>
          <a:xfrm>
            <a:off x="411480" y="118872"/>
            <a:ext cx="9601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Birim Öz Değerlendirmesi: RADAR Mantığı</a:t>
            </a:r>
            <a:endParaRPr lang="en-US" dirty="0"/>
          </a:p>
        </p:txBody>
      </p:sp>
      <p:sp>
        <p:nvSpPr>
          <p:cNvPr id="5" name="Shape 2"/>
          <p:cNvSpPr/>
          <p:nvPr/>
        </p:nvSpPr>
        <p:spPr>
          <a:xfrm>
            <a:off x="457200" y="6446520"/>
            <a:ext cx="11201400" cy="0"/>
          </a:xfrm>
          <a:prstGeom prst="line">
            <a:avLst/>
          </a:prstGeom>
          <a:noFill/>
          <a:ln w="12700">
            <a:solidFill>
              <a:srgbClr val="C99A2E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6" name="Text 3"/>
          <p:cNvSpPr/>
          <p:nvPr/>
        </p:nvSpPr>
        <p:spPr>
          <a:xfrm>
            <a:off x="457200" y="6519672"/>
            <a:ext cx="56692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A6677"/>
                </a:solidFill>
              </a:rPr>
              <a:t>KAEÜ 2026 EFQM Modeli Saha Hazırlık Çalışmaları</a:t>
            </a:r>
            <a:endParaRPr lang="en-US" sz="1000" dirty="0"/>
          </a:p>
        </p:txBody>
      </p:sp>
      <p:sp>
        <p:nvSpPr>
          <p:cNvPr id="7" name="Text 4"/>
          <p:cNvSpPr/>
          <p:nvPr/>
        </p:nvSpPr>
        <p:spPr>
          <a:xfrm>
            <a:off x="11201400" y="6519672"/>
            <a:ext cx="502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dirty="0">
                <a:solidFill>
                  <a:srgbClr val="5A6677"/>
                </a:solidFill>
              </a:rPr>
              <a:t>4</a:t>
            </a:r>
            <a:endParaRPr lang="en-US" dirty="0"/>
          </a:p>
        </p:txBody>
      </p:sp>
      <p:sp>
        <p:nvSpPr>
          <p:cNvPr id="8" name="Shape 5"/>
          <p:cNvSpPr/>
          <p:nvPr/>
        </p:nvSpPr>
        <p:spPr>
          <a:xfrm>
            <a:off x="548640" y="1417320"/>
            <a:ext cx="1965960" cy="1234440"/>
          </a:xfrm>
          <a:prstGeom prst="roundRect">
            <a:avLst>
              <a:gd name="adj" fmla="val 5926"/>
            </a:avLst>
          </a:prstGeom>
          <a:solidFill>
            <a:srgbClr val="0B7C8C"/>
          </a:solidFill>
          <a:ln w="12700">
            <a:solidFill>
              <a:srgbClr val="0B7C8C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9" name="Text 6"/>
          <p:cNvSpPr/>
          <p:nvPr/>
        </p:nvSpPr>
        <p:spPr>
          <a:xfrm>
            <a:off x="658368" y="1527048"/>
            <a:ext cx="1737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</a:rPr>
              <a:t>YAKLAŞIM</a:t>
            </a:r>
            <a:endParaRPr lang="en-US" dirty="0"/>
          </a:p>
        </p:txBody>
      </p:sp>
      <p:sp>
        <p:nvSpPr>
          <p:cNvPr id="10" name="Text 7"/>
          <p:cNvSpPr/>
          <p:nvPr/>
        </p:nvSpPr>
        <p:spPr>
          <a:xfrm>
            <a:off x="676656" y="1993392"/>
            <a:ext cx="1691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dirty="0">
                <a:solidFill>
                  <a:srgbClr val="FFFFFF"/>
                </a:solidFill>
              </a:rPr>
              <a:t>Ne amaçla, hangi yöntemle?</a:t>
            </a:r>
            <a:endParaRPr lang="en-US" dirty="0"/>
          </a:p>
        </p:txBody>
      </p:sp>
      <p:sp>
        <p:nvSpPr>
          <p:cNvPr id="11" name="Shape 8"/>
          <p:cNvSpPr/>
          <p:nvPr/>
        </p:nvSpPr>
        <p:spPr>
          <a:xfrm>
            <a:off x="2788920" y="1417320"/>
            <a:ext cx="1965960" cy="1234440"/>
          </a:xfrm>
          <a:prstGeom prst="roundRect">
            <a:avLst>
              <a:gd name="adj" fmla="val 5926"/>
            </a:avLst>
          </a:prstGeom>
          <a:solidFill>
            <a:srgbClr val="C99A2E"/>
          </a:solidFill>
          <a:ln w="12700">
            <a:solidFill>
              <a:srgbClr val="C99A2E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2" name="Text 9"/>
          <p:cNvSpPr/>
          <p:nvPr/>
        </p:nvSpPr>
        <p:spPr>
          <a:xfrm>
            <a:off x="2903220" y="1473431"/>
            <a:ext cx="1737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</a:rPr>
              <a:t>YAYILIM</a:t>
            </a:r>
            <a:endParaRPr lang="en-US" dirty="0"/>
          </a:p>
        </p:txBody>
      </p:sp>
      <p:sp>
        <p:nvSpPr>
          <p:cNvPr id="13" name="Text 10"/>
          <p:cNvSpPr/>
          <p:nvPr/>
        </p:nvSpPr>
        <p:spPr>
          <a:xfrm>
            <a:off x="2916936" y="1993392"/>
            <a:ext cx="1691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dirty="0">
                <a:solidFill>
                  <a:srgbClr val="FFFFFF"/>
                </a:solidFill>
              </a:rPr>
              <a:t>Nerede ve kimlerle uygulanıyor?</a:t>
            </a:r>
            <a:endParaRPr lang="en-US" dirty="0"/>
          </a:p>
        </p:txBody>
      </p:sp>
      <p:sp>
        <p:nvSpPr>
          <p:cNvPr id="14" name="Shape 11"/>
          <p:cNvSpPr/>
          <p:nvPr/>
        </p:nvSpPr>
        <p:spPr>
          <a:xfrm>
            <a:off x="4882896" y="1435191"/>
            <a:ext cx="2435354" cy="1234440"/>
          </a:xfrm>
          <a:prstGeom prst="roundRect">
            <a:avLst>
              <a:gd name="adj" fmla="val 5926"/>
            </a:avLst>
          </a:prstGeom>
          <a:solidFill>
            <a:srgbClr val="42A85F"/>
          </a:solidFill>
          <a:ln w="12700">
            <a:solidFill>
              <a:srgbClr val="42A85F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5" name="Text 12"/>
          <p:cNvSpPr/>
          <p:nvPr/>
        </p:nvSpPr>
        <p:spPr>
          <a:xfrm>
            <a:off x="5085586" y="1537439"/>
            <a:ext cx="2081788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</a:rPr>
              <a:t>DEĞERLENDİRME</a:t>
            </a:r>
            <a:endParaRPr lang="en-US" dirty="0"/>
          </a:p>
        </p:txBody>
      </p:sp>
      <p:sp>
        <p:nvSpPr>
          <p:cNvPr id="16" name="Text 13"/>
          <p:cNvSpPr/>
          <p:nvPr/>
        </p:nvSpPr>
        <p:spPr>
          <a:xfrm>
            <a:off x="5157216" y="1993392"/>
            <a:ext cx="1691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dirty="0">
                <a:solidFill>
                  <a:srgbClr val="FFFFFF"/>
                </a:solidFill>
              </a:rPr>
              <a:t>Hangi veriyle izleniyor?</a:t>
            </a:r>
            <a:endParaRPr lang="en-US" dirty="0"/>
          </a:p>
        </p:txBody>
      </p:sp>
      <p:sp>
        <p:nvSpPr>
          <p:cNvPr id="17" name="Shape 14"/>
          <p:cNvSpPr/>
          <p:nvPr/>
        </p:nvSpPr>
        <p:spPr>
          <a:xfrm>
            <a:off x="7437122" y="1435191"/>
            <a:ext cx="1965960" cy="1234440"/>
          </a:xfrm>
          <a:prstGeom prst="roundRect">
            <a:avLst>
              <a:gd name="adj" fmla="val 5926"/>
            </a:avLst>
          </a:prstGeom>
          <a:solidFill>
            <a:srgbClr val="F2A900"/>
          </a:solidFill>
          <a:ln w="12700">
            <a:solidFill>
              <a:srgbClr val="F2A900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8" name="Text 15"/>
          <p:cNvSpPr/>
          <p:nvPr/>
        </p:nvSpPr>
        <p:spPr>
          <a:xfrm>
            <a:off x="7446266" y="1496707"/>
            <a:ext cx="1737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</a:rPr>
              <a:t>İYİLEŞTİRME</a:t>
            </a:r>
            <a:endParaRPr lang="en-US" dirty="0"/>
          </a:p>
        </p:txBody>
      </p:sp>
      <p:sp>
        <p:nvSpPr>
          <p:cNvPr id="19" name="Text 16"/>
          <p:cNvSpPr/>
          <p:nvPr/>
        </p:nvSpPr>
        <p:spPr>
          <a:xfrm>
            <a:off x="7397496" y="1993392"/>
            <a:ext cx="1691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dirty="0">
                <a:solidFill>
                  <a:srgbClr val="FFFFFF"/>
                </a:solidFill>
              </a:rPr>
              <a:t>Sonuçtan sonra ne değişti?</a:t>
            </a:r>
            <a:endParaRPr lang="en-US" dirty="0"/>
          </a:p>
        </p:txBody>
      </p:sp>
      <p:sp>
        <p:nvSpPr>
          <p:cNvPr id="20" name="Shape 17"/>
          <p:cNvSpPr/>
          <p:nvPr/>
        </p:nvSpPr>
        <p:spPr>
          <a:xfrm>
            <a:off x="9637776" y="1417320"/>
            <a:ext cx="1965960" cy="1234440"/>
          </a:xfrm>
          <a:prstGeom prst="roundRect">
            <a:avLst>
              <a:gd name="adj" fmla="val 5926"/>
            </a:avLst>
          </a:prstGeom>
          <a:solidFill>
            <a:srgbClr val="002060"/>
          </a:solidFill>
          <a:ln w="12700">
            <a:solidFill>
              <a:srgbClr val="002060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21" name="Text 18"/>
          <p:cNvSpPr/>
          <p:nvPr/>
        </p:nvSpPr>
        <p:spPr>
          <a:xfrm>
            <a:off x="9686546" y="1502526"/>
            <a:ext cx="1737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</a:rPr>
              <a:t>KANIT</a:t>
            </a:r>
            <a:endParaRPr lang="en-US" dirty="0"/>
          </a:p>
        </p:txBody>
      </p:sp>
      <p:sp>
        <p:nvSpPr>
          <p:cNvPr id="22" name="Text 19"/>
          <p:cNvSpPr/>
          <p:nvPr/>
        </p:nvSpPr>
        <p:spPr>
          <a:xfrm>
            <a:off x="9637776" y="1993392"/>
            <a:ext cx="1691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dirty="0">
                <a:solidFill>
                  <a:srgbClr val="FFFFFF"/>
                </a:solidFill>
              </a:rPr>
              <a:t>Bunu nasıl doğruluyoruz?</a:t>
            </a:r>
            <a:endParaRPr lang="en-US" dirty="0"/>
          </a:p>
        </p:txBody>
      </p:sp>
      <p:sp>
        <p:nvSpPr>
          <p:cNvPr id="23" name="Text 20"/>
          <p:cNvSpPr/>
          <p:nvPr/>
        </p:nvSpPr>
        <p:spPr>
          <a:xfrm>
            <a:off x="822960" y="3246120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0B7C8C"/>
                </a:solidFill>
              </a:rPr>
              <a:t>Birimlerde Kriter 4 metni bu döngüyü göstermeli</a:t>
            </a:r>
            <a:endParaRPr lang="en-US" dirty="0"/>
          </a:p>
        </p:txBody>
      </p:sp>
      <p:sp>
        <p:nvSpPr>
          <p:cNvPr id="24" name="Shape 21"/>
          <p:cNvSpPr/>
          <p:nvPr/>
        </p:nvSpPr>
        <p:spPr>
          <a:xfrm>
            <a:off x="822960" y="3575304"/>
            <a:ext cx="10515600" cy="0"/>
          </a:xfrm>
          <a:prstGeom prst="line">
            <a:avLst/>
          </a:prstGeom>
          <a:noFill/>
          <a:ln w="15240">
            <a:solidFill>
              <a:srgbClr val="C99A2E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25" name="Text 22"/>
          <p:cNvSpPr/>
          <p:nvPr/>
        </p:nvSpPr>
        <p:spPr>
          <a:xfrm>
            <a:off x="822960" y="3767328"/>
            <a:ext cx="10241280" cy="19202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dirty="0">
                <a:solidFill>
                  <a:srgbClr val="17233C"/>
                </a:solidFill>
              </a:rPr>
              <a:t>Yalnızca “</a:t>
            </a:r>
            <a:r>
              <a:rPr lang="en-US" dirty="0" err="1">
                <a:solidFill>
                  <a:srgbClr val="17233C"/>
                </a:solidFill>
              </a:rPr>
              <a:t>faaliyet</a:t>
            </a:r>
            <a:r>
              <a:rPr lang="en-US" dirty="0">
                <a:solidFill>
                  <a:srgbClr val="17233C"/>
                </a:solidFill>
              </a:rPr>
              <a:t> </a:t>
            </a:r>
            <a:r>
              <a:rPr lang="en-US" dirty="0" err="1" smtClean="0">
                <a:solidFill>
                  <a:srgbClr val="17233C"/>
                </a:solidFill>
              </a:rPr>
              <a:t>yaptık</a:t>
            </a:r>
            <a:r>
              <a:rPr lang="en-US" dirty="0" smtClean="0">
                <a:solidFill>
                  <a:srgbClr val="17233C"/>
                </a:solidFill>
              </a:rPr>
              <a:t>” </a:t>
            </a:r>
            <a:r>
              <a:rPr lang="en-US" dirty="0">
                <a:solidFill>
                  <a:srgbClr val="17233C"/>
                </a:solidFill>
              </a:rPr>
              <a:t>denmemeli; faaliyetin hangi değer önerisine hizmet ettiği açıklanmalı.</a:t>
            </a:r>
            <a:endParaRPr lang="en-US" dirty="0"/>
          </a:p>
          <a:p>
            <a:r>
              <a:rPr lang="en-US" dirty="0">
                <a:solidFill>
                  <a:srgbClr val="17233C"/>
                </a:solidFill>
              </a:rPr>
              <a:t>Yayılım; bölüm, program, idari alt birim, merkez, öğrenci/çalışan/paydaş düzeyinde gösterilmeli.</a:t>
            </a:r>
            <a:endParaRPr lang="en-US" dirty="0"/>
          </a:p>
          <a:p>
            <a:r>
              <a:rPr lang="en-US" dirty="0">
                <a:solidFill>
                  <a:srgbClr val="17233C"/>
                </a:solidFill>
              </a:rPr>
              <a:t>Değerlendirme; anket, toplantı, performans göstergesi, MYS/BKYS kaydı, etki analizi veya kıyasla desteklenmeli.</a:t>
            </a:r>
            <a:endParaRPr lang="en-US" dirty="0"/>
          </a:p>
          <a:p>
            <a:r>
              <a:rPr lang="en-US" dirty="0">
                <a:solidFill>
                  <a:srgbClr val="17233C"/>
                </a:solidFill>
              </a:rPr>
              <a:t>İyileştirme; sonucu görülen somut değişiklikle yazılmalı.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566928"/>
          </a:xfrm>
          <a:prstGeom prst="rect">
            <a:avLst/>
          </a:prstGeom>
          <a:solidFill>
            <a:srgbClr val="002060"/>
          </a:solidFill>
          <a:ln w="12700">
            <a:solidFill>
              <a:srgbClr val="002060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9790" y="850168"/>
            <a:ext cx="9085810" cy="5157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3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566928"/>
          </a:xfrm>
          <a:prstGeom prst="rect">
            <a:avLst/>
          </a:prstGeom>
          <a:solidFill>
            <a:srgbClr val="002060"/>
          </a:solidFill>
          <a:ln w="12700">
            <a:solidFill>
              <a:srgbClr val="002060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1096" y="566928"/>
            <a:ext cx="10019868" cy="6020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875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9326" y="1000629"/>
            <a:ext cx="8974090" cy="5139373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566928"/>
          </a:xfrm>
          <a:prstGeom prst="rect">
            <a:avLst/>
          </a:prstGeom>
          <a:solidFill>
            <a:srgbClr val="002060"/>
          </a:solidFill>
          <a:ln w="12700">
            <a:solidFill>
              <a:srgbClr val="002060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38866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568</TotalTime>
  <Words>2221</Words>
  <Application>Microsoft Office PowerPoint</Application>
  <PresentationFormat>Geniş ekran</PresentationFormat>
  <Paragraphs>347</Paragraphs>
  <Slides>26</Slides>
  <Notes>20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26</vt:i4>
      </vt:variant>
    </vt:vector>
  </HeadingPairs>
  <TitlesOfParts>
    <vt:vector size="31" baseType="lpstr">
      <vt:lpstr>Aptos</vt:lpstr>
      <vt:lpstr>Aptos Display</vt:lpstr>
      <vt:lpstr>Arial</vt:lpstr>
      <vt:lpstr>Times New Roman</vt:lpstr>
      <vt:lpstr>Office Theme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Kırşehir Ahi Evran Üniversitesi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Kriter 4 – Sürdürülebilir Değer Yaratma</dc:title>
  <dc:subject>EFQM Kriter 4 Öz Değerlendirme Eğitimi</dc:subject>
  <dc:creator>Kırşehir Ahi Evran Üniversitesi Kalite Yönetim Koordinatörlüğü</dc:creator>
  <cp:lastModifiedBy>İlkay AÇIKGÖZ ERKAYA</cp:lastModifiedBy>
  <cp:revision>26</cp:revision>
  <dcterms:created xsi:type="dcterms:W3CDTF">2026-07-29T07:12:20Z</dcterms:created>
  <dcterms:modified xsi:type="dcterms:W3CDTF">2026-07-30T16:27:18Z</dcterms:modified>
</cp:coreProperties>
</file>