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305"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257" r:id="rId27"/>
    <p:sldId id="269" r:id="rId28"/>
    <p:sldId id="270" r:id="rId29"/>
    <p:sldId id="271" r:id="rId30"/>
    <p:sldId id="272" r:id="rId31"/>
    <p:sldId id="273" r:id="rId32"/>
    <p:sldId id="274" r:id="rId33"/>
    <p:sldId id="275" r:id="rId34"/>
    <p:sldId id="276" r:id="rId35"/>
    <p:sldId id="285" r:id="rId36"/>
    <p:sldId id="277" r:id="rId37"/>
    <p:sldId id="286" r:id="rId38"/>
    <p:sldId id="278" r:id="rId39"/>
    <p:sldId id="287" r:id="rId40"/>
    <p:sldId id="279" r:id="rId41"/>
    <p:sldId id="288" r:id="rId42"/>
    <p:sldId id="280" r:id="rId43"/>
    <p:sldId id="281" r:id="rId44"/>
    <p:sldId id="289" r:id="rId45"/>
    <p:sldId id="282" r:id="rId46"/>
    <p:sldId id="290" r:id="rId47"/>
    <p:sldId id="283" r:id="rId48"/>
    <p:sldId id="284" r:id="rId49"/>
    <p:sldId id="258" r:id="rId50"/>
    <p:sldId id="259" r:id="rId51"/>
    <p:sldId id="260" r:id="rId52"/>
    <p:sldId id="261" r:id="rId53"/>
    <p:sldId id="262" r:id="rId54"/>
    <p:sldId id="263" r:id="rId55"/>
    <p:sldId id="264" r:id="rId56"/>
    <p:sldId id="265" r:id="rId57"/>
    <p:sldId id="266" r:id="rId58"/>
    <p:sldId id="267" r:id="rId59"/>
    <p:sldId id="268" r:id="rId60"/>
  </p:sldIdLst>
  <p:sldSz cx="12192000" cy="6858000"/>
  <p:notesSz cx="6797675" cy="9872663"/>
  <p:embeddedFontLst>
    <p:embeddedFont>
      <p:font typeface="Segoe MDL2 Assets" panose="050A0102010101010101" pitchFamily="18" charset="0"/>
      <p:regular r:id="rId62"/>
    </p:embeddedFont>
    <p:embeddedFont>
      <p:font typeface="Aharoni" panose="020B0604020202020204" charset="-79"/>
      <p:bold r:id="rId63"/>
    </p:embeddedFont>
    <p:embeddedFont>
      <p:font typeface="Roboto" panose="020B0604020202020204" charset="0"/>
      <p:regular r:id="rId64"/>
      <p:bold r:id="rId65"/>
      <p:italic r:id="rId66"/>
      <p:boldItalic r:id="rId67"/>
    </p:embeddedFont>
    <p:embeddedFont>
      <p:font typeface="Nunito" panose="020B0604020202020204" charset="-94"/>
      <p:regular r:id="rId68"/>
      <p:bold r:id="rId69"/>
      <p:italic r:id="rId70"/>
      <p:boldItalic r:id="rId71"/>
    </p:embeddedFont>
    <p:embeddedFont>
      <p:font typeface="Arial Black" panose="020B0A04020102020204" pitchFamily="34" charset="0"/>
      <p:bold r:id="rId72"/>
    </p:embeddedFont>
    <p:embeddedFont>
      <p:font typeface="Century Gothic" panose="020B0502020202020204" pitchFamily="34" charset="0"/>
      <p:regular r:id="rId73"/>
      <p:bold r:id="rId74"/>
      <p:italic r:id="rId75"/>
      <p:boldItalic r:id="rId76"/>
    </p:embeddedFont>
    <p:embeddedFont>
      <p:font typeface="Libre Franklin" panose="020B0604020202020204" charset="-94"/>
      <p:regular r:id="rId77"/>
      <p:bold r:id="rId78"/>
      <p:italic r:id="rId79"/>
      <p:boldItalic r:id="rId80"/>
    </p:embeddedFont>
    <p:embeddedFont>
      <p:font typeface="Amasis MT Pro" panose="020B0604020202020204" charset="-94"/>
      <p:regular r:id="rId81"/>
      <p:bold r:id="rId82"/>
      <p:italic r:id="rId83"/>
      <p:boldItalic r:id="rId84"/>
    </p:embeddedFont>
    <p:embeddedFont>
      <p:font typeface="Calibri" panose="020F050202020403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dk/hUWWUQL2Kl/aalDczucbDW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93824" autoAdjust="0"/>
  </p:normalViewPr>
  <p:slideViewPr>
    <p:cSldViewPr snapToGrid="0">
      <p:cViewPr varScale="1">
        <p:scale>
          <a:sx n="82" d="100"/>
          <a:sy n="82" d="100"/>
        </p:scale>
        <p:origin x="618" y="-90"/>
      </p:cViewPr>
      <p:guideLst/>
    </p:cSldViewPr>
  </p:slideViewPr>
  <p:notesTextViewPr>
    <p:cViewPr>
      <p:scale>
        <a:sx n="1" d="1"/>
        <a:sy n="1" d="1"/>
      </p:scale>
      <p:origin x="0" y="0"/>
    </p:cViewPr>
  </p:notesTextViewPr>
  <p:notesViewPr>
    <p:cSldViewPr snapToGrid="0">
      <p:cViewPr varScale="1">
        <p:scale>
          <a:sx n="62" d="100"/>
          <a:sy n="62" d="100"/>
        </p:scale>
        <p:origin x="335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font" Target="fonts/font2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font" Target="fonts/font26.fntdata"/><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8"/>
            <a:ext cx="2945659" cy="49534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txBox="1">
            <a:spLocks noGrp="1"/>
          </p:cNvSpPr>
          <p:nvPr>
            <p:ph type="sldNum" idx="12"/>
          </p:nvPr>
        </p:nvSpPr>
        <p:spPr>
          <a:xfrm>
            <a:off x="3850443" y="9377318"/>
            <a:ext cx="2945659" cy="49534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4ed32b161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84ed32b161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84ed32b161_0_3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184ed32b161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4ed32b161_0_2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84ed32b161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7e9a0ed6f1_2_1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17e9a0ed6f1_2_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7e9a0ed6f1_2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17e9a0ed6f1_2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84ed32b161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g184ed32b161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FAC803-B48B-482C-BFF5-CACC5BEC9A93}" type="slidenum">
              <a:rPr lang="tr-TR" smtClean="0"/>
              <a:t>21</a:t>
            </a:fld>
            <a:endParaRPr lang="tr-TR"/>
          </a:p>
        </p:txBody>
      </p:sp>
    </p:spTree>
    <p:extLst>
      <p:ext uri="{BB962C8B-B14F-4D97-AF65-F5344CB8AC3E}">
        <p14:creationId xmlns:p14="http://schemas.microsoft.com/office/powerpoint/2010/main" val="2734381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1892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964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870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3001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783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2520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99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243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84ed32b161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184ed32b161_0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933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52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8531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3191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327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2644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6575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7926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8666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670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4ed32b161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184ed32b161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368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33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2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74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7368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7910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1708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3746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019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952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4ed32b161_0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184ed32b161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0794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623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523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3713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38986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5:notes"/>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5: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657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4ed32b161_0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184ed32b161_0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84ed32b161_0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g184ed32b161_0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84ed32b161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84ed32b161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cxnSp>
        <p:nvCxnSpPr>
          <p:cNvPr id="21" name="Google Shape;21;p21"/>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22" name="Google Shape;22;p21"/>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Özel Düzen">
  <p:cSld name="Özel Düzen">
    <p:spTree>
      <p:nvGrpSpPr>
        <p:cNvPr id="1" name="Shape 98"/>
        <p:cNvGrpSpPr/>
        <p:nvPr/>
      </p:nvGrpSpPr>
      <p:grpSpPr>
        <a:xfrm>
          <a:off x="0" y="0"/>
          <a:ext cx="0" cy="0"/>
          <a:chOff x="0" y="0"/>
          <a:chExt cx="0" cy="0"/>
        </a:xfrm>
      </p:grpSpPr>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aşlık ve İçerik">
  <p:cSld name="2_Başlık ve İçerik">
    <p:spTree>
      <p:nvGrpSpPr>
        <p:cNvPr id="1" name="Shape 102"/>
        <p:cNvGrpSpPr/>
        <p:nvPr/>
      </p:nvGrpSpPr>
      <p:grpSpPr>
        <a:xfrm>
          <a:off x="0" y="0"/>
          <a:ext cx="0" cy="0"/>
          <a:chOff x="0" y="0"/>
          <a:chExt cx="0" cy="0"/>
        </a:xfrm>
      </p:grpSpPr>
      <p:cxnSp>
        <p:nvCxnSpPr>
          <p:cNvPr id="2" name="Google Shape;27;p22"/>
          <p:cNvCxnSpPr/>
          <p:nvPr userDrawn="1"/>
        </p:nvCxnSpPr>
        <p:spPr>
          <a:xfrm>
            <a:off x="0" y="165584"/>
            <a:ext cx="12192000" cy="0"/>
          </a:xfrm>
          <a:prstGeom prst="straightConnector1">
            <a:avLst/>
          </a:prstGeom>
          <a:noFill/>
          <a:ln w="12700" cap="flat" cmpd="sng">
            <a:solidFill>
              <a:schemeClr val="accent5"/>
            </a:solidFill>
            <a:prstDash val="solid"/>
            <a:miter lim="800000"/>
            <a:headEnd type="none" w="sm" len="sm"/>
            <a:tailEnd type="none" w="sm" len="sm"/>
          </a:ln>
        </p:spPr>
      </p:cxnSp>
      <p:pic>
        <p:nvPicPr>
          <p:cNvPr id="3" name="Google Shape;28;p22"/>
          <p:cNvPicPr preferRelativeResize="0"/>
          <p:nvPr userDrawn="1"/>
        </p:nvPicPr>
        <p:blipFill rotWithShape="1">
          <a:blip r:embed="rId2">
            <a:alphaModFix/>
          </a:blip>
          <a:srcRect/>
          <a:stretch/>
        </p:blipFill>
        <p:spPr>
          <a:xfrm>
            <a:off x="2655899" y="6194604"/>
            <a:ext cx="7744906" cy="666843"/>
          </a:xfrm>
          <a:prstGeom prst="rect">
            <a:avLst/>
          </a:prstGeom>
          <a:noFill/>
          <a:ln>
            <a:noFill/>
          </a:ln>
        </p:spPr>
      </p:pic>
      <p:pic>
        <p:nvPicPr>
          <p:cNvPr id="4" name="Google Shape;29;p22"/>
          <p:cNvPicPr preferRelativeResize="0"/>
          <p:nvPr userDrawn="1"/>
        </p:nvPicPr>
        <p:blipFill rotWithShape="1">
          <a:blip r:embed="rId3">
            <a:alphaModFix/>
          </a:blip>
          <a:srcRect/>
          <a:stretch/>
        </p:blipFill>
        <p:spPr>
          <a:xfrm>
            <a:off x="1305361" y="6317351"/>
            <a:ext cx="1543265" cy="362001"/>
          </a:xfrm>
          <a:prstGeom prst="rect">
            <a:avLst/>
          </a:prstGeom>
          <a:noFill/>
          <a:ln>
            <a:noFill/>
          </a:ln>
        </p:spPr>
      </p:pic>
      <p:pic>
        <p:nvPicPr>
          <p:cNvPr id="5" name="Google Shape;30;p22"/>
          <p:cNvPicPr preferRelativeResize="0"/>
          <p:nvPr userDrawn="1"/>
        </p:nvPicPr>
        <p:blipFill rotWithShape="1">
          <a:blip r:embed="rId3">
            <a:alphaModFix/>
          </a:blip>
          <a:srcRect/>
          <a:stretch/>
        </p:blipFill>
        <p:spPr>
          <a:xfrm>
            <a:off x="4354" y="6317351"/>
            <a:ext cx="1543265" cy="362001"/>
          </a:xfrm>
          <a:prstGeom prst="rect">
            <a:avLst/>
          </a:prstGeom>
          <a:noFill/>
          <a:ln>
            <a:noFill/>
          </a:ln>
        </p:spPr>
      </p:pic>
      <p:pic>
        <p:nvPicPr>
          <p:cNvPr id="12" name="Google Shape;32;p22"/>
          <p:cNvPicPr preferRelativeResize="0"/>
          <p:nvPr userDrawn="1"/>
        </p:nvPicPr>
        <p:blipFill rotWithShape="1">
          <a:blip r:embed="rId3">
            <a:alphaModFix/>
          </a:blip>
          <a:srcRect/>
          <a:stretch/>
        </p:blipFill>
        <p:spPr>
          <a:xfrm>
            <a:off x="10199915" y="6317350"/>
            <a:ext cx="1992086" cy="362001"/>
          </a:xfrm>
          <a:prstGeom prst="rect">
            <a:avLst/>
          </a:prstGeom>
          <a:noFill/>
          <a:ln>
            <a:noFill/>
          </a:ln>
        </p:spPr>
      </p:pic>
      <p:cxnSp>
        <p:nvCxnSpPr>
          <p:cNvPr id="13" name="Google Shape;26;p22"/>
          <p:cNvCxnSpPr/>
          <p:nvPr userDrawn="1"/>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99729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8"/>
        <p:cNvGrpSpPr/>
        <p:nvPr/>
      </p:nvGrpSpPr>
      <p:grpSpPr>
        <a:xfrm>
          <a:off x="0" y="0"/>
          <a:ext cx="0" cy="0"/>
          <a:chOff x="0" y="0"/>
          <a:chExt cx="0" cy="0"/>
        </a:xfrm>
      </p:grpSpPr>
      <p:sp>
        <p:nvSpPr>
          <p:cNvPr id="39" name="Google Shape;39;g17e9a0ed6f1_1_250"/>
          <p:cNvSpPr txBox="1">
            <a:spLocks noGrp="1"/>
          </p:cNvSpPr>
          <p:nvPr>
            <p:ph type="title"/>
          </p:nvPr>
        </p:nvSpPr>
        <p:spPr>
          <a:xfrm>
            <a:off x="0" y="200176"/>
            <a:ext cx="12192000" cy="775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800"/>
              <a:buFont typeface="Calibri"/>
              <a:buNone/>
              <a:defRPr sz="4800" b="1">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g17e9a0ed6f1_1_250"/>
          <p:cNvSpPr/>
          <p:nvPr/>
        </p:nvSpPr>
        <p:spPr>
          <a:xfrm>
            <a:off x="0" y="6597352"/>
            <a:ext cx="12192000" cy="2607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g17e9a0ed6f1_1_250"/>
          <p:cNvSpPr txBox="1">
            <a:spLocks noGrp="1"/>
          </p:cNvSpPr>
          <p:nvPr>
            <p:ph type="body" idx="1"/>
          </p:nvPr>
        </p:nvSpPr>
        <p:spPr>
          <a:xfrm>
            <a:off x="0" y="1005381"/>
            <a:ext cx="12192000" cy="41940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rgbClr val="595959"/>
              </a:buClr>
              <a:buSzPts val="2400"/>
              <a:buFont typeface="Calibri"/>
              <a:buNone/>
              <a:defRPr sz="2400" b="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7138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3"/>
        <p:cNvGrpSpPr/>
        <p:nvPr/>
      </p:nvGrpSpPr>
      <p:grpSpPr>
        <a:xfrm>
          <a:off x="0" y="0"/>
          <a:ext cx="0" cy="0"/>
          <a:chOff x="0" y="0"/>
          <a:chExt cx="0" cy="0"/>
        </a:xfrm>
      </p:grpSpPr>
      <p:sp>
        <p:nvSpPr>
          <p:cNvPr id="34" name="Google Shape;3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cxnSp>
        <p:nvCxnSpPr>
          <p:cNvPr id="39" name="Google Shape;39;p23"/>
          <p:cNvCxnSpPr/>
          <p:nvPr/>
        </p:nvCxnSpPr>
        <p:spPr>
          <a:xfrm>
            <a:off x="0" y="117857"/>
            <a:ext cx="12192000" cy="0"/>
          </a:xfrm>
          <a:prstGeom prst="straightConnector1">
            <a:avLst/>
          </a:prstGeom>
          <a:noFill/>
          <a:ln w="28575" cap="flat" cmpd="sng">
            <a:solidFill>
              <a:schemeClr val="accent1"/>
            </a:solidFill>
            <a:prstDash val="solid"/>
            <a:miter lim="800000"/>
            <a:headEnd type="none" w="sm" len="sm"/>
            <a:tailEnd type="none" w="sm" len="sm"/>
          </a:ln>
        </p:spPr>
      </p:cxnSp>
      <p:cxnSp>
        <p:nvCxnSpPr>
          <p:cNvPr id="40" name="Google Shape;40;p23"/>
          <p:cNvCxnSpPr/>
          <p:nvPr/>
        </p:nvCxnSpPr>
        <p:spPr>
          <a:xfrm>
            <a:off x="0" y="198242"/>
            <a:ext cx="12192000" cy="0"/>
          </a:xfrm>
          <a:prstGeom prst="straightConnector1">
            <a:avLst/>
          </a:prstGeom>
          <a:noFill/>
          <a:ln w="12700" cap="flat" cmpd="sng">
            <a:solidFill>
              <a:schemeClr val="accent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68"/>
        <p:cNvGrpSpPr/>
        <p:nvPr/>
      </p:nvGrpSpPr>
      <p:grpSpPr>
        <a:xfrm>
          <a:off x="0" y="0"/>
          <a:ext cx="0" cy="0"/>
          <a:chOff x="0" y="0"/>
          <a:chExt cx="0" cy="0"/>
        </a:xfrm>
      </p:grpSpPr>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a:spLocks noGrp="1"/>
          </p:cNvSpPr>
          <p:nvPr>
            <p:ph type="pic" idx="2"/>
          </p:nvPr>
        </p:nvSpPr>
        <p:spPr>
          <a:xfrm>
            <a:off x="5183188" y="987425"/>
            <a:ext cx="6172200" cy="4873625"/>
          </a:xfrm>
          <a:prstGeom prst="rect">
            <a:avLst/>
          </a:prstGeom>
          <a:noFill/>
          <a:ln>
            <a:noFill/>
          </a:ln>
        </p:spPr>
      </p:sp>
      <p:sp>
        <p:nvSpPr>
          <p:cNvPr id="82" name="Google Shape;82;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
          <p:cNvSpPr/>
          <p:nvPr/>
        </p:nvSpPr>
        <p:spPr>
          <a:xfrm>
            <a:off x="486873" y="2428674"/>
            <a:ext cx="11007969" cy="1200288"/>
          </a:xfrm>
          <a:prstGeom prst="rect">
            <a:avLst/>
          </a:prstGeom>
          <a:noFill/>
          <a:ln>
            <a:noFill/>
          </a:ln>
          <a:effectLst>
            <a:outerShdw blurRad="44450" dist="27940" dir="5400000" algn="ctr">
              <a:srgbClr val="000000">
                <a:alpha val="31372"/>
              </a:srgbClr>
            </a:outerShdw>
          </a:effectLst>
        </p:spPr>
        <p:txBody>
          <a:bodyPr spcFirstLastPara="1" wrap="square" lIns="91425" tIns="45700" rIns="91425" bIns="45700" anchor="t" anchorCtr="0">
            <a:spAutoFit/>
          </a:bodyPr>
          <a:lstStyle/>
          <a:p>
            <a:pPr lvl="0" algn="ctr"/>
            <a:r>
              <a:rPr lang="tr-TR" sz="3600" b="1" dirty="0">
                <a:solidFill>
                  <a:schemeClr val="accent1">
                    <a:lumMod val="50000"/>
                  </a:schemeClr>
                </a:solidFill>
                <a:latin typeface="Times New Roman"/>
                <a:ea typeface="Times New Roman"/>
                <a:cs typeface="Times New Roman"/>
                <a:sym typeface="Times New Roman"/>
              </a:rPr>
              <a:t>İç Değerlendirme Bilgilendirme Toplantısı</a:t>
            </a:r>
          </a:p>
          <a:p>
            <a:pPr lvl="0" algn="ctr"/>
            <a:r>
              <a:rPr lang="tr-TR" sz="3600" b="1" dirty="0">
                <a:solidFill>
                  <a:schemeClr val="accent1">
                    <a:lumMod val="50000"/>
                  </a:schemeClr>
                </a:solidFill>
                <a:latin typeface="Times New Roman"/>
                <a:ea typeface="Times New Roman"/>
                <a:cs typeface="Times New Roman"/>
                <a:sym typeface="Times New Roman"/>
              </a:rPr>
              <a:t>2024</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1225"/>
            <a:ext cx="7543800" cy="86677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5991224"/>
            <a:ext cx="7543800" cy="866775"/>
          </a:xfrm>
          <a:prstGeom prst="rect">
            <a:avLst/>
          </a:prstGeom>
        </p:spPr>
      </p:pic>
      <p:pic>
        <p:nvPicPr>
          <p:cNvPr id="20" name="Google Shape;112;p1" descr="Telefon"/>
          <p:cNvPicPr preferRelativeResize="0"/>
          <p:nvPr/>
        </p:nvPicPr>
        <p:blipFill rotWithShape="1">
          <a:blip r:embed="rId5">
            <a:alphaModFix/>
          </a:blip>
          <a:srcRect/>
          <a:stretch/>
        </p:blipFill>
        <p:spPr>
          <a:xfrm>
            <a:off x="8921181" y="6168341"/>
            <a:ext cx="253916" cy="253916"/>
          </a:xfrm>
          <a:prstGeom prst="rect">
            <a:avLst/>
          </a:prstGeom>
          <a:noFill/>
          <a:ln>
            <a:noFill/>
          </a:ln>
        </p:spPr>
      </p:pic>
      <p:sp>
        <p:nvSpPr>
          <p:cNvPr id="21" name="Google Shape;113;p1"/>
          <p:cNvSpPr/>
          <p:nvPr/>
        </p:nvSpPr>
        <p:spPr>
          <a:xfrm>
            <a:off x="9148381" y="6168110"/>
            <a:ext cx="1013419"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03862804282</a:t>
            </a:r>
            <a:endParaRPr sz="1050" b="1" i="0" u="none" strike="noStrike" cap="none" dirty="0">
              <a:solidFill>
                <a:schemeClr val="bg1"/>
              </a:solidFill>
              <a:latin typeface="Segoe MDL2 Assets" panose="050A0102010101010101" pitchFamily="18" charset="0"/>
              <a:ea typeface="Century Gothic"/>
              <a:cs typeface="Century Gothic"/>
              <a:sym typeface="Century Gothic"/>
            </a:endParaRPr>
          </a:p>
        </p:txBody>
      </p:sp>
      <p:pic>
        <p:nvPicPr>
          <p:cNvPr id="22" name="Google Shape;115;p1" descr="Zarf"/>
          <p:cNvPicPr preferRelativeResize="0"/>
          <p:nvPr/>
        </p:nvPicPr>
        <p:blipFill rotWithShape="1">
          <a:blip r:embed="rId6">
            <a:alphaModFix/>
          </a:blip>
          <a:srcRect/>
          <a:stretch/>
        </p:blipFill>
        <p:spPr>
          <a:xfrm>
            <a:off x="8921181" y="6359737"/>
            <a:ext cx="253916" cy="253916"/>
          </a:xfrm>
          <a:prstGeom prst="rect">
            <a:avLst/>
          </a:prstGeom>
          <a:noFill/>
          <a:ln>
            <a:noFill/>
          </a:ln>
        </p:spPr>
      </p:pic>
      <p:sp>
        <p:nvSpPr>
          <p:cNvPr id="23" name="Google Shape;116;p1"/>
          <p:cNvSpPr/>
          <p:nvPr/>
        </p:nvSpPr>
        <p:spPr>
          <a:xfrm>
            <a:off x="9132525" y="6344303"/>
            <a:ext cx="2193229"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kaliteyonetimi@ahievran.edu.tr</a:t>
            </a:r>
            <a:endParaRPr sz="1400" b="0" i="0" u="none" strike="noStrike" cap="none" dirty="0">
              <a:solidFill>
                <a:schemeClr val="bg1"/>
              </a:solidFill>
              <a:latin typeface="Segoe MDL2 Assets" panose="050A0102010101010101" pitchFamily="18" charset="0"/>
              <a:sym typeface="Arial"/>
            </a:endParaRPr>
          </a:p>
        </p:txBody>
      </p:sp>
      <p:pic>
        <p:nvPicPr>
          <p:cNvPr id="24" name="Google Shape;118;p1" descr="World"/>
          <p:cNvPicPr preferRelativeResize="0"/>
          <p:nvPr/>
        </p:nvPicPr>
        <p:blipFill rotWithShape="1">
          <a:blip r:embed="rId7">
            <a:alphaModFix/>
          </a:blip>
          <a:srcRect/>
          <a:stretch/>
        </p:blipFill>
        <p:spPr>
          <a:xfrm>
            <a:off x="8905325" y="6555294"/>
            <a:ext cx="253916" cy="253916"/>
          </a:xfrm>
          <a:prstGeom prst="rect">
            <a:avLst/>
          </a:prstGeom>
          <a:noFill/>
          <a:ln>
            <a:noFill/>
          </a:ln>
        </p:spPr>
      </p:pic>
      <p:sp>
        <p:nvSpPr>
          <p:cNvPr id="25" name="Google Shape;119;p1"/>
          <p:cNvSpPr/>
          <p:nvPr/>
        </p:nvSpPr>
        <p:spPr>
          <a:xfrm>
            <a:off x="9144248" y="6545331"/>
            <a:ext cx="1569660"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tr-TR" sz="1050" b="1" i="0" u="none" strike="noStrike" cap="none" dirty="0">
                <a:solidFill>
                  <a:schemeClr val="bg1"/>
                </a:solidFill>
                <a:latin typeface="Century Gothic"/>
                <a:ea typeface="Century Gothic"/>
                <a:cs typeface="Century Gothic"/>
                <a:sym typeface="Century Gothic"/>
              </a:rPr>
              <a:t>kalite.ahievran.edu.tr</a:t>
            </a:r>
            <a:endParaRPr sz="1400" b="0" i="0" u="none" strike="noStrike" cap="none" dirty="0">
              <a:solidFill>
                <a:schemeClr val="bg1"/>
              </a:solidFill>
              <a:latin typeface="Segoe MDL2 Assets" panose="050A0102010101010101" pitchFamily="18" charset="0"/>
              <a:sym typeface="Arial"/>
            </a:endParaRPr>
          </a:p>
        </p:txBody>
      </p:sp>
      <p:sp>
        <p:nvSpPr>
          <p:cNvPr id="7" name="Dikdörtgen 6"/>
          <p:cNvSpPr/>
          <p:nvPr/>
        </p:nvSpPr>
        <p:spPr>
          <a:xfrm>
            <a:off x="8835970" y="5958610"/>
            <a:ext cx="2489784" cy="276999"/>
          </a:xfrm>
          <a:prstGeom prst="rect">
            <a:avLst/>
          </a:prstGeom>
        </p:spPr>
        <p:txBody>
          <a:bodyPr wrap="none">
            <a:spAutoFit/>
          </a:bodyPr>
          <a:lstStyle/>
          <a:p>
            <a:pPr lvl="0" algn="ctr">
              <a:buSzPts val="1200"/>
            </a:pPr>
            <a:r>
              <a:rPr lang="tr-TR" sz="1200" b="1" dirty="0">
                <a:solidFill>
                  <a:schemeClr val="bg1"/>
                </a:solidFill>
                <a:latin typeface="Century Gothic"/>
                <a:ea typeface="Century Gothic"/>
                <a:cs typeface="Century Gothic"/>
                <a:sym typeface="Century Gothic"/>
              </a:rPr>
              <a:t>Kalite Yönetim Koordinatörlüğü</a:t>
            </a:r>
            <a:endParaRPr lang="tr-TR" sz="1200" dirty="0">
              <a:solidFill>
                <a:schemeClr val="bg1"/>
              </a:solidFill>
            </a:endParaRPr>
          </a:p>
        </p:txBody>
      </p:sp>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033" y="435951"/>
            <a:ext cx="5838825" cy="1085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84ed32b161_0_2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10</a:t>
            </a:fld>
            <a:endParaRPr>
              <a:solidFill>
                <a:srgbClr val="888888"/>
              </a:solidFill>
              <a:latin typeface="Calibri"/>
              <a:ea typeface="Calibri"/>
              <a:cs typeface="Calibri"/>
              <a:sym typeface="Calibri"/>
            </a:endParaRPr>
          </a:p>
        </p:txBody>
      </p:sp>
      <p:pic>
        <p:nvPicPr>
          <p:cNvPr id="208" name="Google Shape;208;g184ed32b161_0_232"/>
          <p:cNvPicPr preferRelativeResize="0"/>
          <p:nvPr/>
        </p:nvPicPr>
        <p:blipFill rotWithShape="1">
          <a:blip r:embed="rId3">
            <a:alphaModFix/>
          </a:blip>
          <a:srcRect/>
          <a:stretch/>
        </p:blipFill>
        <p:spPr>
          <a:xfrm>
            <a:off x="0" y="1083100"/>
            <a:ext cx="12054098" cy="4828251"/>
          </a:xfrm>
          <a:prstGeom prst="rect">
            <a:avLst/>
          </a:prstGeom>
          <a:noFill/>
          <a:ln>
            <a:noFill/>
          </a:ln>
        </p:spPr>
      </p:pic>
      <p:sp>
        <p:nvSpPr>
          <p:cNvPr id="209" name="Google Shape;209;g184ed32b161_0_232"/>
          <p:cNvSpPr txBox="1"/>
          <p:nvPr/>
        </p:nvSpPr>
        <p:spPr>
          <a:xfrm>
            <a:off x="0" y="154911"/>
            <a:ext cx="12192000" cy="7758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tr-TR" sz="3600" b="1" i="0" u="none" strike="noStrike" cap="none">
                <a:solidFill>
                  <a:srgbClr val="873871"/>
                </a:solidFill>
                <a:latin typeface="Roboto"/>
                <a:ea typeface="Roboto"/>
                <a:cs typeface="Roboto"/>
                <a:sym typeface="Roboto"/>
              </a:rPr>
              <a:t>Kalite Güvence Sistemi</a:t>
            </a:r>
            <a:endParaRPr sz="4000" b="1" i="0" u="none" strike="noStrike" cap="none">
              <a:solidFill>
                <a:srgbClr val="2289A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84ed32b161_0_3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11</a:t>
            </a:fld>
            <a:endParaRPr>
              <a:solidFill>
                <a:srgbClr val="888888"/>
              </a:solidFill>
              <a:latin typeface="Calibri"/>
              <a:ea typeface="Calibri"/>
              <a:cs typeface="Calibri"/>
              <a:sym typeface="Calibri"/>
            </a:endParaRPr>
          </a:p>
        </p:txBody>
      </p:sp>
      <p:sp>
        <p:nvSpPr>
          <p:cNvPr id="215" name="Google Shape;215;g184ed32b161_0_327"/>
          <p:cNvSpPr txBox="1"/>
          <p:nvPr/>
        </p:nvSpPr>
        <p:spPr>
          <a:xfrm>
            <a:off x="607875" y="2384725"/>
            <a:ext cx="9523200" cy="2608376"/>
          </a:xfrm>
          <a:prstGeom prst="rect">
            <a:avLst/>
          </a:prstGeom>
          <a:noFill/>
          <a:ln>
            <a:noFill/>
          </a:ln>
        </p:spPr>
        <p:txBody>
          <a:bodyPr spcFirstLastPara="1" wrap="square" lIns="91425" tIns="91425" rIns="91425" bIns="91425" anchor="t" anchorCtr="0">
            <a:spAutoFit/>
          </a:bodyPr>
          <a:lstStyle/>
          <a:p>
            <a:pPr marL="457200" marR="0" lvl="0" indent="-450850" algn="l" rtl="0">
              <a:lnSpc>
                <a:spcPct val="150000"/>
              </a:lnSpc>
              <a:spcBef>
                <a:spcPts val="0"/>
              </a:spcBef>
              <a:spcAft>
                <a:spcPts val="0"/>
              </a:spcAft>
              <a:buClr>
                <a:srgbClr val="C00000"/>
              </a:buClr>
              <a:buSzPts val="3500"/>
              <a:buFont typeface="Arial"/>
              <a:buChar char="-"/>
            </a:pPr>
            <a:r>
              <a:rPr lang="tr-TR" sz="3500" b="1" i="0" u="none" strike="noStrike" cap="none">
                <a:solidFill>
                  <a:srgbClr val="C00000"/>
                </a:solidFill>
                <a:highlight>
                  <a:schemeClr val="lt2"/>
                </a:highlight>
                <a:latin typeface="Arial"/>
                <a:ea typeface="Arial"/>
                <a:cs typeface="Arial"/>
                <a:sym typeface="Arial"/>
              </a:rPr>
              <a:t>YÖKAK KİDR Ölçütleri</a:t>
            </a:r>
            <a:endParaRPr sz="3500" b="1" i="0" u="none" strike="noStrike" cap="none">
              <a:solidFill>
                <a:srgbClr val="C00000"/>
              </a:solidFill>
              <a:highlight>
                <a:schemeClr val="lt2"/>
              </a:highlight>
              <a:latin typeface="Arial"/>
              <a:ea typeface="Arial"/>
              <a:cs typeface="Arial"/>
              <a:sym typeface="Arial"/>
            </a:endParaRPr>
          </a:p>
          <a:p>
            <a:pPr marL="457200" marR="0" lvl="0" indent="-450850" algn="l" rtl="0">
              <a:lnSpc>
                <a:spcPct val="150000"/>
              </a:lnSpc>
              <a:spcBef>
                <a:spcPts val="0"/>
              </a:spcBef>
              <a:spcAft>
                <a:spcPts val="0"/>
              </a:spcAft>
              <a:buClr>
                <a:srgbClr val="C00000"/>
              </a:buClr>
              <a:buSzPts val="3500"/>
              <a:buFont typeface="Arial"/>
              <a:buChar char="-"/>
            </a:pPr>
            <a:r>
              <a:rPr lang="tr-TR" sz="3500" b="1" i="0" u="none" strike="noStrike" cap="none">
                <a:solidFill>
                  <a:srgbClr val="C00000"/>
                </a:solidFill>
                <a:highlight>
                  <a:schemeClr val="lt2"/>
                </a:highlight>
                <a:latin typeface="Arial"/>
                <a:ea typeface="Arial"/>
                <a:cs typeface="Arial"/>
                <a:sym typeface="Arial"/>
              </a:rPr>
              <a:t>ISO 9001:2015 Kalite Yönetim Standartları</a:t>
            </a:r>
            <a:endParaRPr sz="3500" b="1" i="0" u="none" strike="noStrike" cap="none">
              <a:solidFill>
                <a:srgbClr val="C00000"/>
              </a:solidFill>
              <a:highlight>
                <a:schemeClr val="lt2"/>
              </a:highlight>
              <a:latin typeface="Arial"/>
              <a:ea typeface="Arial"/>
              <a:cs typeface="Arial"/>
              <a:sym typeface="Arial"/>
            </a:endParaRPr>
          </a:p>
          <a:p>
            <a:pPr marL="457200" marR="0" lvl="0" indent="-450850" algn="l" rtl="0">
              <a:lnSpc>
                <a:spcPct val="150000"/>
              </a:lnSpc>
              <a:spcBef>
                <a:spcPts val="0"/>
              </a:spcBef>
              <a:spcAft>
                <a:spcPts val="0"/>
              </a:spcAft>
              <a:buClr>
                <a:srgbClr val="C00000"/>
              </a:buClr>
              <a:buSzPts val="3500"/>
              <a:buFont typeface="Arial"/>
              <a:buChar char="-"/>
            </a:pPr>
            <a:r>
              <a:rPr lang="tr-TR" sz="3500" b="1" i="0" u="none" strike="noStrike" cap="none">
                <a:solidFill>
                  <a:srgbClr val="C00000"/>
                </a:solidFill>
                <a:highlight>
                  <a:schemeClr val="lt2"/>
                </a:highlight>
                <a:latin typeface="Arial"/>
                <a:ea typeface="Arial"/>
                <a:cs typeface="Arial"/>
                <a:sym typeface="Arial"/>
              </a:rPr>
              <a:t>EFQM Modeli Ölçütleri</a:t>
            </a:r>
            <a:endParaRPr sz="1400" b="0" i="0" u="none" strike="noStrike" cap="none">
              <a:solidFill>
                <a:srgbClr val="000000"/>
              </a:solidFill>
              <a:latin typeface="Arial"/>
              <a:ea typeface="Arial"/>
              <a:cs typeface="Arial"/>
              <a:sym typeface="Arial"/>
            </a:endParaRPr>
          </a:p>
        </p:txBody>
      </p:sp>
      <p:sp>
        <p:nvSpPr>
          <p:cNvPr id="216" name="Google Shape;216;g184ed32b161_0_327"/>
          <p:cNvSpPr txBox="1"/>
          <p:nvPr/>
        </p:nvSpPr>
        <p:spPr>
          <a:xfrm>
            <a:off x="607875" y="1122200"/>
            <a:ext cx="114561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tr-TR" sz="4800" b="1" i="0" u="none" strike="noStrike" cap="none">
                <a:solidFill>
                  <a:srgbClr val="0070C0"/>
                </a:solidFill>
                <a:latin typeface="Nunito"/>
                <a:ea typeface="Nunito"/>
                <a:cs typeface="Nunito"/>
                <a:sym typeface="Nunito"/>
              </a:rPr>
              <a:t>Kalite Standartları</a:t>
            </a:r>
            <a:endParaRPr sz="1400" b="0" i="0" u="none" strike="noStrike" cap="none">
              <a:solidFill>
                <a:srgbClr val="000000"/>
              </a:solidFill>
              <a:latin typeface="Arial"/>
              <a:ea typeface="Arial"/>
              <a:cs typeface="Arial"/>
              <a:sym typeface="Arial"/>
            </a:endParaRPr>
          </a:p>
        </p:txBody>
      </p:sp>
      <p:sp>
        <p:nvSpPr>
          <p:cNvPr id="217" name="Google Shape;217;g184ed32b161_0_327"/>
          <p:cNvSpPr txBox="1"/>
          <p:nvPr/>
        </p:nvSpPr>
        <p:spPr>
          <a:xfrm>
            <a:off x="0" y="154911"/>
            <a:ext cx="12192000" cy="7758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tr-TR" sz="3600" b="1" i="0" u="none" strike="noStrike" cap="none">
                <a:solidFill>
                  <a:srgbClr val="873871"/>
                </a:solidFill>
                <a:latin typeface="Roboto"/>
                <a:ea typeface="Roboto"/>
                <a:cs typeface="Roboto"/>
                <a:sym typeface="Roboto"/>
              </a:rPr>
              <a:t>Kalite Güvence Sistemi</a:t>
            </a:r>
            <a:endParaRPr sz="4000" b="1" i="0" u="none" strike="noStrike" cap="none">
              <a:solidFill>
                <a:srgbClr val="2289A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84ed32b161_0_2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12</a:t>
            </a:fld>
            <a:endParaRPr>
              <a:solidFill>
                <a:srgbClr val="888888"/>
              </a:solidFill>
              <a:latin typeface="Calibri"/>
              <a:ea typeface="Calibri"/>
              <a:cs typeface="Calibri"/>
              <a:sym typeface="Calibri"/>
            </a:endParaRPr>
          </a:p>
        </p:txBody>
      </p:sp>
      <p:pic>
        <p:nvPicPr>
          <p:cNvPr id="223" name="Google Shape;223;g184ed32b161_0_219"/>
          <p:cNvPicPr preferRelativeResize="0"/>
          <p:nvPr/>
        </p:nvPicPr>
        <p:blipFill rotWithShape="1">
          <a:blip r:embed="rId3">
            <a:alphaModFix/>
          </a:blip>
          <a:srcRect/>
          <a:stretch/>
        </p:blipFill>
        <p:spPr>
          <a:xfrm>
            <a:off x="152400" y="1083100"/>
            <a:ext cx="11775473" cy="4702026"/>
          </a:xfrm>
          <a:prstGeom prst="rect">
            <a:avLst/>
          </a:prstGeom>
          <a:noFill/>
          <a:ln>
            <a:noFill/>
          </a:ln>
        </p:spPr>
      </p:pic>
      <p:pic>
        <p:nvPicPr>
          <p:cNvPr id="224" name="Google Shape;224;g184ed32b161_0_219"/>
          <p:cNvPicPr preferRelativeResize="0"/>
          <p:nvPr/>
        </p:nvPicPr>
        <p:blipFill rotWithShape="1">
          <a:blip r:embed="rId4">
            <a:alphaModFix/>
          </a:blip>
          <a:srcRect/>
          <a:stretch/>
        </p:blipFill>
        <p:spPr>
          <a:xfrm>
            <a:off x="1043000" y="3513150"/>
            <a:ext cx="6298850" cy="2344725"/>
          </a:xfrm>
          <a:prstGeom prst="rect">
            <a:avLst/>
          </a:prstGeom>
          <a:noFill/>
          <a:ln>
            <a:noFill/>
          </a:ln>
        </p:spPr>
      </p:pic>
      <p:sp>
        <p:nvSpPr>
          <p:cNvPr id="225" name="Google Shape;225;g184ed32b161_0_219"/>
          <p:cNvSpPr txBox="1"/>
          <p:nvPr/>
        </p:nvSpPr>
        <p:spPr>
          <a:xfrm>
            <a:off x="0" y="154911"/>
            <a:ext cx="12192000" cy="775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tr-TR" sz="3600" b="1" i="0" u="none" strike="noStrike" cap="none">
                <a:solidFill>
                  <a:srgbClr val="873871"/>
                </a:solidFill>
                <a:latin typeface="Roboto"/>
                <a:ea typeface="Roboto"/>
                <a:cs typeface="Roboto"/>
                <a:sym typeface="Roboto"/>
              </a:rPr>
              <a:t>Kalite Güvence Sistemi</a:t>
            </a:r>
            <a:endParaRPr sz="4000" b="1" i="0" u="none" strike="noStrike" cap="none">
              <a:solidFill>
                <a:srgbClr val="2289A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4"/>
          <p:cNvPicPr preferRelativeResize="0"/>
          <p:nvPr/>
        </p:nvPicPr>
        <p:blipFill rotWithShape="1">
          <a:blip r:embed="rId3">
            <a:alphaModFix/>
          </a:blip>
          <a:srcRect/>
          <a:stretch/>
        </p:blipFill>
        <p:spPr>
          <a:xfrm>
            <a:off x="445991" y="1228273"/>
            <a:ext cx="4696968" cy="4730075"/>
          </a:xfrm>
          <a:prstGeom prst="rect">
            <a:avLst/>
          </a:prstGeom>
          <a:noFill/>
          <a:ln>
            <a:noFill/>
          </a:ln>
        </p:spPr>
      </p:pic>
      <p:sp>
        <p:nvSpPr>
          <p:cNvPr id="231" name="Google Shape;2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13</a:t>
            </a:fld>
            <a:endParaRPr>
              <a:solidFill>
                <a:srgbClr val="888888"/>
              </a:solidFill>
              <a:latin typeface="Calibri"/>
              <a:ea typeface="Calibri"/>
              <a:cs typeface="Calibri"/>
              <a:sym typeface="Calibri"/>
            </a:endParaRPr>
          </a:p>
        </p:txBody>
      </p:sp>
      <p:sp>
        <p:nvSpPr>
          <p:cNvPr id="232" name="Google Shape;232;p4"/>
          <p:cNvSpPr txBox="1"/>
          <p:nvPr/>
        </p:nvSpPr>
        <p:spPr>
          <a:xfrm>
            <a:off x="0" y="314635"/>
            <a:ext cx="12191999" cy="58477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1" u="none" strike="noStrike" cap="none">
                <a:solidFill>
                  <a:schemeClr val="accent1"/>
                </a:solidFill>
                <a:latin typeface="Century Gothic"/>
                <a:ea typeface="Century Gothic"/>
                <a:cs typeface="Century Gothic"/>
                <a:sym typeface="Century Gothic"/>
              </a:rPr>
              <a:t>Kalite Güvence Sistemi: </a:t>
            </a:r>
            <a:r>
              <a:rPr lang="tr-TR" sz="3200" b="1" i="0" u="none" strike="noStrike" cap="none">
                <a:solidFill>
                  <a:schemeClr val="accent1"/>
                </a:solidFill>
                <a:latin typeface="Century Gothic"/>
                <a:ea typeface="Century Gothic"/>
                <a:cs typeface="Century Gothic"/>
                <a:sym typeface="Century Gothic"/>
              </a:rPr>
              <a:t>BKYS</a:t>
            </a:r>
            <a:endParaRPr sz="3200" b="1" i="1" u="none" strike="noStrike" cap="none">
              <a:solidFill>
                <a:schemeClr val="accent1"/>
              </a:solidFill>
              <a:latin typeface="Century Gothic"/>
              <a:ea typeface="Century Gothic"/>
              <a:cs typeface="Century Gothic"/>
              <a:sym typeface="Century Gothic"/>
            </a:endParaRPr>
          </a:p>
        </p:txBody>
      </p:sp>
      <p:pic>
        <p:nvPicPr>
          <p:cNvPr id="233" name="Google Shape;233;p4"/>
          <p:cNvPicPr preferRelativeResize="0"/>
          <p:nvPr/>
        </p:nvPicPr>
        <p:blipFill rotWithShape="1">
          <a:blip r:embed="rId4">
            <a:alphaModFix/>
          </a:blip>
          <a:srcRect/>
          <a:stretch/>
        </p:blipFill>
        <p:spPr>
          <a:xfrm>
            <a:off x="6930737" y="928390"/>
            <a:ext cx="3828825" cy="53989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5"/>
          <p:cNvPicPr preferRelativeResize="0"/>
          <p:nvPr/>
        </p:nvPicPr>
        <p:blipFill rotWithShape="1">
          <a:blip r:embed="rId3">
            <a:alphaModFix/>
          </a:blip>
          <a:srcRect/>
          <a:stretch/>
        </p:blipFill>
        <p:spPr>
          <a:xfrm>
            <a:off x="4799996" y="2457293"/>
            <a:ext cx="1949596" cy="1996617"/>
          </a:xfrm>
          <a:prstGeom prst="rect">
            <a:avLst/>
          </a:prstGeom>
          <a:noFill/>
          <a:ln>
            <a:noFill/>
          </a:ln>
        </p:spPr>
      </p:pic>
      <p:sp>
        <p:nvSpPr>
          <p:cNvPr id="239" name="Google Shape;2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14</a:t>
            </a:fld>
            <a:endParaRPr>
              <a:solidFill>
                <a:srgbClr val="888888"/>
              </a:solidFill>
              <a:latin typeface="Calibri"/>
              <a:ea typeface="Calibri"/>
              <a:cs typeface="Calibri"/>
              <a:sym typeface="Calibri"/>
            </a:endParaRPr>
          </a:p>
        </p:txBody>
      </p:sp>
      <p:sp>
        <p:nvSpPr>
          <p:cNvPr id="240" name="Google Shape;240;p5"/>
          <p:cNvSpPr txBox="1"/>
          <p:nvPr/>
        </p:nvSpPr>
        <p:spPr>
          <a:xfrm>
            <a:off x="0" y="314635"/>
            <a:ext cx="12191999" cy="58477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1" u="none" strike="noStrike" cap="none">
                <a:solidFill>
                  <a:schemeClr val="accent1"/>
                </a:solidFill>
                <a:latin typeface="Century Gothic"/>
                <a:ea typeface="Century Gothic"/>
                <a:cs typeface="Century Gothic"/>
                <a:sym typeface="Century Gothic"/>
              </a:rPr>
              <a:t>Kalite Güvence Sistemi: </a:t>
            </a:r>
            <a:r>
              <a:rPr lang="tr-TR" sz="3200" b="1" i="0" u="none" strike="noStrike" cap="none">
                <a:solidFill>
                  <a:schemeClr val="accent1"/>
                </a:solidFill>
                <a:latin typeface="Century Gothic"/>
                <a:ea typeface="Century Gothic"/>
                <a:cs typeface="Century Gothic"/>
                <a:sym typeface="Century Gothic"/>
              </a:rPr>
              <a:t>BKYS</a:t>
            </a:r>
            <a:endParaRPr sz="3200" b="1" i="1" u="none" strike="noStrike" cap="none">
              <a:solidFill>
                <a:schemeClr val="accent1"/>
              </a:solidFill>
              <a:latin typeface="Century Gothic"/>
              <a:ea typeface="Century Gothic"/>
              <a:cs typeface="Century Gothic"/>
              <a:sym typeface="Century Gothic"/>
            </a:endParaRPr>
          </a:p>
        </p:txBody>
      </p:sp>
      <p:grpSp>
        <p:nvGrpSpPr>
          <p:cNvPr id="241" name="Google Shape;241;p5"/>
          <p:cNvGrpSpPr/>
          <p:nvPr/>
        </p:nvGrpSpPr>
        <p:grpSpPr>
          <a:xfrm>
            <a:off x="2211997" y="1169222"/>
            <a:ext cx="7327929" cy="4917315"/>
            <a:chOff x="3514854" y="2031425"/>
            <a:chExt cx="4177744" cy="4293969"/>
          </a:xfrm>
        </p:grpSpPr>
        <p:sp>
          <p:nvSpPr>
            <p:cNvPr id="242" name="Google Shape;242;p5"/>
            <p:cNvSpPr/>
            <p:nvPr/>
          </p:nvSpPr>
          <p:spPr>
            <a:xfrm>
              <a:off x="6311341" y="2071706"/>
              <a:ext cx="1310631" cy="1601806"/>
            </a:xfrm>
            <a:custGeom>
              <a:avLst/>
              <a:gdLst/>
              <a:ahLst/>
              <a:cxnLst/>
              <a:rect l="l" t="t" r="r" b="b"/>
              <a:pathLst>
                <a:path w="1506471" h="1310630" extrusionOk="0">
                  <a:moveTo>
                    <a:pt x="753236" y="0"/>
                  </a:moveTo>
                  <a:lnTo>
                    <a:pt x="1506470" y="285063"/>
                  </a:lnTo>
                  <a:lnTo>
                    <a:pt x="1506470" y="1025568"/>
                  </a:lnTo>
                  <a:lnTo>
                    <a:pt x="753236" y="1310630"/>
                  </a:lnTo>
                  <a:lnTo>
                    <a:pt x="1" y="1025568"/>
                  </a:lnTo>
                  <a:lnTo>
                    <a:pt x="1" y="285063"/>
                  </a:lnTo>
                  <a:lnTo>
                    <a:pt x="753236" y="0"/>
                  </a:lnTo>
                  <a:close/>
                </a:path>
              </a:pathLst>
            </a:custGeom>
            <a:solidFill>
              <a:srgbClr val="2E75B5"/>
            </a:solidFill>
            <a:ln>
              <a:noFill/>
            </a:ln>
            <a:effectLst>
              <a:outerShdw blurRad="107950" dist="12700" dir="5400000" algn="ctr">
                <a:srgbClr val="000000"/>
              </a:outerShdw>
            </a:effectLst>
          </p:spPr>
          <p:txBody>
            <a:bodyPr spcFirstLastPara="1" wrap="square" lIns="257575" tIns="288075" rIns="257575" bIns="288075" anchor="ctr" anchorCtr="0">
              <a:noAutofit/>
            </a:bodyPr>
            <a:lstStyle/>
            <a:p>
              <a:pPr marL="0" marR="0" lvl="0" indent="0" algn="ctr" rtl="0">
                <a:lnSpc>
                  <a:spcPct val="90000"/>
                </a:lnSpc>
                <a:spcBef>
                  <a:spcPts val="0"/>
                </a:spcBef>
                <a:spcAft>
                  <a:spcPts val="0"/>
                </a:spcAft>
                <a:buNone/>
              </a:pPr>
              <a:r>
                <a:rPr lang="tr-TR" sz="2000" b="1" i="0" u="none" strike="noStrike" cap="none">
                  <a:solidFill>
                    <a:schemeClr val="lt1"/>
                  </a:solidFill>
                  <a:latin typeface="Calibri"/>
                  <a:ea typeface="Calibri"/>
                  <a:cs typeface="Calibri"/>
                  <a:sym typeface="Calibri"/>
                </a:rPr>
                <a:t>ISO 9001:2015 Kalite Yönetim Sistemi</a:t>
              </a:r>
              <a:endParaRPr sz="2000" b="0" i="0" u="none" strike="noStrike" cap="none">
                <a:solidFill>
                  <a:schemeClr val="lt1"/>
                </a:solidFill>
                <a:latin typeface="Arial"/>
                <a:ea typeface="Arial"/>
                <a:cs typeface="Arial"/>
                <a:sym typeface="Arial"/>
              </a:endParaRPr>
            </a:p>
          </p:txBody>
        </p:sp>
        <p:sp>
          <p:nvSpPr>
            <p:cNvPr id="243" name="Google Shape;243;p5"/>
            <p:cNvSpPr/>
            <p:nvPr/>
          </p:nvSpPr>
          <p:spPr>
            <a:xfrm>
              <a:off x="3514854" y="2031425"/>
              <a:ext cx="1254177" cy="1642087"/>
            </a:xfrm>
            <a:custGeom>
              <a:avLst/>
              <a:gdLst/>
              <a:ahLst/>
              <a:cxnLst/>
              <a:rect l="l" t="t" r="r" b="b"/>
              <a:pathLst>
                <a:path w="1506471" h="1310630" extrusionOk="0">
                  <a:moveTo>
                    <a:pt x="753236" y="0"/>
                  </a:moveTo>
                  <a:lnTo>
                    <a:pt x="1506470" y="285063"/>
                  </a:lnTo>
                  <a:lnTo>
                    <a:pt x="1506470" y="1025568"/>
                  </a:lnTo>
                  <a:lnTo>
                    <a:pt x="753236" y="1310630"/>
                  </a:lnTo>
                  <a:lnTo>
                    <a:pt x="1" y="1025568"/>
                  </a:lnTo>
                  <a:lnTo>
                    <a:pt x="1" y="285063"/>
                  </a:lnTo>
                  <a:lnTo>
                    <a:pt x="753236" y="0"/>
                  </a:lnTo>
                  <a:close/>
                </a:path>
              </a:pathLst>
            </a:custGeom>
            <a:solidFill>
              <a:srgbClr val="C55A11"/>
            </a:solidFill>
            <a:ln>
              <a:noFill/>
            </a:ln>
            <a:effectLst>
              <a:outerShdw blurRad="107950" dist="12700" dir="5400000" algn="ctr">
                <a:srgbClr val="000000"/>
              </a:outerShdw>
            </a:effectLst>
          </p:spPr>
          <p:txBody>
            <a:bodyPr spcFirstLastPara="1" wrap="square" lIns="204225" tIns="234750" rIns="204225" bIns="234750" anchor="ctr" anchorCtr="0">
              <a:noAutofit/>
            </a:bodyPr>
            <a:lstStyle/>
            <a:p>
              <a:pPr marL="0" marR="0" lvl="0" indent="0" algn="ctr" rtl="0">
                <a:lnSpc>
                  <a:spcPct val="90000"/>
                </a:lnSpc>
                <a:spcBef>
                  <a:spcPts val="0"/>
                </a:spcBef>
                <a:spcAft>
                  <a:spcPts val="0"/>
                </a:spcAft>
                <a:buNone/>
              </a:pPr>
              <a:r>
                <a:rPr lang="tr-TR" sz="1400" b="1" i="0" u="none" strike="noStrike" cap="none">
                  <a:solidFill>
                    <a:schemeClr val="lt1"/>
                  </a:solidFill>
                  <a:latin typeface="Calibri"/>
                  <a:ea typeface="Calibri"/>
                  <a:cs typeface="Calibri"/>
                  <a:sym typeface="Calibri"/>
                </a:rPr>
                <a:t>5018 sayılı </a:t>
              </a:r>
              <a:endParaRPr/>
            </a:p>
            <a:p>
              <a:pPr marL="0" marR="0" lvl="0" indent="0" algn="ctr" rtl="0">
                <a:lnSpc>
                  <a:spcPct val="90000"/>
                </a:lnSpc>
                <a:spcBef>
                  <a:spcPts val="490"/>
                </a:spcBef>
                <a:spcAft>
                  <a:spcPts val="0"/>
                </a:spcAft>
                <a:buNone/>
              </a:pPr>
              <a:r>
                <a:rPr lang="tr-TR" sz="1400" b="1" i="0" u="none" strike="noStrike" cap="none">
                  <a:solidFill>
                    <a:schemeClr val="lt1"/>
                  </a:solidFill>
                  <a:latin typeface="Calibri"/>
                  <a:ea typeface="Calibri"/>
                  <a:cs typeface="Calibri"/>
                  <a:sym typeface="Calibri"/>
                </a:rPr>
                <a:t>Kamu Mali Yönetimi ve Kontrol Kanunu</a:t>
              </a:r>
              <a:endParaRPr sz="1400" b="0" i="0" u="none" strike="noStrike" cap="none">
                <a:solidFill>
                  <a:schemeClr val="lt1"/>
                </a:solidFill>
                <a:latin typeface="Arial"/>
                <a:ea typeface="Arial"/>
                <a:cs typeface="Arial"/>
                <a:sym typeface="Arial"/>
              </a:endParaRPr>
            </a:p>
          </p:txBody>
        </p:sp>
        <p:sp>
          <p:nvSpPr>
            <p:cNvPr id="244" name="Google Shape;244;p5"/>
            <p:cNvSpPr/>
            <p:nvPr/>
          </p:nvSpPr>
          <p:spPr>
            <a:xfrm>
              <a:off x="6381967" y="4581504"/>
              <a:ext cx="1310631" cy="1743890"/>
            </a:xfrm>
            <a:custGeom>
              <a:avLst/>
              <a:gdLst/>
              <a:ahLst/>
              <a:cxnLst/>
              <a:rect l="l" t="t" r="r" b="b"/>
              <a:pathLst>
                <a:path w="1506471" h="1310630" extrusionOk="0">
                  <a:moveTo>
                    <a:pt x="753236" y="0"/>
                  </a:moveTo>
                  <a:lnTo>
                    <a:pt x="1506470" y="285063"/>
                  </a:lnTo>
                  <a:lnTo>
                    <a:pt x="1506470" y="1025568"/>
                  </a:lnTo>
                  <a:lnTo>
                    <a:pt x="753236" y="1310630"/>
                  </a:lnTo>
                  <a:lnTo>
                    <a:pt x="1" y="1025568"/>
                  </a:lnTo>
                  <a:lnTo>
                    <a:pt x="1" y="285063"/>
                  </a:lnTo>
                  <a:lnTo>
                    <a:pt x="753236" y="0"/>
                  </a:lnTo>
                  <a:close/>
                </a:path>
              </a:pathLst>
            </a:custGeom>
            <a:solidFill>
              <a:srgbClr val="BF9000"/>
            </a:solidFill>
            <a:ln>
              <a:noFill/>
            </a:ln>
            <a:effectLst>
              <a:outerShdw blurRad="107950" dist="12700" dir="5400000" algn="ctr">
                <a:srgbClr val="000000"/>
              </a:outerShdw>
            </a:effectLst>
          </p:spPr>
          <p:txBody>
            <a:bodyPr spcFirstLastPara="1" wrap="square" lIns="204225" tIns="234750" rIns="204225" bIns="234750" anchor="ctr" anchorCtr="0">
              <a:noAutofit/>
            </a:bodyPr>
            <a:lstStyle/>
            <a:p>
              <a:pPr marL="0" marR="0" lvl="0" indent="0" algn="ctr" rtl="0">
                <a:lnSpc>
                  <a:spcPct val="90000"/>
                </a:lnSpc>
                <a:spcBef>
                  <a:spcPts val="0"/>
                </a:spcBef>
                <a:spcAft>
                  <a:spcPts val="0"/>
                </a:spcAft>
                <a:buNone/>
              </a:pPr>
              <a:r>
                <a:rPr lang="tr-TR" sz="2000" b="1" i="0" u="none" strike="noStrike" cap="none">
                  <a:solidFill>
                    <a:schemeClr val="lt1"/>
                  </a:solidFill>
                  <a:latin typeface="Calibri"/>
                  <a:ea typeface="Calibri"/>
                  <a:cs typeface="Calibri"/>
                  <a:sym typeface="Calibri"/>
                </a:rPr>
                <a:t>YÖKAK </a:t>
              </a:r>
              <a:endParaRPr/>
            </a:p>
            <a:p>
              <a:pPr marL="0" marR="0" lvl="0" indent="0" algn="ctr" rtl="0">
                <a:lnSpc>
                  <a:spcPct val="90000"/>
                </a:lnSpc>
                <a:spcBef>
                  <a:spcPts val="700"/>
                </a:spcBef>
                <a:spcAft>
                  <a:spcPts val="0"/>
                </a:spcAft>
                <a:buNone/>
              </a:pPr>
              <a:r>
                <a:rPr lang="tr-TR" sz="2000" b="1" i="0" u="none" strike="noStrike" cap="none">
                  <a:solidFill>
                    <a:schemeClr val="lt1"/>
                  </a:solidFill>
                  <a:latin typeface="Calibri"/>
                  <a:ea typeface="Calibri"/>
                  <a:cs typeface="Calibri"/>
                  <a:sym typeface="Calibri"/>
                </a:rPr>
                <a:t>Dış Değerlen. Ölçütleri</a:t>
              </a:r>
              <a:endParaRPr sz="2000" b="0" i="0" u="none" strike="noStrike" cap="none">
                <a:solidFill>
                  <a:schemeClr val="lt1"/>
                </a:solidFill>
                <a:latin typeface="Arial"/>
                <a:ea typeface="Arial"/>
                <a:cs typeface="Arial"/>
                <a:sym typeface="Arial"/>
              </a:endParaRPr>
            </a:p>
          </p:txBody>
        </p:sp>
        <p:sp>
          <p:nvSpPr>
            <p:cNvPr id="245" name="Google Shape;245;p5"/>
            <p:cNvSpPr/>
            <p:nvPr/>
          </p:nvSpPr>
          <p:spPr>
            <a:xfrm>
              <a:off x="3583318" y="4581879"/>
              <a:ext cx="1273730" cy="1743515"/>
            </a:xfrm>
            <a:custGeom>
              <a:avLst/>
              <a:gdLst/>
              <a:ahLst/>
              <a:cxnLst/>
              <a:rect l="l" t="t" r="r" b="b"/>
              <a:pathLst>
                <a:path w="1506471" h="1310630" extrusionOk="0">
                  <a:moveTo>
                    <a:pt x="753236" y="0"/>
                  </a:moveTo>
                  <a:lnTo>
                    <a:pt x="1506470" y="285063"/>
                  </a:lnTo>
                  <a:lnTo>
                    <a:pt x="1506470" y="1025568"/>
                  </a:lnTo>
                  <a:lnTo>
                    <a:pt x="753236" y="1310630"/>
                  </a:lnTo>
                  <a:lnTo>
                    <a:pt x="1" y="1025568"/>
                  </a:lnTo>
                  <a:lnTo>
                    <a:pt x="1" y="285063"/>
                  </a:lnTo>
                  <a:lnTo>
                    <a:pt x="753236" y="0"/>
                  </a:lnTo>
                  <a:close/>
                </a:path>
              </a:pathLst>
            </a:custGeom>
            <a:solidFill>
              <a:srgbClr val="548135"/>
            </a:solidFill>
            <a:ln>
              <a:noFill/>
            </a:ln>
            <a:effectLst>
              <a:outerShdw blurRad="107950" dist="12700" dir="5400000" algn="ctr">
                <a:srgbClr val="000000"/>
              </a:outerShdw>
            </a:effectLst>
          </p:spPr>
          <p:txBody>
            <a:bodyPr spcFirstLastPara="1" wrap="square" lIns="204225" tIns="234750" rIns="204225" bIns="234750" anchor="ctr" anchorCtr="0">
              <a:noAutofit/>
            </a:bodyPr>
            <a:lstStyle/>
            <a:p>
              <a:pPr marL="0" marR="0" lvl="0" indent="0" algn="ctr" rtl="0">
                <a:lnSpc>
                  <a:spcPct val="90000"/>
                </a:lnSpc>
                <a:spcBef>
                  <a:spcPts val="0"/>
                </a:spcBef>
                <a:spcAft>
                  <a:spcPts val="0"/>
                </a:spcAft>
                <a:buNone/>
              </a:pPr>
              <a:r>
                <a:rPr lang="tr-TR" sz="2000" b="1" i="0" u="none" strike="noStrike" cap="none">
                  <a:solidFill>
                    <a:schemeClr val="lt1"/>
                  </a:solidFill>
                  <a:latin typeface="Arial"/>
                  <a:ea typeface="Arial"/>
                  <a:cs typeface="Arial"/>
                  <a:sym typeface="Arial"/>
                </a:rPr>
                <a:t>EFQM </a:t>
              </a:r>
              <a:endParaRPr/>
            </a:p>
            <a:p>
              <a:pPr marL="0" marR="0" lvl="0" indent="0" algn="ctr" rtl="0">
                <a:lnSpc>
                  <a:spcPct val="90000"/>
                </a:lnSpc>
                <a:spcBef>
                  <a:spcPts val="700"/>
                </a:spcBef>
                <a:spcAft>
                  <a:spcPts val="0"/>
                </a:spcAft>
                <a:buNone/>
              </a:pPr>
              <a:r>
                <a:rPr lang="tr-TR" sz="2000" b="1" i="0" u="none" strike="noStrike" cap="none">
                  <a:solidFill>
                    <a:schemeClr val="lt1"/>
                  </a:solidFill>
                  <a:latin typeface="Arial"/>
                  <a:ea typeface="Arial"/>
                  <a:cs typeface="Arial"/>
                  <a:sym typeface="Arial"/>
                </a:rPr>
                <a:t>Modeli</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15</a:t>
            </a:fld>
            <a:endParaRPr/>
          </a:p>
        </p:txBody>
      </p:sp>
      <p:sp>
        <p:nvSpPr>
          <p:cNvPr id="251" name="Google Shape;251;p21"/>
          <p:cNvSpPr txBox="1"/>
          <p:nvPr/>
        </p:nvSpPr>
        <p:spPr>
          <a:xfrm>
            <a:off x="0" y="363463"/>
            <a:ext cx="12192000" cy="569615"/>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tr-TR" sz="3600" b="1" i="0" u="none" strike="noStrike" cap="none">
                <a:solidFill>
                  <a:schemeClr val="accent1"/>
                </a:solidFill>
                <a:latin typeface="Century Gothic"/>
                <a:ea typeface="Century Gothic"/>
                <a:cs typeface="Century Gothic"/>
                <a:sym typeface="Century Gothic"/>
              </a:rPr>
              <a:t>BKYS’nin Amacı</a:t>
            </a:r>
            <a:endParaRPr sz="3600" b="1" i="1" u="none" strike="noStrike" cap="none">
              <a:solidFill>
                <a:schemeClr val="accent1"/>
              </a:solidFill>
              <a:latin typeface="Century Gothic"/>
              <a:ea typeface="Century Gothic"/>
              <a:cs typeface="Century Gothic"/>
              <a:sym typeface="Century Gothic"/>
            </a:endParaRPr>
          </a:p>
        </p:txBody>
      </p:sp>
      <p:sp>
        <p:nvSpPr>
          <p:cNvPr id="252" name="Google Shape;252;p21"/>
          <p:cNvSpPr txBox="1"/>
          <p:nvPr/>
        </p:nvSpPr>
        <p:spPr>
          <a:xfrm>
            <a:off x="157315" y="1170039"/>
            <a:ext cx="11749500" cy="44627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800"/>
              </a:spcBef>
              <a:spcAft>
                <a:spcPts val="0"/>
              </a:spcAft>
              <a:buClr>
                <a:srgbClr val="000000"/>
              </a:buClr>
              <a:buSzPts val="2400"/>
              <a:buFont typeface="Noto Sans Symbols"/>
              <a:buChar char="▪"/>
            </a:pPr>
            <a:r>
              <a:rPr lang="tr-TR" sz="2400" b="1" i="0" u="none" strike="noStrike" cap="none">
                <a:solidFill>
                  <a:srgbClr val="000000"/>
                </a:solidFill>
                <a:latin typeface="Times New Roman"/>
                <a:ea typeface="Times New Roman"/>
                <a:cs typeface="Times New Roman"/>
                <a:sym typeface="Times New Roman"/>
              </a:rPr>
              <a:t>Kurumda iç kalite güvence sistemini geliştirmek</a:t>
            </a:r>
            <a:r>
              <a:rPr lang="tr-TR" sz="2400" b="0" i="0" u="none" strike="noStrike" cap="none">
                <a:solidFill>
                  <a:srgbClr val="000000"/>
                </a:solidFill>
                <a:latin typeface="Times New Roman"/>
                <a:ea typeface="Times New Roman"/>
                <a:cs typeface="Times New Roman"/>
                <a:sym typeface="Times New Roman"/>
              </a:rPr>
              <a:t>: Proje sayesinde Üniversitenin idari süreçlerine yönelik iç kalite güvence sistemi geliştirilmiş ve yaygın olarak kullanılmaya başlamıştır.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00000"/>
              </a:buClr>
              <a:buSzPts val="2400"/>
              <a:buFont typeface="Noto Sans Symbols"/>
              <a:buChar char="▪"/>
            </a:pPr>
            <a:r>
              <a:rPr lang="tr-TR" sz="2400" b="1" i="0" u="none" strike="noStrike" cap="none">
                <a:solidFill>
                  <a:srgbClr val="000000"/>
                </a:solidFill>
                <a:latin typeface="Times New Roman"/>
                <a:ea typeface="Times New Roman"/>
                <a:cs typeface="Times New Roman"/>
                <a:sym typeface="Times New Roman"/>
              </a:rPr>
              <a:t>Kurumda iç kalite güvence sisteminin takip edileceği dijital platform oluşturmak</a:t>
            </a:r>
            <a:r>
              <a:rPr lang="tr-TR" sz="2400" b="0" i="0" u="none" strike="noStrike" cap="none">
                <a:solidFill>
                  <a:srgbClr val="000000"/>
                </a:solidFill>
                <a:latin typeface="Times New Roman"/>
                <a:ea typeface="Times New Roman"/>
                <a:cs typeface="Times New Roman"/>
                <a:sym typeface="Times New Roman"/>
              </a:rPr>
              <a:t>: Üniversitemizin iç kalite güvence sisteminin yürütülmesini sağlamaya yönelik olarak süreç temelli BKYS geliştirilmiştir. BKYS Dijital bir platform olup süreç ve faaliyetlerin planlamasının takibi, izlenmesi ve değerlendirilmesi sistem üzerinden yapılmaktadır.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800"/>
              </a:spcBef>
              <a:spcAft>
                <a:spcPts val="0"/>
              </a:spcAft>
              <a:buClr>
                <a:srgbClr val="000000"/>
              </a:buClr>
              <a:buSzPts val="2400"/>
              <a:buFont typeface="Noto Sans Symbols"/>
              <a:buChar char="▪"/>
            </a:pPr>
            <a:r>
              <a:rPr lang="tr-TR" sz="2400" b="1" i="0" u="none" strike="noStrike" cap="none">
                <a:solidFill>
                  <a:srgbClr val="000000"/>
                </a:solidFill>
                <a:latin typeface="Times New Roman"/>
                <a:ea typeface="Times New Roman"/>
                <a:cs typeface="Times New Roman"/>
                <a:sym typeface="Times New Roman"/>
              </a:rPr>
              <a:t>Veri güvenliği, verilere hızlı erişim, veri analizi ve performans takibini dijital ortamda gerçekleştirmek:</a:t>
            </a:r>
            <a:r>
              <a:rPr lang="tr-TR" sz="2400" b="0" i="0" u="none" strike="noStrike" cap="none">
                <a:solidFill>
                  <a:srgbClr val="000000"/>
                </a:solidFill>
                <a:latin typeface="Times New Roman"/>
                <a:ea typeface="Times New Roman"/>
                <a:cs typeface="Times New Roman"/>
                <a:sym typeface="Times New Roman"/>
              </a:rPr>
              <a:t> BKYS idari süreçlerin takibinde gerekli olan bilgilerin saklanması erişimi ve analizini hızlı biçimde yapmakta, süreçlerin performans takibinin dijital ortamda gerçekleştirilmesini sağlamaktadır.</a:t>
            </a:r>
            <a:endParaRPr sz="2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75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16</a:t>
            </a:fld>
            <a:endParaRPr/>
          </a:p>
        </p:txBody>
      </p:sp>
      <p:sp>
        <p:nvSpPr>
          <p:cNvPr id="258" name="Google Shape;258;p22"/>
          <p:cNvSpPr txBox="1"/>
          <p:nvPr/>
        </p:nvSpPr>
        <p:spPr>
          <a:xfrm>
            <a:off x="0" y="363463"/>
            <a:ext cx="12192000" cy="569615"/>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tr-TR" sz="3600" b="1" i="0" u="none" strike="noStrike" cap="none">
                <a:solidFill>
                  <a:schemeClr val="accent1"/>
                </a:solidFill>
                <a:latin typeface="Century Gothic"/>
                <a:ea typeface="Century Gothic"/>
                <a:cs typeface="Century Gothic"/>
                <a:sym typeface="Century Gothic"/>
              </a:rPr>
              <a:t>BKYS’nin Amacı</a:t>
            </a:r>
            <a:endParaRPr sz="3600" b="1" i="1" u="none" strike="noStrike" cap="none">
              <a:solidFill>
                <a:schemeClr val="accent1"/>
              </a:solidFill>
              <a:latin typeface="Century Gothic"/>
              <a:ea typeface="Century Gothic"/>
              <a:cs typeface="Century Gothic"/>
              <a:sym typeface="Century Gothic"/>
            </a:endParaRPr>
          </a:p>
        </p:txBody>
      </p:sp>
      <p:sp>
        <p:nvSpPr>
          <p:cNvPr id="259" name="Google Shape;259;p22"/>
          <p:cNvSpPr txBox="1"/>
          <p:nvPr/>
        </p:nvSpPr>
        <p:spPr>
          <a:xfrm>
            <a:off x="157315" y="1022559"/>
            <a:ext cx="11749500" cy="51603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800"/>
              </a:spcBef>
              <a:spcAft>
                <a:spcPts val="0"/>
              </a:spcAft>
              <a:buClr>
                <a:srgbClr val="000000"/>
              </a:buClr>
              <a:buSzPts val="2400"/>
              <a:buFont typeface="Noto Sans Symbols"/>
              <a:buChar char="▪"/>
            </a:pPr>
            <a:r>
              <a:rPr lang="tr-TR" sz="2400" b="1" i="0" u="none" strike="noStrike" cap="none" dirty="0">
                <a:solidFill>
                  <a:srgbClr val="000000"/>
                </a:solidFill>
                <a:latin typeface="Times New Roman"/>
                <a:ea typeface="Times New Roman"/>
                <a:cs typeface="Times New Roman"/>
                <a:sym typeface="Times New Roman"/>
              </a:rPr>
              <a:t>Süreçlere dayalı yönetim modeli oluşturmak:</a:t>
            </a:r>
            <a:r>
              <a:rPr lang="tr-TR" sz="2400" b="0" i="0" u="none" strike="noStrike" cap="none" dirty="0">
                <a:solidFill>
                  <a:srgbClr val="000000"/>
                </a:solidFill>
                <a:latin typeface="Times New Roman"/>
                <a:ea typeface="Times New Roman"/>
                <a:cs typeface="Times New Roman"/>
                <a:sym typeface="Times New Roman"/>
              </a:rPr>
              <a:t> BKYS sürece dayalı yönetim anlayışını esas almakta, sorumluların süreçlerle ilgili rollerini tanımlayarak sahiplenmelerini sağlamaktadır.</a:t>
            </a: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800"/>
              </a:spcBef>
              <a:spcAft>
                <a:spcPts val="0"/>
              </a:spcAft>
              <a:buClr>
                <a:srgbClr val="000000"/>
              </a:buClr>
              <a:buSzPts val="2400"/>
              <a:buFont typeface="Noto Sans Symbols"/>
              <a:buChar char="▪"/>
            </a:pPr>
            <a:r>
              <a:rPr lang="tr-TR" sz="2400" b="1" i="0" u="none" strike="noStrike" cap="none" dirty="0">
                <a:solidFill>
                  <a:srgbClr val="000000"/>
                </a:solidFill>
                <a:latin typeface="Times New Roman"/>
                <a:ea typeface="Times New Roman"/>
                <a:cs typeface="Times New Roman"/>
                <a:sym typeface="Times New Roman"/>
              </a:rPr>
              <a:t>Performansa dayalı süreç yönetim modeli geliştirmek: </a:t>
            </a:r>
            <a:r>
              <a:rPr lang="tr-TR" sz="2400" b="0" i="0" u="none" strike="noStrike" cap="none" dirty="0">
                <a:solidFill>
                  <a:srgbClr val="000000"/>
                </a:solidFill>
                <a:latin typeface="Times New Roman"/>
                <a:ea typeface="Times New Roman"/>
                <a:cs typeface="Times New Roman"/>
                <a:sym typeface="Times New Roman"/>
              </a:rPr>
              <a:t>BKYS sorumluların sürece dayalı olarak performanslarını izlenmesini sağlamaktadır. BKYS anlık olarak tüm birimlerin performanslarının izlenmesine imkan vermektedir.</a:t>
            </a: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800"/>
              </a:spcBef>
              <a:spcAft>
                <a:spcPts val="0"/>
              </a:spcAft>
              <a:buClr>
                <a:srgbClr val="000000"/>
              </a:buClr>
              <a:buSzPts val="2400"/>
              <a:buFont typeface="Noto Sans Symbols"/>
              <a:buChar char="▪"/>
            </a:pPr>
            <a:r>
              <a:rPr lang="tr-TR" sz="2400" b="1" i="0" u="none" strike="noStrike" cap="none" dirty="0">
                <a:solidFill>
                  <a:srgbClr val="000000"/>
                </a:solidFill>
                <a:latin typeface="Times New Roman"/>
                <a:ea typeface="Times New Roman"/>
                <a:cs typeface="Times New Roman"/>
                <a:sym typeface="Times New Roman"/>
              </a:rPr>
              <a:t>Tüm süreçleri bütünleşik bir anlayışla yürütmek: </a:t>
            </a:r>
            <a:r>
              <a:rPr lang="tr-TR" sz="2400" b="0" i="0" u="none" strike="noStrike" cap="none" dirty="0">
                <a:solidFill>
                  <a:srgbClr val="000000"/>
                </a:solidFill>
                <a:latin typeface="Times New Roman"/>
                <a:ea typeface="Times New Roman"/>
                <a:cs typeface="Times New Roman"/>
                <a:sym typeface="Times New Roman"/>
              </a:rPr>
              <a:t>BKYS tüm süreçlerin dijital ortamda bütünleşik olarak tek bir platformdan yürütülmesini sağlamaktadır. </a:t>
            </a:r>
            <a:endParaRPr sz="24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800"/>
              </a:spcBef>
              <a:spcAft>
                <a:spcPts val="0"/>
              </a:spcAft>
              <a:buClr>
                <a:srgbClr val="000000"/>
              </a:buClr>
              <a:buSzPts val="2400"/>
              <a:buFont typeface="Noto Sans Symbols"/>
              <a:buChar char="▪"/>
            </a:pPr>
            <a:r>
              <a:rPr lang="tr-TR" sz="2400" b="1" i="0" u="none" strike="noStrike" cap="none" dirty="0">
                <a:solidFill>
                  <a:srgbClr val="000000"/>
                </a:solidFill>
                <a:latin typeface="Times New Roman"/>
                <a:ea typeface="Times New Roman"/>
                <a:cs typeface="Times New Roman"/>
                <a:sym typeface="Times New Roman"/>
              </a:rPr>
              <a:t>Stratejik Plan amaç ve hedeflerini gerçekleştirmek: </a:t>
            </a:r>
            <a:r>
              <a:rPr lang="tr-TR" sz="2400" b="0" i="0" u="none" strike="noStrike" cap="none" dirty="0">
                <a:solidFill>
                  <a:srgbClr val="000000"/>
                </a:solidFill>
                <a:latin typeface="Times New Roman"/>
                <a:ea typeface="Times New Roman"/>
                <a:cs typeface="Times New Roman"/>
                <a:sym typeface="Times New Roman"/>
              </a:rPr>
              <a:t>BKYS stratejik plandaki performans göstergelerini tanımlamaya olanak sağlamakta, birimlerin performans göstergeleri ile ilgili gerçekleştirmelerini sisteme yansıtarak stratejik planın takibini kolaylaştırmaktadır.</a:t>
            </a:r>
            <a:endParaRPr sz="2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800"/>
              </a:spcBef>
              <a:spcAft>
                <a:spcPts val="0"/>
              </a:spcAft>
              <a:buClr>
                <a:srgbClr val="000000"/>
              </a:buClr>
              <a:buSzPts val="3200"/>
              <a:buFont typeface="Noto Sans Symbols"/>
              <a:buChar char="▪"/>
            </a:pPr>
            <a:r>
              <a:rPr lang="tr-TR" sz="3200" b="0" i="0" u="none" strike="noStrike" cap="none" dirty="0">
                <a:solidFill>
                  <a:srgbClr val="000000"/>
                </a:solidFill>
                <a:latin typeface="Times New Roman"/>
                <a:ea typeface="Times New Roman"/>
                <a:cs typeface="Times New Roman"/>
                <a:sym typeface="Times New Roman"/>
              </a:rPr>
              <a:t>.</a:t>
            </a:r>
            <a:endParaRPr sz="24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75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17</a:t>
            </a:fld>
            <a:endParaRPr/>
          </a:p>
        </p:txBody>
      </p:sp>
      <p:sp>
        <p:nvSpPr>
          <p:cNvPr id="265" name="Google Shape;265;p23"/>
          <p:cNvSpPr txBox="1"/>
          <p:nvPr/>
        </p:nvSpPr>
        <p:spPr>
          <a:xfrm>
            <a:off x="0" y="363463"/>
            <a:ext cx="12192000" cy="569615"/>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tr-TR" sz="3600" b="1" i="0" u="none" strike="noStrike" cap="none">
                <a:solidFill>
                  <a:schemeClr val="accent1"/>
                </a:solidFill>
                <a:latin typeface="Century Gothic"/>
                <a:ea typeface="Century Gothic"/>
                <a:cs typeface="Century Gothic"/>
                <a:sym typeface="Century Gothic"/>
              </a:rPr>
              <a:t>BKYS’nin Amacı</a:t>
            </a:r>
            <a:endParaRPr sz="3600" b="1" i="1" u="none" strike="noStrike" cap="none">
              <a:solidFill>
                <a:schemeClr val="accent1"/>
              </a:solidFill>
              <a:latin typeface="Century Gothic"/>
              <a:ea typeface="Century Gothic"/>
              <a:cs typeface="Century Gothic"/>
              <a:sym typeface="Century Gothic"/>
            </a:endParaRPr>
          </a:p>
        </p:txBody>
      </p:sp>
      <p:sp>
        <p:nvSpPr>
          <p:cNvPr id="266" name="Google Shape;266;p23"/>
          <p:cNvSpPr txBox="1"/>
          <p:nvPr/>
        </p:nvSpPr>
        <p:spPr>
          <a:xfrm>
            <a:off x="157315" y="1022559"/>
            <a:ext cx="11749500"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800"/>
              </a:spcBef>
              <a:spcAft>
                <a:spcPts val="0"/>
              </a:spcAft>
              <a:buClr>
                <a:srgbClr val="000000"/>
              </a:buClr>
              <a:buSzPts val="2800"/>
              <a:buFont typeface="Noto Sans Symbols"/>
              <a:buChar char="▪"/>
            </a:pPr>
            <a:r>
              <a:rPr lang="tr-TR" sz="2800" b="1" i="0" u="none" strike="noStrike" cap="none">
                <a:solidFill>
                  <a:srgbClr val="000000"/>
                </a:solidFill>
                <a:latin typeface="Times New Roman"/>
                <a:ea typeface="Times New Roman"/>
                <a:cs typeface="Times New Roman"/>
                <a:sym typeface="Times New Roman"/>
              </a:rPr>
              <a:t>İzleme sonuçlarına dayalı sürekli iyileştirme yapmak: </a:t>
            </a:r>
            <a:r>
              <a:rPr lang="tr-TR" sz="2800" b="0" i="0" u="none" strike="noStrike" cap="none">
                <a:solidFill>
                  <a:srgbClr val="000000"/>
                </a:solidFill>
                <a:latin typeface="Times New Roman"/>
                <a:ea typeface="Times New Roman"/>
                <a:cs typeface="Times New Roman"/>
                <a:sym typeface="Times New Roman"/>
              </a:rPr>
              <a:t>BKYS süreç performanslarına göre birimlerin iyileştirme planları yapmalarını zorunlu kılmaktadır.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800"/>
              </a:spcBef>
              <a:spcAft>
                <a:spcPts val="0"/>
              </a:spcAft>
              <a:buClr>
                <a:srgbClr val="000000"/>
              </a:buClr>
              <a:buSzPts val="2800"/>
              <a:buFont typeface="Noto Sans Symbols"/>
              <a:buChar char="▪"/>
            </a:pPr>
            <a:r>
              <a:rPr lang="tr-TR" sz="2800" b="1" i="0" u="none" strike="noStrike" cap="none">
                <a:solidFill>
                  <a:srgbClr val="000000"/>
                </a:solidFill>
                <a:latin typeface="Times New Roman"/>
                <a:ea typeface="Times New Roman"/>
                <a:cs typeface="Times New Roman"/>
                <a:sym typeface="Times New Roman"/>
              </a:rPr>
              <a:t>Kurum çalışanları arasında kalite kültürünü yaygınlaştırmak: </a:t>
            </a:r>
            <a:r>
              <a:rPr lang="tr-TR" sz="2800" b="0" i="0" u="none" strike="noStrike" cap="none">
                <a:solidFill>
                  <a:srgbClr val="000000"/>
                </a:solidFill>
                <a:latin typeface="Times New Roman"/>
                <a:ea typeface="Times New Roman"/>
                <a:cs typeface="Times New Roman"/>
                <a:sym typeface="Times New Roman"/>
              </a:rPr>
              <a:t>Proje Üniversitemiz çalışanları arasında kalite kültürünü yaygınlaştırmış işlemlerin daha az hata ile yapılmasını sağlamıştır. Bu sayede süreçlerin iyileştirilmesi ve iş verimliliğini beraberinde getirmiştir.</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80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75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7e9a0ed6f1_2_17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72" name="Google Shape;272;g17e9a0ed6f1_2_174"/>
          <p:cNvGrpSpPr/>
          <p:nvPr/>
        </p:nvGrpSpPr>
        <p:grpSpPr>
          <a:xfrm flipH="1">
            <a:off x="10740582" y="-454724"/>
            <a:ext cx="2324947" cy="2324947"/>
            <a:chOff x="-873008" y="-454724"/>
            <a:chExt cx="2324947" cy="2324947"/>
          </a:xfrm>
        </p:grpSpPr>
        <p:sp>
          <p:nvSpPr>
            <p:cNvPr id="273" name="Google Shape;273;g17e9a0ed6f1_2_174"/>
            <p:cNvSpPr/>
            <p:nvPr/>
          </p:nvSpPr>
          <p:spPr>
            <a:xfrm rot="2700000">
              <a:off x="-415672" y="-231099"/>
              <a:ext cx="1410275" cy="1877697"/>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g17e9a0ed6f1_2_174"/>
            <p:cNvSpPr/>
            <p:nvPr/>
          </p:nvSpPr>
          <p:spPr>
            <a:xfrm rot="2700000">
              <a:off x="301183" y="1282830"/>
              <a:ext cx="485782" cy="485782"/>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75" name="Google Shape;275;g17e9a0ed6f1_2_174"/>
          <p:cNvSpPr/>
          <p:nvPr/>
        </p:nvSpPr>
        <p:spPr>
          <a:xfrm rot="2700000">
            <a:off x="2737227" y="6033653"/>
            <a:ext cx="645306" cy="645306"/>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6" name="Google Shape;276;g17e9a0ed6f1_2_174"/>
          <p:cNvSpPr/>
          <p:nvPr/>
        </p:nvSpPr>
        <p:spPr>
          <a:xfrm>
            <a:off x="1343436" y="5721108"/>
            <a:ext cx="2262000" cy="1137000"/>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77" name="Google Shape;277;g17e9a0ed6f1_2_174"/>
          <p:cNvGrpSpPr/>
          <p:nvPr/>
        </p:nvGrpSpPr>
        <p:grpSpPr>
          <a:xfrm>
            <a:off x="8206998" y="4035008"/>
            <a:ext cx="3800080" cy="2775713"/>
            <a:chOff x="1199734" y="1058430"/>
            <a:chExt cx="2283016" cy="2391619"/>
          </a:xfrm>
        </p:grpSpPr>
        <p:sp>
          <p:nvSpPr>
            <p:cNvPr id="278" name="Google Shape;278;g17e9a0ed6f1_2_174"/>
            <p:cNvSpPr/>
            <p:nvPr/>
          </p:nvSpPr>
          <p:spPr>
            <a:xfrm>
              <a:off x="1199734" y="1058430"/>
              <a:ext cx="2283000" cy="557400"/>
            </a:xfrm>
            <a:prstGeom prst="flowChartAlternateProcess">
              <a:avLst/>
            </a:prstGeom>
            <a:solidFill>
              <a:srgbClr val="7F7F7F"/>
            </a:solidFill>
            <a:ln w="19050" cap="flat" cmpd="sng">
              <a:solidFill>
                <a:srgbClr val="F4B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tr-TR" sz="3200" b="1" i="0" u="none" strike="noStrike" cap="none">
                  <a:solidFill>
                    <a:srgbClr val="FFFFFF"/>
                  </a:solidFill>
                  <a:latin typeface="Arial"/>
                  <a:ea typeface="Arial"/>
                  <a:cs typeface="Arial"/>
                  <a:sym typeface="Arial"/>
                </a:rPr>
                <a:t>K</a:t>
              </a:r>
              <a:r>
                <a:rPr lang="tr-TR" sz="1600" b="1" i="0" u="none" strike="noStrike" cap="none">
                  <a:solidFill>
                    <a:srgbClr val="FFFFFF"/>
                  </a:solidFill>
                  <a:latin typeface="Arial"/>
                  <a:ea typeface="Arial"/>
                  <a:cs typeface="Arial"/>
                  <a:sym typeface="Arial"/>
                </a:rPr>
                <a:t>ONTROL</a:t>
              </a:r>
              <a:endParaRPr sz="1600" b="1" i="0" u="none" strike="noStrike" cap="none">
                <a:solidFill>
                  <a:srgbClr val="FFFFFF"/>
                </a:solidFill>
                <a:latin typeface="Arial"/>
                <a:ea typeface="Arial"/>
                <a:cs typeface="Arial"/>
                <a:sym typeface="Arial"/>
              </a:endParaRPr>
            </a:p>
          </p:txBody>
        </p:sp>
        <p:sp>
          <p:nvSpPr>
            <p:cNvPr id="279" name="Google Shape;279;g17e9a0ed6f1_2_174"/>
            <p:cNvSpPr/>
            <p:nvPr/>
          </p:nvSpPr>
          <p:spPr>
            <a:xfrm>
              <a:off x="1214150" y="1719049"/>
              <a:ext cx="2268600" cy="1731000"/>
            </a:xfrm>
            <a:prstGeom prst="flowChartAlternateProcess">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SP İzleme Değerlendirme Raporları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Süreç/Faaliyet Performans Raporları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Memnuniyet Yönetim Sistemi Sonuçları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Anketler/Ölçekler</a:t>
              </a:r>
              <a:endParaRPr sz="1400" b="0" i="0"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İç Değerlendirme Raporları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Dış Değerlendirme Raporları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Yönetimi Gözden Geçirme (YGG) Raporları</a:t>
              </a:r>
              <a:endParaRPr sz="1400" b="0" i="0" u="none" strike="noStrike" cap="none">
                <a:solidFill>
                  <a:srgbClr val="000000"/>
                </a:solidFill>
                <a:latin typeface="Roboto"/>
                <a:ea typeface="Roboto"/>
                <a:cs typeface="Roboto"/>
                <a:sym typeface="Roboto"/>
              </a:endParaRPr>
            </a:p>
          </p:txBody>
        </p:sp>
      </p:grpSp>
      <p:grpSp>
        <p:nvGrpSpPr>
          <p:cNvPr id="280" name="Google Shape;280;g17e9a0ed6f1_2_174"/>
          <p:cNvGrpSpPr/>
          <p:nvPr/>
        </p:nvGrpSpPr>
        <p:grpSpPr>
          <a:xfrm>
            <a:off x="4053184" y="1722047"/>
            <a:ext cx="4231477" cy="4261481"/>
            <a:chOff x="4014775" y="1833484"/>
            <a:chExt cx="4231477" cy="4261481"/>
          </a:xfrm>
        </p:grpSpPr>
        <p:grpSp>
          <p:nvGrpSpPr>
            <p:cNvPr id="281" name="Google Shape;281;g17e9a0ed6f1_2_174"/>
            <p:cNvGrpSpPr/>
            <p:nvPr/>
          </p:nvGrpSpPr>
          <p:grpSpPr>
            <a:xfrm>
              <a:off x="4014775" y="1833484"/>
              <a:ext cx="4231477" cy="4261481"/>
              <a:chOff x="5054411" y="2792892"/>
              <a:chExt cx="2316839" cy="2318920"/>
            </a:xfrm>
          </p:grpSpPr>
          <p:grpSp>
            <p:nvGrpSpPr>
              <p:cNvPr id="282" name="Google Shape;282;g17e9a0ed6f1_2_174"/>
              <p:cNvGrpSpPr/>
              <p:nvPr/>
            </p:nvGrpSpPr>
            <p:grpSpPr>
              <a:xfrm>
                <a:off x="5054411" y="2792892"/>
                <a:ext cx="2316839" cy="2318920"/>
                <a:chOff x="4978211" y="2850042"/>
                <a:chExt cx="2316839" cy="2318920"/>
              </a:xfrm>
            </p:grpSpPr>
            <p:sp>
              <p:nvSpPr>
                <p:cNvPr id="283" name="Google Shape;283;g17e9a0ed6f1_2_174"/>
                <p:cNvSpPr/>
                <p:nvPr/>
              </p:nvSpPr>
              <p:spPr>
                <a:xfrm rot="10774055" flipH="1">
                  <a:off x="6177834" y="4042707"/>
                  <a:ext cx="1113032" cy="1113032"/>
                </a:xfrm>
                <a:prstGeom prst="rtTriangle">
                  <a:avLst/>
                </a:prstGeom>
                <a:solidFill>
                  <a:srgbClr val="7F7F7F"/>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284" name="Google Shape;284;g17e9a0ed6f1_2_174"/>
                <p:cNvSpPr/>
                <p:nvPr/>
              </p:nvSpPr>
              <p:spPr>
                <a:xfrm rot="5374055" flipH="1">
                  <a:off x="6168794" y="2854226"/>
                  <a:ext cx="1113032" cy="1113032"/>
                </a:xfrm>
                <a:prstGeom prst="rtTriangle">
                  <a:avLst/>
                </a:prstGeom>
                <a:solidFill>
                  <a:schemeClr val="accent4"/>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endParaRPr sz="2700" b="0" i="0" u="none" strike="noStrike" cap="none">
                    <a:solidFill>
                      <a:srgbClr val="000000"/>
                    </a:solidFill>
                    <a:latin typeface="Calibri"/>
                    <a:ea typeface="Calibri"/>
                    <a:cs typeface="Calibri"/>
                    <a:sym typeface="Calibri"/>
                  </a:endParaRPr>
                </a:p>
              </p:txBody>
            </p:sp>
            <p:sp>
              <p:nvSpPr>
                <p:cNvPr id="285" name="Google Shape;285;g17e9a0ed6f1_2_174"/>
                <p:cNvSpPr/>
                <p:nvPr/>
              </p:nvSpPr>
              <p:spPr>
                <a:xfrm rot="-25945" flipH="1">
                  <a:off x="4982395" y="2863264"/>
                  <a:ext cx="1113032" cy="1113032"/>
                </a:xfrm>
                <a:prstGeom prst="rtTriangle">
                  <a:avLst/>
                </a:prstGeom>
                <a:solidFill>
                  <a:srgbClr val="AC0E42"/>
                </a:solidFill>
                <a:ln>
                  <a:noFill/>
                </a:ln>
                <a:effectLst>
                  <a:outerShdw blurRad="50800" dist="38100" dir="5400000" algn="ctr" rotWithShape="0">
                    <a:srgbClr val="000000">
                      <a:alpha val="4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Arial"/>
                    <a:buNone/>
                  </a:pPr>
                  <a:endParaRPr sz="2700" b="0" i="0" u="none" strike="noStrike" cap="none">
                    <a:solidFill>
                      <a:srgbClr val="000000"/>
                    </a:solidFill>
                    <a:highlight>
                      <a:srgbClr val="800080"/>
                    </a:highlight>
                    <a:latin typeface="Calibri"/>
                    <a:ea typeface="Calibri"/>
                    <a:cs typeface="Calibri"/>
                    <a:sym typeface="Calibri"/>
                  </a:endParaRPr>
                </a:p>
              </p:txBody>
            </p:sp>
            <p:sp>
              <p:nvSpPr>
                <p:cNvPr id="286" name="Google Shape;286;g17e9a0ed6f1_2_174"/>
                <p:cNvSpPr/>
                <p:nvPr/>
              </p:nvSpPr>
              <p:spPr>
                <a:xfrm rot="-5425945" flipH="1">
                  <a:off x="4991436" y="4051746"/>
                  <a:ext cx="1113032" cy="1113032"/>
                </a:xfrm>
                <a:prstGeom prst="rtTriangle">
                  <a:avLst/>
                </a:prstGeom>
                <a:solidFill>
                  <a:schemeClr val="accent2"/>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endParaRPr sz="2700" b="0" i="0" u="none" strike="noStrike" cap="none">
                    <a:solidFill>
                      <a:srgbClr val="000000"/>
                    </a:solidFill>
                    <a:latin typeface="Calibri"/>
                    <a:ea typeface="Calibri"/>
                    <a:cs typeface="Calibri"/>
                    <a:sym typeface="Calibri"/>
                  </a:endParaRPr>
                </a:p>
              </p:txBody>
            </p:sp>
          </p:grpSp>
          <p:sp>
            <p:nvSpPr>
              <p:cNvPr id="287" name="Google Shape;287;g17e9a0ed6f1_2_174"/>
              <p:cNvSpPr/>
              <p:nvPr/>
            </p:nvSpPr>
            <p:spPr>
              <a:xfrm rot="2700000">
                <a:off x="5800021" y="3539414"/>
                <a:ext cx="825618" cy="825618"/>
              </a:xfrm>
              <a:prstGeom prst="roundRect">
                <a:avLst>
                  <a:gd name="adj" fmla="val 16667"/>
                </a:avLst>
              </a:prstGeom>
              <a:gradFill>
                <a:gsLst>
                  <a:gs pos="0">
                    <a:srgbClr val="DDDDDD"/>
                  </a:gs>
                  <a:gs pos="100000">
                    <a:schemeClr val="lt1"/>
                  </a:gs>
                </a:gsLst>
                <a:lin ang="0" scaled="0"/>
              </a:gradFill>
              <a:ln w="9525"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Arial"/>
                  <a:buNone/>
                </a:pPr>
                <a:endParaRPr sz="2800" b="0" i="0" u="none" strike="noStrike" cap="none">
                  <a:solidFill>
                    <a:srgbClr val="595959"/>
                  </a:solidFill>
                  <a:latin typeface="Calibri"/>
                  <a:ea typeface="Calibri"/>
                  <a:cs typeface="Calibri"/>
                  <a:sym typeface="Calibri"/>
                </a:endParaRPr>
              </a:p>
            </p:txBody>
          </p:sp>
        </p:grpSp>
        <p:sp>
          <p:nvSpPr>
            <p:cNvPr id="288" name="Google Shape;288;g17e9a0ed6f1_2_174"/>
            <p:cNvSpPr txBox="1"/>
            <p:nvPr/>
          </p:nvSpPr>
          <p:spPr>
            <a:xfrm rot="2667005">
              <a:off x="6027536" y="2767221"/>
              <a:ext cx="1900791" cy="70812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Roboto"/>
                <a:buNone/>
              </a:pPr>
              <a:r>
                <a:rPr lang="tr-TR" sz="2000" b="1" i="0" u="none" strike="noStrike" cap="none">
                  <a:solidFill>
                    <a:srgbClr val="FFFFFF"/>
                  </a:solidFill>
                  <a:latin typeface="Roboto"/>
                  <a:ea typeface="Roboto"/>
                  <a:cs typeface="Roboto"/>
                  <a:sym typeface="Roboto"/>
                </a:rPr>
                <a:t>Uygulama Faaliyetleri</a:t>
              </a:r>
              <a:endParaRPr sz="2000" b="1" i="0" u="none" strike="noStrike" cap="none">
                <a:solidFill>
                  <a:srgbClr val="FFFFFF"/>
                </a:solidFill>
                <a:latin typeface="Roboto"/>
                <a:ea typeface="Roboto"/>
                <a:cs typeface="Roboto"/>
                <a:sym typeface="Roboto"/>
              </a:endParaRPr>
            </a:p>
          </p:txBody>
        </p:sp>
        <p:sp>
          <p:nvSpPr>
            <p:cNvPr id="289" name="Google Shape;289;g17e9a0ed6f1_2_174"/>
            <p:cNvSpPr txBox="1"/>
            <p:nvPr/>
          </p:nvSpPr>
          <p:spPr>
            <a:xfrm rot="-2700000">
              <a:off x="4345617" y="2793715"/>
              <a:ext cx="1901127" cy="7080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Roboto"/>
                <a:buNone/>
              </a:pPr>
              <a:r>
                <a:rPr lang="tr-TR" sz="2000" b="1" i="0" u="none" strike="noStrike" cap="none">
                  <a:solidFill>
                    <a:srgbClr val="FFFFFF"/>
                  </a:solidFill>
                  <a:latin typeface="Roboto"/>
                  <a:ea typeface="Roboto"/>
                  <a:cs typeface="Roboto"/>
                  <a:sym typeface="Roboto"/>
                </a:rPr>
                <a:t>Yönetim Planlama</a:t>
              </a:r>
              <a:endParaRPr sz="2000" b="1" i="0" u="none" strike="noStrike" cap="none">
                <a:solidFill>
                  <a:srgbClr val="FFFFFF"/>
                </a:solidFill>
                <a:latin typeface="Roboto"/>
                <a:ea typeface="Roboto"/>
                <a:cs typeface="Roboto"/>
                <a:sym typeface="Roboto"/>
              </a:endParaRPr>
            </a:p>
          </p:txBody>
        </p:sp>
        <p:sp>
          <p:nvSpPr>
            <p:cNvPr id="290" name="Google Shape;290;g17e9a0ed6f1_2_174"/>
            <p:cNvSpPr txBox="1"/>
            <p:nvPr/>
          </p:nvSpPr>
          <p:spPr>
            <a:xfrm rot="-8100000">
              <a:off x="4128111" y="4513330"/>
              <a:ext cx="2366969" cy="7080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Calibri"/>
                <a:buNone/>
              </a:pPr>
              <a:r>
                <a:rPr lang="tr-TR" sz="2000" b="1" i="0" u="none" strike="noStrike" cap="none">
                  <a:solidFill>
                    <a:srgbClr val="FFFFFF"/>
                  </a:solidFill>
                  <a:latin typeface="Calibri"/>
                  <a:ea typeface="Calibri"/>
                  <a:cs typeface="Calibri"/>
                  <a:sym typeface="Calibri"/>
                </a:rPr>
                <a:t>İyileştirme Faaliyetleri</a:t>
              </a:r>
              <a:endParaRPr sz="2000" b="1" i="0" u="none" strike="noStrike" cap="none">
                <a:solidFill>
                  <a:srgbClr val="FFFFFF"/>
                </a:solidFill>
                <a:latin typeface="Calibri"/>
                <a:ea typeface="Calibri"/>
                <a:cs typeface="Calibri"/>
                <a:sym typeface="Calibri"/>
              </a:endParaRPr>
            </a:p>
          </p:txBody>
        </p:sp>
        <p:sp>
          <p:nvSpPr>
            <p:cNvPr id="291" name="Google Shape;291;g17e9a0ed6f1_2_174"/>
            <p:cNvSpPr txBox="1"/>
            <p:nvPr/>
          </p:nvSpPr>
          <p:spPr>
            <a:xfrm rot="-2703119">
              <a:off x="5827856" y="4455105"/>
              <a:ext cx="2338120" cy="64636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800"/>
                <a:buFont typeface="Roboto"/>
                <a:buNone/>
              </a:pPr>
              <a:r>
                <a:rPr lang="tr-TR" sz="1800" b="1" i="0" u="none" strike="noStrike" cap="none">
                  <a:solidFill>
                    <a:srgbClr val="FFFFFF"/>
                  </a:solidFill>
                  <a:latin typeface="Roboto"/>
                  <a:ea typeface="Roboto"/>
                  <a:cs typeface="Roboto"/>
                  <a:sym typeface="Roboto"/>
                </a:rPr>
                <a:t>İzleme / Kontrol Faaliyetleri</a:t>
              </a:r>
              <a:endParaRPr sz="1800" b="1" i="0" u="none" strike="noStrike" cap="none">
                <a:solidFill>
                  <a:srgbClr val="FFFFFF"/>
                </a:solidFill>
                <a:latin typeface="Roboto"/>
                <a:ea typeface="Roboto"/>
                <a:cs typeface="Roboto"/>
                <a:sym typeface="Roboto"/>
              </a:endParaRPr>
            </a:p>
          </p:txBody>
        </p:sp>
      </p:grpSp>
      <p:pic>
        <p:nvPicPr>
          <p:cNvPr id="292" name="Google Shape;292;g17e9a0ed6f1_2_174"/>
          <p:cNvPicPr preferRelativeResize="0"/>
          <p:nvPr/>
        </p:nvPicPr>
        <p:blipFill rotWithShape="1">
          <a:blip r:embed="rId3">
            <a:alphaModFix/>
          </a:blip>
          <a:srcRect/>
          <a:stretch/>
        </p:blipFill>
        <p:spPr>
          <a:xfrm>
            <a:off x="5405023" y="3470738"/>
            <a:ext cx="1509045" cy="855394"/>
          </a:xfrm>
          <a:prstGeom prst="rect">
            <a:avLst/>
          </a:prstGeom>
          <a:noFill/>
          <a:ln w="9525" cap="flat" cmpd="sng">
            <a:solidFill>
              <a:srgbClr val="E6E6E6"/>
            </a:solidFill>
            <a:prstDash val="solid"/>
            <a:round/>
            <a:headEnd type="none" w="sm" len="sm"/>
            <a:tailEnd type="none" w="sm" len="sm"/>
          </a:ln>
          <a:effectLst>
            <a:reflection endPos="0" dist="50800" dir="5400000" fadeDir="5400012" sy="-100000" algn="bl" rotWithShape="0"/>
          </a:effectLst>
        </p:spPr>
      </p:pic>
      <p:sp>
        <p:nvSpPr>
          <p:cNvPr id="293" name="Google Shape;293;g17e9a0ed6f1_2_174"/>
          <p:cNvSpPr/>
          <p:nvPr/>
        </p:nvSpPr>
        <p:spPr>
          <a:xfrm>
            <a:off x="5677909" y="1088946"/>
            <a:ext cx="882600" cy="483000"/>
          </a:xfrm>
          <a:prstGeom prst="stripedRightArrow">
            <a:avLst>
              <a:gd name="adj1" fmla="val 50000"/>
              <a:gd name="adj2" fmla="val 50000"/>
            </a:avLst>
          </a:prstGeom>
          <a:solidFill>
            <a:srgbClr val="82D3E4"/>
          </a:solidFill>
          <a:ln w="12700" cap="flat" cmpd="sng">
            <a:solidFill>
              <a:srgbClr val="A70D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C00000"/>
              </a:solidFill>
              <a:highlight>
                <a:srgbClr val="800080"/>
              </a:highlight>
              <a:latin typeface="Calibri"/>
              <a:ea typeface="Calibri"/>
              <a:cs typeface="Calibri"/>
              <a:sym typeface="Calibri"/>
            </a:endParaRPr>
          </a:p>
        </p:txBody>
      </p:sp>
      <p:sp>
        <p:nvSpPr>
          <p:cNvPr id="294" name="Google Shape;294;g17e9a0ed6f1_2_174"/>
          <p:cNvSpPr/>
          <p:nvPr/>
        </p:nvSpPr>
        <p:spPr>
          <a:xfrm rot="5400000">
            <a:off x="9930259" y="3615439"/>
            <a:ext cx="353400" cy="392700"/>
          </a:xfrm>
          <a:prstGeom prst="stripedRightArrow">
            <a:avLst>
              <a:gd name="adj1" fmla="val 50000"/>
              <a:gd name="adj2" fmla="val 50000"/>
            </a:avLst>
          </a:prstGeom>
          <a:solidFill>
            <a:srgbClr val="7F7F7F"/>
          </a:solidFill>
          <a:ln w="12700" cap="flat" cmpd="sng">
            <a:solidFill>
              <a:srgbClr val="A70D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1F3864"/>
              </a:solidFill>
              <a:latin typeface="Calibri"/>
              <a:ea typeface="Calibri"/>
              <a:cs typeface="Calibri"/>
              <a:sym typeface="Calibri"/>
            </a:endParaRPr>
          </a:p>
        </p:txBody>
      </p:sp>
      <p:sp>
        <p:nvSpPr>
          <p:cNvPr id="295" name="Google Shape;295;g17e9a0ed6f1_2_174"/>
          <p:cNvSpPr/>
          <p:nvPr/>
        </p:nvSpPr>
        <p:spPr>
          <a:xfrm flipH="1">
            <a:off x="5626066" y="6177485"/>
            <a:ext cx="943800" cy="526800"/>
          </a:xfrm>
          <a:prstGeom prst="stripedRightArrow">
            <a:avLst>
              <a:gd name="adj1" fmla="val 50000"/>
              <a:gd name="adj2" fmla="val 50000"/>
            </a:avLst>
          </a:prstGeom>
          <a:solidFill>
            <a:srgbClr val="F8CAA3"/>
          </a:solidFill>
          <a:ln w="12700" cap="flat" cmpd="sng">
            <a:solidFill>
              <a:srgbClr val="A70D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Arial"/>
              <a:buNone/>
            </a:pPr>
            <a:endParaRPr sz="1800" b="0" i="0" u="none" strike="noStrike" cap="none">
              <a:solidFill>
                <a:srgbClr val="1F3864"/>
              </a:solidFill>
              <a:latin typeface="Calibri"/>
              <a:ea typeface="Calibri"/>
              <a:cs typeface="Calibri"/>
              <a:sym typeface="Calibri"/>
            </a:endParaRPr>
          </a:p>
        </p:txBody>
      </p:sp>
      <p:sp>
        <p:nvSpPr>
          <p:cNvPr id="296" name="Google Shape;296;g17e9a0ed6f1_2_174"/>
          <p:cNvSpPr/>
          <p:nvPr/>
        </p:nvSpPr>
        <p:spPr>
          <a:xfrm rot="-5400000">
            <a:off x="1821522" y="3619503"/>
            <a:ext cx="333900" cy="397500"/>
          </a:xfrm>
          <a:prstGeom prst="stripedRightArrow">
            <a:avLst>
              <a:gd name="adj1" fmla="val 50000"/>
              <a:gd name="adj2" fmla="val 50000"/>
            </a:avLst>
          </a:prstGeom>
          <a:solidFill>
            <a:srgbClr val="F57F10"/>
          </a:solidFill>
          <a:ln w="12700" cap="flat" cmpd="sng">
            <a:solidFill>
              <a:srgbClr val="A70D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1F3864"/>
              </a:solidFill>
              <a:latin typeface="Calibri"/>
              <a:ea typeface="Calibri"/>
              <a:cs typeface="Calibri"/>
              <a:sym typeface="Calibri"/>
            </a:endParaRPr>
          </a:p>
        </p:txBody>
      </p:sp>
      <p:sp>
        <p:nvSpPr>
          <p:cNvPr id="297" name="Google Shape;297;g17e9a0ed6f1_2_174"/>
          <p:cNvSpPr txBox="1"/>
          <p:nvPr/>
        </p:nvSpPr>
        <p:spPr>
          <a:xfrm>
            <a:off x="0" y="52285"/>
            <a:ext cx="12192000" cy="684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Roboto"/>
              <a:buNone/>
            </a:pPr>
            <a:r>
              <a:rPr lang="tr-TR" sz="2800" b="1" i="0" u="none" strike="noStrike" cap="none">
                <a:solidFill>
                  <a:schemeClr val="dk1"/>
                </a:solidFill>
                <a:latin typeface="Roboto"/>
                <a:ea typeface="Roboto"/>
                <a:cs typeface="Roboto"/>
                <a:sym typeface="Roboto"/>
              </a:rPr>
              <a:t>BKYS: Kurumsal Yönetimin</a:t>
            </a:r>
            <a:r>
              <a:rPr lang="tr-TR" sz="2800" b="1" i="0" u="none" strike="noStrike" cap="none">
                <a:solidFill>
                  <a:srgbClr val="873871"/>
                </a:solidFill>
                <a:latin typeface="Roboto"/>
                <a:ea typeface="Roboto"/>
                <a:cs typeface="Roboto"/>
                <a:sym typeface="Roboto"/>
              </a:rPr>
              <a:t> </a:t>
            </a:r>
            <a:r>
              <a:rPr lang="tr-TR" sz="3200" b="1" i="0" u="none" strike="noStrike" cap="none">
                <a:solidFill>
                  <a:srgbClr val="873871"/>
                </a:solidFill>
                <a:latin typeface="Arial Black"/>
                <a:ea typeface="Arial Black"/>
                <a:cs typeface="Arial Black"/>
                <a:sym typeface="Arial Black"/>
              </a:rPr>
              <a:t>P </a:t>
            </a:r>
            <a:r>
              <a:rPr lang="tr-TR" sz="3200" b="1" i="0" u="none" strike="noStrike" cap="none">
                <a:solidFill>
                  <a:srgbClr val="82D3E4"/>
                </a:solidFill>
                <a:latin typeface="Arial Black"/>
                <a:ea typeface="Arial Black"/>
                <a:cs typeface="Arial Black"/>
                <a:sym typeface="Arial Black"/>
              </a:rPr>
              <a:t>U</a:t>
            </a:r>
            <a:r>
              <a:rPr lang="tr-TR" sz="3200" b="1" i="0" u="none" strike="noStrike" cap="none">
                <a:solidFill>
                  <a:srgbClr val="FFC000"/>
                </a:solidFill>
                <a:latin typeface="Arial Black"/>
                <a:ea typeface="Arial Black"/>
                <a:cs typeface="Arial Black"/>
                <a:sym typeface="Arial Black"/>
              </a:rPr>
              <a:t> </a:t>
            </a:r>
            <a:r>
              <a:rPr lang="tr-TR" sz="3200" b="1" i="0" u="none" strike="noStrike" cap="none">
                <a:solidFill>
                  <a:schemeClr val="dk1"/>
                </a:solidFill>
                <a:latin typeface="Arial Black"/>
                <a:ea typeface="Arial Black"/>
                <a:cs typeface="Arial Black"/>
                <a:sym typeface="Arial Black"/>
              </a:rPr>
              <a:t>K </a:t>
            </a:r>
            <a:r>
              <a:rPr lang="tr-TR" sz="3200" b="1" i="0" u="none" strike="noStrike" cap="none">
                <a:solidFill>
                  <a:srgbClr val="F57F10"/>
                </a:solidFill>
                <a:latin typeface="Arial Black"/>
                <a:ea typeface="Arial Black"/>
                <a:cs typeface="Arial Black"/>
                <a:sym typeface="Arial Black"/>
              </a:rPr>
              <a:t>Ö</a:t>
            </a:r>
            <a:r>
              <a:rPr lang="tr-TR" sz="2800" b="1" i="0" u="none" strike="noStrike" cap="none">
                <a:solidFill>
                  <a:srgbClr val="873871"/>
                </a:solidFill>
                <a:latin typeface="Arial Black"/>
                <a:ea typeface="Arial Black"/>
                <a:cs typeface="Arial Black"/>
                <a:sym typeface="Arial Black"/>
              </a:rPr>
              <a:t> </a:t>
            </a:r>
            <a:r>
              <a:rPr lang="tr-TR" sz="2800" b="1" i="0" u="none" strike="noStrike" cap="none">
                <a:solidFill>
                  <a:schemeClr val="dk1"/>
                </a:solidFill>
                <a:latin typeface="Roboto"/>
                <a:ea typeface="Roboto"/>
                <a:cs typeface="Roboto"/>
                <a:sym typeface="Roboto"/>
              </a:rPr>
              <a:t>Döngüsü</a:t>
            </a:r>
            <a:endParaRPr sz="2800" b="1" i="0" u="none" strike="noStrike" cap="none">
              <a:solidFill>
                <a:schemeClr val="dk1"/>
              </a:solidFill>
              <a:latin typeface="Roboto"/>
              <a:ea typeface="Roboto"/>
              <a:cs typeface="Roboto"/>
              <a:sym typeface="Roboto"/>
            </a:endParaRPr>
          </a:p>
        </p:txBody>
      </p:sp>
      <p:grpSp>
        <p:nvGrpSpPr>
          <p:cNvPr id="298" name="Google Shape;298;g17e9a0ed6f1_2_174"/>
          <p:cNvGrpSpPr/>
          <p:nvPr/>
        </p:nvGrpSpPr>
        <p:grpSpPr>
          <a:xfrm>
            <a:off x="210994" y="4112407"/>
            <a:ext cx="3873584" cy="2713543"/>
            <a:chOff x="1199735" y="1245321"/>
            <a:chExt cx="1962600" cy="1362631"/>
          </a:xfrm>
        </p:grpSpPr>
        <p:sp>
          <p:nvSpPr>
            <p:cNvPr id="299" name="Google Shape;299;g17e9a0ed6f1_2_174"/>
            <p:cNvSpPr/>
            <p:nvPr/>
          </p:nvSpPr>
          <p:spPr>
            <a:xfrm>
              <a:off x="1199735" y="1659052"/>
              <a:ext cx="1958100" cy="948900"/>
            </a:xfrm>
            <a:prstGeom prst="flowChartAlternateProcess">
              <a:avLst/>
            </a:prstGeom>
            <a:solidFill>
              <a:schemeClr val="lt1"/>
            </a:solidFill>
            <a:ln w="1905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Süreçlere Yönelik İyileştirmeler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Faaliyetlere Yönelik iyileştirmeler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Risklere Yönelik İyileştirmeler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Bildirimlere Yönelik İyileştireler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Anketlere Yönelik iyileştirmeler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500"/>
                <a:buFont typeface="Noto Sans Symbols"/>
                <a:buChar char="▪"/>
              </a:pPr>
              <a:r>
                <a:rPr lang="tr-TR" sz="1500" b="0" i="0" u="none" strike="noStrike" cap="none">
                  <a:solidFill>
                    <a:srgbClr val="000000"/>
                  </a:solidFill>
                  <a:latin typeface="Roboto"/>
                  <a:ea typeface="Roboto"/>
                  <a:cs typeface="Roboto"/>
                  <a:sym typeface="Roboto"/>
                </a:rPr>
                <a:t>Değerlendirme Raporlarına Yönelik iyileştirmeler</a:t>
              </a:r>
              <a:endParaRPr sz="1350" b="0" i="0" u="none" strike="noStrike" cap="none">
                <a:solidFill>
                  <a:srgbClr val="3F3F3F"/>
                </a:solidFill>
                <a:latin typeface="Calibri"/>
                <a:ea typeface="Calibri"/>
                <a:cs typeface="Calibri"/>
                <a:sym typeface="Calibri"/>
              </a:endParaRPr>
            </a:p>
          </p:txBody>
        </p:sp>
        <p:sp>
          <p:nvSpPr>
            <p:cNvPr id="300" name="Google Shape;300;g17e9a0ed6f1_2_174"/>
            <p:cNvSpPr/>
            <p:nvPr/>
          </p:nvSpPr>
          <p:spPr>
            <a:xfrm>
              <a:off x="1199735" y="1245321"/>
              <a:ext cx="1962600" cy="368400"/>
            </a:xfrm>
            <a:prstGeom prst="flowChartAlternateProcess">
              <a:avLst/>
            </a:prstGeom>
            <a:solidFill>
              <a:srgbClr val="F57F10"/>
            </a:solidFill>
            <a:ln w="19050" cap="flat" cmpd="sng">
              <a:solidFill>
                <a:srgbClr val="8738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tr-TR" sz="3600" b="1" i="0" u="none" strike="noStrike" cap="none">
                  <a:solidFill>
                    <a:srgbClr val="FFFFFF"/>
                  </a:solidFill>
                  <a:latin typeface="Arial"/>
                  <a:ea typeface="Arial"/>
                  <a:cs typeface="Arial"/>
                  <a:sym typeface="Arial"/>
                </a:rPr>
                <a:t>Ö</a:t>
              </a:r>
              <a:r>
                <a:rPr lang="tr-TR" sz="1800" b="1" i="0" u="none" strike="noStrike" cap="none">
                  <a:solidFill>
                    <a:srgbClr val="FFFFFF"/>
                  </a:solidFill>
                  <a:latin typeface="Arial"/>
                  <a:ea typeface="Arial"/>
                  <a:cs typeface="Arial"/>
                  <a:sym typeface="Arial"/>
                </a:rPr>
                <a:t>NLEM</a:t>
              </a:r>
              <a:endParaRPr sz="1600" b="1" i="0" u="none" strike="noStrike" cap="none">
                <a:solidFill>
                  <a:srgbClr val="FFFFFF"/>
                </a:solidFill>
                <a:latin typeface="Arial"/>
                <a:ea typeface="Arial"/>
                <a:cs typeface="Arial"/>
                <a:sym typeface="Arial"/>
              </a:endParaRPr>
            </a:p>
          </p:txBody>
        </p:sp>
      </p:grpSp>
      <p:grpSp>
        <p:nvGrpSpPr>
          <p:cNvPr id="301" name="Google Shape;301;g17e9a0ed6f1_2_174"/>
          <p:cNvGrpSpPr/>
          <p:nvPr/>
        </p:nvGrpSpPr>
        <p:grpSpPr>
          <a:xfrm>
            <a:off x="8175910" y="1018645"/>
            <a:ext cx="3799926" cy="2531614"/>
            <a:chOff x="1199735" y="1226996"/>
            <a:chExt cx="2147700" cy="1878888"/>
          </a:xfrm>
        </p:grpSpPr>
        <p:sp>
          <p:nvSpPr>
            <p:cNvPr id="302" name="Google Shape;302;g17e9a0ed6f1_2_174"/>
            <p:cNvSpPr/>
            <p:nvPr/>
          </p:nvSpPr>
          <p:spPr>
            <a:xfrm>
              <a:off x="1199735" y="1226996"/>
              <a:ext cx="2147700" cy="480300"/>
            </a:xfrm>
            <a:prstGeom prst="flowChartAlternateProcess">
              <a:avLst/>
            </a:prstGeom>
            <a:solidFill>
              <a:srgbClr val="82D3E4"/>
            </a:solidFill>
            <a:ln w="22225" cap="flat" cmpd="sng">
              <a:solidFill>
                <a:srgbClr val="7570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tr-TR" sz="3200" b="1" i="0" u="none" strike="noStrike" cap="none">
                  <a:solidFill>
                    <a:srgbClr val="FFFFFF"/>
                  </a:solidFill>
                  <a:latin typeface="Arial"/>
                  <a:ea typeface="Arial"/>
                  <a:cs typeface="Arial"/>
                  <a:sym typeface="Arial"/>
                </a:rPr>
                <a:t>U</a:t>
              </a:r>
              <a:r>
                <a:rPr lang="tr-TR" sz="1600" b="1" i="0" u="none" strike="noStrike" cap="none">
                  <a:solidFill>
                    <a:srgbClr val="FFFFFF"/>
                  </a:solidFill>
                  <a:latin typeface="Arial"/>
                  <a:ea typeface="Arial"/>
                  <a:cs typeface="Arial"/>
                  <a:sym typeface="Arial"/>
                </a:rPr>
                <a:t>YGULAMA</a:t>
              </a:r>
              <a:endParaRPr sz="1400" b="1" i="0" u="none" strike="noStrike" cap="none">
                <a:solidFill>
                  <a:srgbClr val="FFFFFF"/>
                </a:solidFill>
                <a:latin typeface="Arial"/>
                <a:ea typeface="Arial"/>
                <a:cs typeface="Arial"/>
                <a:sym typeface="Arial"/>
              </a:endParaRPr>
            </a:p>
          </p:txBody>
        </p:sp>
        <p:sp>
          <p:nvSpPr>
            <p:cNvPr id="303" name="Google Shape;303;g17e9a0ed6f1_2_174"/>
            <p:cNvSpPr/>
            <p:nvPr/>
          </p:nvSpPr>
          <p:spPr>
            <a:xfrm>
              <a:off x="1205118" y="1817084"/>
              <a:ext cx="2130000" cy="1288800"/>
            </a:xfrm>
            <a:prstGeom prst="flowChartAlternateProcess">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600"/>
                <a:buFont typeface="Noto Sans Symbols"/>
                <a:buChar char="▪"/>
              </a:pPr>
              <a:r>
                <a:rPr lang="tr-TR" sz="1600" b="0" i="0" u="none" strike="noStrike" cap="none">
                  <a:solidFill>
                    <a:schemeClr val="dk1"/>
                  </a:solidFill>
                  <a:latin typeface="Roboto"/>
                  <a:ea typeface="Roboto"/>
                  <a:cs typeface="Roboto"/>
                  <a:sym typeface="Roboto"/>
                </a:rPr>
                <a:t>Stratejik Plan faaliyetleri</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Noto Sans Symbols"/>
                <a:buChar char="▪"/>
              </a:pPr>
              <a:r>
                <a:rPr lang="tr-TR" sz="1600" b="0" i="0" u="none" strike="noStrike" cap="none">
                  <a:solidFill>
                    <a:schemeClr val="dk1"/>
                  </a:solidFill>
                  <a:latin typeface="Roboto"/>
                  <a:ea typeface="Roboto"/>
                  <a:cs typeface="Roboto"/>
                  <a:sym typeface="Roboto"/>
                </a:rPr>
                <a:t>Süreçlere yönelik faaliyetler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Noto Sans Symbols"/>
                <a:buChar char="▪"/>
              </a:pPr>
              <a:r>
                <a:rPr lang="tr-TR" sz="1600" b="0" i="0" u="none" strike="noStrike" cap="none">
                  <a:solidFill>
                    <a:schemeClr val="dk1"/>
                  </a:solidFill>
                  <a:latin typeface="Roboto"/>
                  <a:ea typeface="Roboto"/>
                  <a:cs typeface="Roboto"/>
                  <a:sym typeface="Roboto"/>
                </a:rPr>
                <a:t>Faaliyetlere yönelik uygulama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Noto Sans Symbols"/>
                <a:buChar char="▪"/>
              </a:pPr>
              <a:r>
                <a:rPr lang="tr-TR" sz="1600" b="0" i="0" u="none" strike="noStrike" cap="none">
                  <a:solidFill>
                    <a:schemeClr val="dk1"/>
                  </a:solidFill>
                  <a:latin typeface="Roboto"/>
                  <a:ea typeface="Roboto"/>
                  <a:cs typeface="Roboto"/>
                  <a:sym typeface="Roboto"/>
                </a:rPr>
                <a:t>Risklere yönelik uygulama</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600"/>
                <a:buFont typeface="Noto Sans Symbols"/>
                <a:buChar char="▪"/>
              </a:pPr>
              <a:r>
                <a:rPr lang="tr-TR" sz="1600" b="0" i="0" u="none" strike="noStrike" cap="none">
                  <a:solidFill>
                    <a:schemeClr val="dk1"/>
                  </a:solidFill>
                  <a:latin typeface="Roboto"/>
                  <a:ea typeface="Roboto"/>
                  <a:cs typeface="Roboto"/>
                  <a:sym typeface="Roboto"/>
                </a:rPr>
                <a:t>İyileştirme planlarına yönelik faaliyet</a:t>
              </a:r>
              <a:endParaRPr sz="1600" b="0" i="0" u="none" strike="noStrike" cap="none">
                <a:solidFill>
                  <a:schemeClr val="dk1"/>
                </a:solidFill>
                <a:latin typeface="Roboto"/>
                <a:ea typeface="Roboto"/>
                <a:cs typeface="Roboto"/>
                <a:sym typeface="Roboto"/>
              </a:endParaRPr>
            </a:p>
          </p:txBody>
        </p:sp>
      </p:grpSp>
      <p:grpSp>
        <p:nvGrpSpPr>
          <p:cNvPr id="304" name="Google Shape;304;g17e9a0ed6f1_2_174"/>
          <p:cNvGrpSpPr/>
          <p:nvPr/>
        </p:nvGrpSpPr>
        <p:grpSpPr>
          <a:xfrm>
            <a:off x="211023" y="990098"/>
            <a:ext cx="3852006" cy="2559074"/>
            <a:chOff x="1240179" y="1253935"/>
            <a:chExt cx="2486930" cy="779184"/>
          </a:xfrm>
        </p:grpSpPr>
        <p:sp>
          <p:nvSpPr>
            <p:cNvPr id="305" name="Google Shape;305;g17e9a0ed6f1_2_174"/>
            <p:cNvSpPr/>
            <p:nvPr/>
          </p:nvSpPr>
          <p:spPr>
            <a:xfrm>
              <a:off x="1240179" y="1253935"/>
              <a:ext cx="2481000" cy="197100"/>
            </a:xfrm>
            <a:prstGeom prst="flowChartAlternateProcess">
              <a:avLst/>
            </a:prstGeom>
            <a:solidFill>
              <a:srgbClr val="AC0E42"/>
            </a:solidFill>
            <a:ln w="22225" cap="flat" cmpd="sng">
              <a:solidFill>
                <a:srgbClr val="ABE1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a:buNone/>
              </a:pPr>
              <a:r>
                <a:rPr lang="tr-TR" sz="3200" b="1" i="0" u="none" strike="noStrike" cap="none">
                  <a:solidFill>
                    <a:srgbClr val="FFFFFF"/>
                  </a:solidFill>
                  <a:latin typeface="Arial"/>
                  <a:ea typeface="Arial"/>
                  <a:cs typeface="Arial"/>
                  <a:sym typeface="Arial"/>
                </a:rPr>
                <a:t>P</a:t>
              </a:r>
              <a:r>
                <a:rPr lang="tr-TR" sz="1600" b="1" i="0" u="none" strike="noStrike" cap="none">
                  <a:solidFill>
                    <a:srgbClr val="FFFFFF"/>
                  </a:solidFill>
                  <a:latin typeface="Arial"/>
                  <a:ea typeface="Arial"/>
                  <a:cs typeface="Arial"/>
                  <a:sym typeface="Arial"/>
                </a:rPr>
                <a:t>LANLAMA</a:t>
              </a:r>
              <a:endParaRPr sz="1400" b="1" i="0" u="none" strike="noStrike" cap="none">
                <a:solidFill>
                  <a:srgbClr val="FFFFFF"/>
                </a:solidFill>
                <a:latin typeface="Arial"/>
                <a:ea typeface="Arial"/>
                <a:cs typeface="Arial"/>
                <a:sym typeface="Arial"/>
              </a:endParaRPr>
            </a:p>
          </p:txBody>
        </p:sp>
        <p:sp>
          <p:nvSpPr>
            <p:cNvPr id="306" name="Google Shape;306;g17e9a0ed6f1_2_174"/>
            <p:cNvSpPr/>
            <p:nvPr/>
          </p:nvSpPr>
          <p:spPr>
            <a:xfrm>
              <a:off x="1240409" y="1483519"/>
              <a:ext cx="2486700" cy="549600"/>
            </a:xfrm>
            <a:prstGeom prst="flowChartAlternateProcess">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182562" marR="0" lvl="0" indent="-182562" algn="l" rtl="0">
                <a:lnSpc>
                  <a:spcPct val="100000"/>
                </a:lnSpc>
                <a:spcBef>
                  <a:spcPts val="0"/>
                </a:spcBef>
                <a:spcAft>
                  <a:spcPts val="0"/>
                </a:spcAft>
                <a:buClr>
                  <a:srgbClr val="000000"/>
                </a:buClr>
                <a:buSzPts val="2000"/>
                <a:buFont typeface="Noto Sans Symbols"/>
                <a:buChar char="▪"/>
              </a:pPr>
              <a:r>
                <a:rPr lang="tr-TR" sz="2000" b="0" i="0" u="none" strike="noStrike" cap="none">
                  <a:solidFill>
                    <a:srgbClr val="000000"/>
                  </a:solidFill>
                  <a:latin typeface="Roboto"/>
                  <a:ea typeface="Roboto"/>
                  <a:cs typeface="Roboto"/>
                  <a:sym typeface="Roboto"/>
                </a:rPr>
                <a:t>Stratejik Planlama</a:t>
              </a:r>
              <a:endParaRPr sz="1400" b="0" i="0" u="none" strike="noStrike" cap="none">
                <a:solidFill>
                  <a:srgbClr val="000000"/>
                </a:solidFill>
                <a:latin typeface="Arial"/>
                <a:ea typeface="Arial"/>
                <a:cs typeface="Arial"/>
                <a:sym typeface="Arial"/>
              </a:endParaRPr>
            </a:p>
            <a:p>
              <a:pPr marL="182562" marR="0" lvl="0" indent="-182562" algn="l" rtl="0">
                <a:lnSpc>
                  <a:spcPct val="100000"/>
                </a:lnSpc>
                <a:spcBef>
                  <a:spcPts val="0"/>
                </a:spcBef>
                <a:spcAft>
                  <a:spcPts val="0"/>
                </a:spcAft>
                <a:buClr>
                  <a:srgbClr val="000000"/>
                </a:buClr>
                <a:buSzPts val="2000"/>
                <a:buFont typeface="Noto Sans Symbols"/>
                <a:buChar char="▪"/>
              </a:pPr>
              <a:r>
                <a:rPr lang="tr-TR" sz="2000" b="0" i="0" u="none" strike="noStrike" cap="none">
                  <a:solidFill>
                    <a:srgbClr val="000000"/>
                  </a:solidFill>
                  <a:latin typeface="Roboto"/>
                  <a:ea typeface="Roboto"/>
                  <a:cs typeface="Roboto"/>
                  <a:sym typeface="Roboto"/>
                </a:rPr>
                <a:t>Süreç Planlaması</a:t>
              </a:r>
              <a:endParaRPr sz="1400" b="0" i="0" u="none" strike="noStrike" cap="none">
                <a:solidFill>
                  <a:srgbClr val="000000"/>
                </a:solidFill>
                <a:latin typeface="Arial"/>
                <a:ea typeface="Arial"/>
                <a:cs typeface="Arial"/>
                <a:sym typeface="Arial"/>
              </a:endParaRPr>
            </a:p>
            <a:p>
              <a:pPr marL="182562" marR="0" lvl="0" indent="-182562" algn="l" rtl="0">
                <a:lnSpc>
                  <a:spcPct val="100000"/>
                </a:lnSpc>
                <a:spcBef>
                  <a:spcPts val="0"/>
                </a:spcBef>
                <a:spcAft>
                  <a:spcPts val="0"/>
                </a:spcAft>
                <a:buClr>
                  <a:srgbClr val="000000"/>
                </a:buClr>
                <a:buSzPts val="2000"/>
                <a:buFont typeface="Noto Sans Symbols"/>
                <a:buChar char="▪"/>
              </a:pPr>
              <a:r>
                <a:rPr lang="tr-TR" sz="2000" b="0" i="0" u="none" strike="noStrike" cap="none">
                  <a:solidFill>
                    <a:srgbClr val="000000"/>
                  </a:solidFill>
                  <a:latin typeface="Roboto"/>
                  <a:ea typeface="Roboto"/>
                  <a:cs typeface="Roboto"/>
                  <a:sym typeface="Roboto"/>
                </a:rPr>
                <a:t>Faaliyet Planlaması</a:t>
              </a:r>
              <a:endParaRPr sz="1400" b="0" i="0" u="none" strike="noStrike" cap="none">
                <a:solidFill>
                  <a:srgbClr val="000000"/>
                </a:solidFill>
                <a:latin typeface="Arial"/>
                <a:ea typeface="Arial"/>
                <a:cs typeface="Arial"/>
                <a:sym typeface="Arial"/>
              </a:endParaRPr>
            </a:p>
            <a:p>
              <a:pPr marL="182562" marR="0" lvl="0" indent="-182562" algn="l" rtl="0">
                <a:lnSpc>
                  <a:spcPct val="100000"/>
                </a:lnSpc>
                <a:spcBef>
                  <a:spcPts val="0"/>
                </a:spcBef>
                <a:spcAft>
                  <a:spcPts val="0"/>
                </a:spcAft>
                <a:buClr>
                  <a:srgbClr val="000000"/>
                </a:buClr>
                <a:buSzPts val="2000"/>
                <a:buFont typeface="Noto Sans Symbols"/>
                <a:buChar char="▪"/>
              </a:pPr>
              <a:r>
                <a:rPr lang="tr-TR" sz="2000" b="0" i="0" u="none" strike="noStrike" cap="none">
                  <a:solidFill>
                    <a:srgbClr val="000000"/>
                  </a:solidFill>
                  <a:latin typeface="Roboto"/>
                  <a:ea typeface="Roboto"/>
                  <a:cs typeface="Roboto"/>
                  <a:sym typeface="Roboto"/>
                </a:rPr>
                <a:t>Risk Planlaması</a:t>
              </a:r>
              <a:endParaRPr sz="1400" b="0" i="0" u="none" strike="noStrike" cap="none">
                <a:solidFill>
                  <a:srgbClr val="000000"/>
                </a:solidFill>
                <a:latin typeface="Arial"/>
                <a:ea typeface="Arial"/>
                <a:cs typeface="Arial"/>
                <a:sym typeface="Arial"/>
              </a:endParaRPr>
            </a:p>
            <a:p>
              <a:pPr marL="182562" marR="0" lvl="0" indent="-182562" algn="l" rtl="0">
                <a:lnSpc>
                  <a:spcPct val="100000"/>
                </a:lnSpc>
                <a:spcBef>
                  <a:spcPts val="0"/>
                </a:spcBef>
                <a:spcAft>
                  <a:spcPts val="0"/>
                </a:spcAft>
                <a:buClr>
                  <a:srgbClr val="000000"/>
                </a:buClr>
                <a:buSzPts val="2000"/>
                <a:buFont typeface="Noto Sans Symbols"/>
                <a:buChar char="▪"/>
              </a:pPr>
              <a:r>
                <a:rPr lang="tr-TR" sz="2000" b="0" i="0" u="none" strike="noStrike" cap="none">
                  <a:solidFill>
                    <a:srgbClr val="000000"/>
                  </a:solidFill>
                  <a:latin typeface="Roboto"/>
                  <a:ea typeface="Roboto"/>
                  <a:cs typeface="Roboto"/>
                  <a:sym typeface="Roboto"/>
                </a:rPr>
                <a:t>İyileştirme Planları</a:t>
              </a:r>
              <a:endParaRPr sz="18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17e9a0ed6f1_2_258"/>
          <p:cNvPicPr preferRelativeResize="0"/>
          <p:nvPr/>
        </p:nvPicPr>
        <p:blipFill rotWithShape="1">
          <a:blip r:embed="rId3">
            <a:alphaModFix/>
          </a:blip>
          <a:srcRect/>
          <a:stretch/>
        </p:blipFill>
        <p:spPr>
          <a:xfrm>
            <a:off x="10148734" y="1905110"/>
            <a:ext cx="1460335" cy="1352162"/>
          </a:xfrm>
          <a:prstGeom prst="rect">
            <a:avLst/>
          </a:prstGeom>
          <a:noFill/>
          <a:ln>
            <a:noFill/>
          </a:ln>
        </p:spPr>
      </p:pic>
      <p:grpSp>
        <p:nvGrpSpPr>
          <p:cNvPr id="312" name="Google Shape;312;g17e9a0ed6f1_2_258"/>
          <p:cNvGrpSpPr/>
          <p:nvPr/>
        </p:nvGrpSpPr>
        <p:grpSpPr>
          <a:xfrm>
            <a:off x="8175998" y="1084712"/>
            <a:ext cx="3600404" cy="2509670"/>
            <a:chOff x="1199735" y="1185982"/>
            <a:chExt cx="2147700" cy="1862602"/>
          </a:xfrm>
        </p:grpSpPr>
        <p:sp>
          <p:nvSpPr>
            <p:cNvPr id="313" name="Google Shape;313;g17e9a0ed6f1_2_258"/>
            <p:cNvSpPr/>
            <p:nvPr/>
          </p:nvSpPr>
          <p:spPr>
            <a:xfrm>
              <a:off x="1199735" y="1185982"/>
              <a:ext cx="2147700" cy="562200"/>
            </a:xfrm>
            <a:prstGeom prst="flowChartAlternateProcess">
              <a:avLst/>
            </a:prstGeom>
            <a:solidFill>
              <a:srgbClr val="FFD966"/>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tr-TR" sz="3600" b="1" i="0" u="none" strike="noStrike" cap="none">
                  <a:solidFill>
                    <a:srgbClr val="FFFFFF"/>
                  </a:solidFill>
                  <a:latin typeface="Arial"/>
                  <a:ea typeface="Arial"/>
                  <a:cs typeface="Arial"/>
                  <a:sym typeface="Arial"/>
                </a:rPr>
                <a:t>U</a:t>
              </a:r>
              <a:r>
                <a:rPr lang="tr-TR" sz="1800" b="1" i="0" u="none" strike="noStrike" cap="none">
                  <a:solidFill>
                    <a:srgbClr val="FFFFFF"/>
                  </a:solidFill>
                  <a:latin typeface="Arial"/>
                  <a:ea typeface="Arial"/>
                  <a:cs typeface="Arial"/>
                  <a:sym typeface="Arial"/>
                </a:rPr>
                <a:t>YGULAMA</a:t>
              </a:r>
              <a:endParaRPr sz="1600" b="1" i="0" u="none" strike="noStrike" cap="none">
                <a:solidFill>
                  <a:srgbClr val="FFFFFF"/>
                </a:solidFill>
                <a:latin typeface="Arial"/>
                <a:ea typeface="Arial"/>
                <a:cs typeface="Arial"/>
                <a:sym typeface="Arial"/>
              </a:endParaRPr>
            </a:p>
          </p:txBody>
        </p:sp>
        <p:sp>
          <p:nvSpPr>
            <p:cNvPr id="314" name="Google Shape;314;g17e9a0ed6f1_2_258"/>
            <p:cNvSpPr/>
            <p:nvPr/>
          </p:nvSpPr>
          <p:spPr>
            <a:xfrm>
              <a:off x="1205118" y="1817084"/>
              <a:ext cx="2130000" cy="1231500"/>
            </a:xfrm>
            <a:prstGeom prst="flowChartAlternateProcess">
              <a:avLst/>
            </a:pr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Roboto"/>
                <a:buNone/>
              </a:pPr>
              <a:r>
                <a:rPr lang="tr-TR" sz="1600" b="1" i="0" u="none" strike="noStrike" cap="none">
                  <a:solidFill>
                    <a:srgbClr val="000000"/>
                  </a:solidFill>
                  <a:latin typeface="Roboto"/>
                  <a:ea typeface="Roboto"/>
                  <a:cs typeface="Roboto"/>
                  <a:sym typeface="Roboto"/>
                </a:rPr>
                <a:t>Eğitim-Öğretim Uygulamaları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Eğitim süreçlerinin takibi</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Yüz yüze derslerde AYDEP kullanımı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Online derslerde AYDEP kullanımı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AYDEP üzerinden bilgilendirme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AYDEP üzerinden danışma faaliyetler</a:t>
              </a:r>
              <a:r>
                <a:rPr lang="tr-TR" sz="1200" b="0" i="0" u="none" strike="noStrike" cap="none">
                  <a:solidFill>
                    <a:srgbClr val="000000"/>
                  </a:solidFill>
                  <a:latin typeface="Calibri"/>
                  <a:ea typeface="Calibri"/>
                  <a:cs typeface="Calibri"/>
                  <a:sym typeface="Calibri"/>
                </a:rPr>
                <a:t>i</a:t>
              </a:r>
              <a:endParaRPr sz="1200" b="0" i="0" u="none" strike="noStrike" cap="none">
                <a:solidFill>
                  <a:srgbClr val="000000"/>
                </a:solidFill>
                <a:latin typeface="Calibri"/>
                <a:ea typeface="Calibri"/>
                <a:cs typeface="Calibri"/>
                <a:sym typeface="Calibri"/>
              </a:endParaRPr>
            </a:p>
          </p:txBody>
        </p:sp>
      </p:grpSp>
      <p:pic>
        <p:nvPicPr>
          <p:cNvPr id="315" name="Google Shape;315;g17e9a0ed6f1_2_258" descr="metin içeren bir resim&#10;&#10;Açıklama otomatik olarak oluşturuldu"/>
          <p:cNvPicPr preferRelativeResize="0"/>
          <p:nvPr/>
        </p:nvPicPr>
        <p:blipFill rotWithShape="1">
          <a:blip r:embed="rId4">
            <a:alphaModFix amt="50000"/>
          </a:blip>
          <a:srcRect/>
          <a:stretch/>
        </p:blipFill>
        <p:spPr>
          <a:xfrm>
            <a:off x="10592291" y="5398950"/>
            <a:ext cx="1067535" cy="948368"/>
          </a:xfrm>
          <a:prstGeom prst="rect">
            <a:avLst/>
          </a:prstGeom>
          <a:noFill/>
          <a:ln>
            <a:noFill/>
          </a:ln>
        </p:spPr>
      </p:pic>
      <p:grpSp>
        <p:nvGrpSpPr>
          <p:cNvPr id="316" name="Google Shape;316;g17e9a0ed6f1_2_258"/>
          <p:cNvGrpSpPr/>
          <p:nvPr/>
        </p:nvGrpSpPr>
        <p:grpSpPr>
          <a:xfrm>
            <a:off x="8112864" y="4079633"/>
            <a:ext cx="3642324" cy="2573905"/>
            <a:chOff x="1199734" y="1020622"/>
            <a:chExt cx="2283016" cy="2336727"/>
          </a:xfrm>
        </p:grpSpPr>
        <p:sp>
          <p:nvSpPr>
            <p:cNvPr id="317" name="Google Shape;317;g17e9a0ed6f1_2_258"/>
            <p:cNvSpPr/>
            <p:nvPr/>
          </p:nvSpPr>
          <p:spPr>
            <a:xfrm>
              <a:off x="1199734" y="1020622"/>
              <a:ext cx="2283000" cy="649200"/>
            </a:xfrm>
            <a:prstGeom prst="flowChartAlternateProcess">
              <a:avLst/>
            </a:prstGeom>
            <a:solidFill>
              <a:srgbClr val="7F7F7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tr-TR" sz="3600" b="1" i="0" u="none" strike="noStrike" cap="none">
                  <a:solidFill>
                    <a:srgbClr val="FFFFFF"/>
                  </a:solidFill>
                  <a:latin typeface="Arial"/>
                  <a:ea typeface="Arial"/>
                  <a:cs typeface="Arial"/>
                  <a:sym typeface="Arial"/>
                </a:rPr>
                <a:t>K</a:t>
              </a:r>
              <a:r>
                <a:rPr lang="tr-TR" sz="1800" b="1" i="0" u="none" strike="noStrike" cap="none">
                  <a:solidFill>
                    <a:srgbClr val="FFFFFF"/>
                  </a:solidFill>
                  <a:latin typeface="Arial"/>
                  <a:ea typeface="Arial"/>
                  <a:cs typeface="Arial"/>
                  <a:sym typeface="Arial"/>
                </a:rPr>
                <a:t>ONTROL</a:t>
              </a:r>
              <a:endParaRPr sz="1600" b="1" i="0" u="none" strike="noStrike" cap="none">
                <a:solidFill>
                  <a:srgbClr val="FFFFFF"/>
                </a:solidFill>
                <a:latin typeface="Arial"/>
                <a:ea typeface="Arial"/>
                <a:cs typeface="Arial"/>
                <a:sym typeface="Arial"/>
              </a:endParaRPr>
            </a:p>
          </p:txBody>
        </p:sp>
        <p:sp>
          <p:nvSpPr>
            <p:cNvPr id="318" name="Google Shape;318;g17e9a0ed6f1_2_258"/>
            <p:cNvSpPr/>
            <p:nvPr/>
          </p:nvSpPr>
          <p:spPr>
            <a:xfrm>
              <a:off x="1214150" y="1719049"/>
              <a:ext cx="2268600" cy="1638300"/>
            </a:xfrm>
            <a:prstGeom prst="flowChartAlternateProcess">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Roboto"/>
                <a:buNone/>
              </a:pPr>
              <a:r>
                <a:rPr lang="tr-TR" sz="1600" b="1" i="0" u="none" strike="noStrike" cap="none">
                  <a:solidFill>
                    <a:srgbClr val="000000"/>
                  </a:solidFill>
                  <a:latin typeface="Roboto"/>
                  <a:ea typeface="Roboto"/>
                  <a:cs typeface="Roboto"/>
                  <a:sym typeface="Roboto"/>
                </a:rPr>
                <a:t>İzleme/Ölçme ve Değerlendirme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Yüz yüze sınavların AYDEP üzerinden yapılması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Online sınavların AYDEP üzerinden yapılması</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Sınav ve Başarı Analizleri</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Öğretim elemanı değerlendirmesi</a:t>
              </a:r>
              <a:endParaRPr sz="1400" b="0" i="0" u="none" strike="noStrike" cap="none">
                <a:solidFill>
                  <a:srgbClr val="000000"/>
                </a:solidFill>
                <a:latin typeface="Roboto"/>
                <a:ea typeface="Roboto"/>
                <a:cs typeface="Roboto"/>
                <a:sym typeface="Roboto"/>
              </a:endParaRPr>
            </a:p>
          </p:txBody>
        </p:sp>
      </p:grpSp>
      <p:grpSp>
        <p:nvGrpSpPr>
          <p:cNvPr id="319" name="Google Shape;319;g17e9a0ed6f1_2_258"/>
          <p:cNvGrpSpPr/>
          <p:nvPr/>
        </p:nvGrpSpPr>
        <p:grpSpPr>
          <a:xfrm>
            <a:off x="211023" y="1087782"/>
            <a:ext cx="3852006" cy="2612577"/>
            <a:chOff x="1240179" y="1200124"/>
            <a:chExt cx="2486930" cy="1112919"/>
          </a:xfrm>
        </p:grpSpPr>
        <p:sp>
          <p:nvSpPr>
            <p:cNvPr id="320" name="Google Shape;320;g17e9a0ed6f1_2_258"/>
            <p:cNvSpPr/>
            <p:nvPr/>
          </p:nvSpPr>
          <p:spPr>
            <a:xfrm>
              <a:off x="1240179" y="1200124"/>
              <a:ext cx="2481000" cy="304500"/>
            </a:xfrm>
            <a:prstGeom prst="flowChartAlternateProcess">
              <a:avLst/>
            </a:prstGeom>
            <a:solidFill>
              <a:srgbClr val="2F5496"/>
            </a:solidFill>
            <a:ln w="12700" cap="flat" cmpd="sng">
              <a:solidFill>
                <a:srgbClr val="2F55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tr-TR" sz="3600" b="1" i="0" u="none" strike="noStrike" cap="none">
                  <a:solidFill>
                    <a:srgbClr val="FFFFFF"/>
                  </a:solidFill>
                  <a:latin typeface="Arial"/>
                  <a:ea typeface="Arial"/>
                  <a:cs typeface="Arial"/>
                  <a:sym typeface="Arial"/>
                </a:rPr>
                <a:t>P</a:t>
              </a:r>
              <a:r>
                <a:rPr lang="tr-TR" sz="1800" b="1" i="0" u="none" strike="noStrike" cap="none">
                  <a:solidFill>
                    <a:srgbClr val="FFFFFF"/>
                  </a:solidFill>
                  <a:latin typeface="Arial"/>
                  <a:ea typeface="Arial"/>
                  <a:cs typeface="Arial"/>
                  <a:sym typeface="Arial"/>
                </a:rPr>
                <a:t>LANLAMA</a:t>
              </a:r>
              <a:endParaRPr sz="1600" b="1" i="0" u="none" strike="noStrike" cap="none">
                <a:solidFill>
                  <a:srgbClr val="FFFFFF"/>
                </a:solidFill>
                <a:latin typeface="Arial"/>
                <a:ea typeface="Arial"/>
                <a:cs typeface="Arial"/>
                <a:sym typeface="Arial"/>
              </a:endParaRPr>
            </a:p>
          </p:txBody>
        </p:sp>
        <p:sp>
          <p:nvSpPr>
            <p:cNvPr id="321" name="Google Shape;321;g17e9a0ed6f1_2_258"/>
            <p:cNvSpPr/>
            <p:nvPr/>
          </p:nvSpPr>
          <p:spPr>
            <a:xfrm>
              <a:off x="1240409" y="1529743"/>
              <a:ext cx="2486700" cy="783300"/>
            </a:xfrm>
            <a:prstGeom prst="flowChartAlternateProcess">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Roboto"/>
                <a:buNone/>
              </a:pPr>
              <a:r>
                <a:rPr lang="tr-TR" sz="1600" b="1" i="0" u="none" strike="noStrike" cap="none">
                  <a:solidFill>
                    <a:srgbClr val="000000"/>
                  </a:solidFill>
                  <a:latin typeface="Roboto"/>
                  <a:ea typeface="Roboto"/>
                  <a:cs typeface="Roboto"/>
                  <a:sym typeface="Roboto"/>
                </a:rPr>
                <a:t>Program Tanımlama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Roboto"/>
                <a:buNone/>
              </a:pPr>
              <a:r>
                <a:rPr lang="tr-TR" sz="1600" b="1" i="0" u="none" strike="noStrike" cap="none">
                  <a:solidFill>
                    <a:srgbClr val="000000"/>
                  </a:solidFill>
                  <a:latin typeface="Roboto"/>
                  <a:ea typeface="Roboto"/>
                  <a:cs typeface="Roboto"/>
                  <a:sym typeface="Roboto"/>
                </a:rPr>
                <a:t>Müfredat Geliştirme</a:t>
              </a:r>
              <a:endParaRPr sz="1400" b="0" i="0" u="none" strike="noStrike" cap="none">
                <a:solidFill>
                  <a:srgbClr val="000000"/>
                </a:solidFill>
                <a:latin typeface="Arial"/>
                <a:ea typeface="Arial"/>
                <a:cs typeface="Arial"/>
                <a:sym typeface="Arial"/>
              </a:endParaRPr>
            </a:p>
            <a:p>
              <a:pPr marL="273050" marR="0" lvl="0" indent="-182561"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Yeterlikler</a:t>
              </a:r>
              <a:endParaRPr sz="1400" b="0" i="0" u="none" strike="noStrike" cap="none">
                <a:solidFill>
                  <a:srgbClr val="000000"/>
                </a:solidFill>
                <a:latin typeface="Arial"/>
                <a:ea typeface="Arial"/>
                <a:cs typeface="Arial"/>
                <a:sym typeface="Arial"/>
              </a:endParaRPr>
            </a:p>
            <a:p>
              <a:pPr marL="273050" marR="0" lvl="0" indent="-182561"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Öğrenme Çıktıları</a:t>
              </a:r>
              <a:endParaRPr sz="1400" b="0" i="0" u="none" strike="noStrike" cap="none">
                <a:solidFill>
                  <a:srgbClr val="000000"/>
                </a:solidFill>
                <a:latin typeface="Arial"/>
                <a:ea typeface="Arial"/>
                <a:cs typeface="Arial"/>
                <a:sym typeface="Arial"/>
              </a:endParaRPr>
            </a:p>
            <a:p>
              <a:pPr marL="273050" marR="0" lvl="0" indent="-182561"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Kazanımlar</a:t>
              </a:r>
              <a:endParaRPr sz="1400" b="0" i="0" u="none" strike="noStrike" cap="none">
                <a:solidFill>
                  <a:srgbClr val="000000"/>
                </a:solidFill>
                <a:latin typeface="Arial"/>
                <a:ea typeface="Arial"/>
                <a:cs typeface="Arial"/>
                <a:sym typeface="Arial"/>
              </a:endParaRPr>
            </a:p>
            <a:p>
              <a:pPr marL="273050" marR="0" lvl="0" indent="-182561"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Matrisler</a:t>
              </a:r>
              <a:endParaRPr sz="1400" b="0" i="0" u="none" strike="noStrike" cap="none">
                <a:solidFill>
                  <a:srgbClr val="000000"/>
                </a:solidFill>
                <a:latin typeface="Arial"/>
                <a:ea typeface="Arial"/>
                <a:cs typeface="Arial"/>
                <a:sym typeface="Arial"/>
              </a:endParaRPr>
            </a:p>
            <a:p>
              <a:pPr marL="273050" marR="0" lvl="0" indent="-182561"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Sorular</a:t>
              </a:r>
              <a:endParaRPr sz="1200" b="0" i="0" u="none" strike="noStrike" cap="none">
                <a:solidFill>
                  <a:srgbClr val="000000"/>
                </a:solidFill>
                <a:latin typeface="Roboto"/>
                <a:ea typeface="Roboto"/>
                <a:cs typeface="Roboto"/>
                <a:sym typeface="Roboto"/>
              </a:endParaRPr>
            </a:p>
          </p:txBody>
        </p:sp>
      </p:grpSp>
      <p:sp>
        <p:nvSpPr>
          <p:cNvPr id="322" name="Google Shape;322;g17e9a0ed6f1_2_258"/>
          <p:cNvSpPr txBox="1">
            <a:spLocks noGrp="1"/>
          </p:cNvSpPr>
          <p:nvPr>
            <p:ph type="title"/>
          </p:nvPr>
        </p:nvSpPr>
        <p:spPr>
          <a:xfrm>
            <a:off x="0" y="200176"/>
            <a:ext cx="12192000" cy="775800"/>
          </a:xfrm>
          <a:prstGeom prst="rect">
            <a:avLst/>
          </a:prstGeom>
          <a:solidFill>
            <a:srgbClr val="F2F2F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E75B5"/>
              </a:buClr>
              <a:buSzPts val="4000"/>
              <a:buFont typeface="Aharoni"/>
              <a:buNone/>
            </a:pPr>
            <a:r>
              <a:rPr lang="tr-TR" sz="4000">
                <a:solidFill>
                  <a:srgbClr val="2E75B5"/>
                </a:solidFill>
                <a:latin typeface="Aharoni"/>
                <a:ea typeface="Aharoni"/>
                <a:cs typeface="Aharoni"/>
                <a:sym typeface="Aharoni"/>
              </a:rPr>
              <a:t>Eğitimin PUKÖ Döngüsü: AYDEP</a:t>
            </a:r>
            <a:endParaRPr sz="4000">
              <a:solidFill>
                <a:srgbClr val="2E75B5"/>
              </a:solidFill>
              <a:latin typeface="Aharoni"/>
              <a:ea typeface="Aharoni"/>
              <a:cs typeface="Aharoni"/>
              <a:sym typeface="Aharoni"/>
            </a:endParaRPr>
          </a:p>
        </p:txBody>
      </p:sp>
      <p:sp>
        <p:nvSpPr>
          <p:cNvPr id="323" name="Google Shape;323;g17e9a0ed6f1_2_258"/>
          <p:cNvSpPr/>
          <p:nvPr/>
        </p:nvSpPr>
        <p:spPr>
          <a:xfrm>
            <a:off x="5660153" y="1074887"/>
            <a:ext cx="957900" cy="381900"/>
          </a:xfrm>
          <a:prstGeom prst="stripedRightArrow">
            <a:avLst>
              <a:gd name="adj1" fmla="val 50000"/>
              <a:gd name="adj2" fmla="val 50000"/>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F3864"/>
              </a:solidFill>
              <a:latin typeface="Calibri"/>
              <a:ea typeface="Calibri"/>
              <a:cs typeface="Calibri"/>
              <a:sym typeface="Calibri"/>
            </a:endParaRPr>
          </a:p>
        </p:txBody>
      </p:sp>
      <p:sp>
        <p:nvSpPr>
          <p:cNvPr id="324" name="Google Shape;324;g17e9a0ed6f1_2_258"/>
          <p:cNvSpPr/>
          <p:nvPr/>
        </p:nvSpPr>
        <p:spPr>
          <a:xfrm rot="5400000">
            <a:off x="9741012" y="3680734"/>
            <a:ext cx="353400" cy="392700"/>
          </a:xfrm>
          <a:prstGeom prst="stripedRightArrow">
            <a:avLst>
              <a:gd name="adj1" fmla="val 50000"/>
              <a:gd name="adj2" fmla="val 50000"/>
            </a:avLst>
          </a:prstGeom>
          <a:solidFill>
            <a:srgbClr val="FEE59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Calibri"/>
              <a:buNone/>
            </a:pPr>
            <a:endParaRPr sz="1600" b="0" i="0" u="none" strike="noStrike" cap="none">
              <a:solidFill>
                <a:srgbClr val="1F3864"/>
              </a:solidFill>
              <a:latin typeface="Calibri"/>
              <a:ea typeface="Calibri"/>
              <a:cs typeface="Calibri"/>
              <a:sym typeface="Calibri"/>
            </a:endParaRPr>
          </a:p>
        </p:txBody>
      </p:sp>
      <p:sp>
        <p:nvSpPr>
          <p:cNvPr id="325" name="Google Shape;325;g17e9a0ed6f1_2_258"/>
          <p:cNvSpPr/>
          <p:nvPr/>
        </p:nvSpPr>
        <p:spPr>
          <a:xfrm flipH="1">
            <a:off x="5610059" y="5975532"/>
            <a:ext cx="943800" cy="370200"/>
          </a:xfrm>
          <a:prstGeom prst="stripedRightArrow">
            <a:avLst>
              <a:gd name="adj1" fmla="val 50000"/>
              <a:gd name="adj2" fmla="val 50000"/>
            </a:avLst>
          </a:prstGeom>
          <a:solidFill>
            <a:srgbClr val="AEABA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1F3864"/>
              </a:solidFill>
              <a:latin typeface="Calibri"/>
              <a:ea typeface="Calibri"/>
              <a:cs typeface="Calibri"/>
              <a:sym typeface="Calibri"/>
            </a:endParaRPr>
          </a:p>
        </p:txBody>
      </p:sp>
      <p:sp>
        <p:nvSpPr>
          <p:cNvPr id="326" name="Google Shape;326;g17e9a0ed6f1_2_258"/>
          <p:cNvSpPr/>
          <p:nvPr/>
        </p:nvSpPr>
        <p:spPr>
          <a:xfrm rot="-5400000">
            <a:off x="1968193" y="3713936"/>
            <a:ext cx="333900" cy="397500"/>
          </a:xfrm>
          <a:prstGeom prst="stripedRightArrow">
            <a:avLst>
              <a:gd name="adj1" fmla="val 50000"/>
              <a:gd name="adj2" fmla="val 50000"/>
            </a:avLst>
          </a:prstGeom>
          <a:solidFill>
            <a:srgbClr val="F57F1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F3864"/>
              </a:solidFill>
              <a:latin typeface="Calibri"/>
              <a:ea typeface="Calibri"/>
              <a:cs typeface="Calibri"/>
              <a:sym typeface="Calibri"/>
            </a:endParaRPr>
          </a:p>
        </p:txBody>
      </p:sp>
      <p:grpSp>
        <p:nvGrpSpPr>
          <p:cNvPr id="327" name="Google Shape;327;g17e9a0ed6f1_2_258"/>
          <p:cNvGrpSpPr/>
          <p:nvPr/>
        </p:nvGrpSpPr>
        <p:grpSpPr>
          <a:xfrm>
            <a:off x="4017672" y="1535609"/>
            <a:ext cx="4231477" cy="4261481"/>
            <a:chOff x="4014775" y="1833484"/>
            <a:chExt cx="4231477" cy="4261481"/>
          </a:xfrm>
        </p:grpSpPr>
        <p:grpSp>
          <p:nvGrpSpPr>
            <p:cNvPr id="328" name="Google Shape;328;g17e9a0ed6f1_2_258"/>
            <p:cNvGrpSpPr/>
            <p:nvPr/>
          </p:nvGrpSpPr>
          <p:grpSpPr>
            <a:xfrm>
              <a:off x="4014775" y="1833484"/>
              <a:ext cx="4231477" cy="4261481"/>
              <a:chOff x="5054411" y="2792892"/>
              <a:chExt cx="2316839" cy="2318920"/>
            </a:xfrm>
          </p:grpSpPr>
          <p:grpSp>
            <p:nvGrpSpPr>
              <p:cNvPr id="329" name="Google Shape;329;g17e9a0ed6f1_2_258"/>
              <p:cNvGrpSpPr/>
              <p:nvPr/>
            </p:nvGrpSpPr>
            <p:grpSpPr>
              <a:xfrm>
                <a:off x="5054411" y="2792892"/>
                <a:ext cx="2316839" cy="2318920"/>
                <a:chOff x="4978211" y="2850042"/>
                <a:chExt cx="2316839" cy="2318920"/>
              </a:xfrm>
            </p:grpSpPr>
            <p:sp>
              <p:nvSpPr>
                <p:cNvPr id="330" name="Google Shape;330;g17e9a0ed6f1_2_258"/>
                <p:cNvSpPr/>
                <p:nvPr/>
              </p:nvSpPr>
              <p:spPr>
                <a:xfrm rot="10774055" flipH="1">
                  <a:off x="6177834" y="4042707"/>
                  <a:ext cx="1113032" cy="1113032"/>
                </a:xfrm>
                <a:prstGeom prst="rtTriangle">
                  <a:avLst/>
                </a:prstGeom>
                <a:solidFill>
                  <a:srgbClr val="7F7F7F"/>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331" name="Google Shape;331;g17e9a0ed6f1_2_258"/>
                <p:cNvSpPr/>
                <p:nvPr/>
              </p:nvSpPr>
              <p:spPr>
                <a:xfrm rot="5374055" flipH="1">
                  <a:off x="6168794" y="2854226"/>
                  <a:ext cx="1113032" cy="1113032"/>
                </a:xfrm>
                <a:prstGeom prst="rtTriangle">
                  <a:avLst/>
                </a:prstGeom>
                <a:solidFill>
                  <a:schemeClr val="accent4"/>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332" name="Google Shape;332;g17e9a0ed6f1_2_258"/>
                <p:cNvSpPr/>
                <p:nvPr/>
              </p:nvSpPr>
              <p:spPr>
                <a:xfrm rot="-25945" flipH="1">
                  <a:off x="4982395" y="2863264"/>
                  <a:ext cx="1113032" cy="1113032"/>
                </a:xfrm>
                <a:prstGeom prst="rtTriangle">
                  <a:avLst/>
                </a:prstGeom>
                <a:solidFill>
                  <a:schemeClr val="accent1"/>
                </a:solidFill>
                <a:ln>
                  <a:noFill/>
                </a:ln>
                <a:effectLst>
                  <a:outerShdw blurRad="50800" dist="38100" dir="5400000" algn="ctr" rotWithShape="0">
                    <a:srgbClr val="000000">
                      <a:alpha val="4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333" name="Google Shape;333;g17e9a0ed6f1_2_258"/>
                <p:cNvSpPr/>
                <p:nvPr/>
              </p:nvSpPr>
              <p:spPr>
                <a:xfrm rot="-5425945" flipH="1">
                  <a:off x="4991436" y="4051746"/>
                  <a:ext cx="1113032" cy="1113032"/>
                </a:xfrm>
                <a:prstGeom prst="rtTriangle">
                  <a:avLst/>
                </a:prstGeom>
                <a:solidFill>
                  <a:schemeClr val="accent2"/>
                </a:solidFill>
                <a:ln>
                  <a:noFill/>
                </a:ln>
                <a:effectLst>
                  <a:outerShdw blurRad="50800" dist="38100" dir="5400000" algn="ctr" rotWithShape="0">
                    <a:srgbClr val="000000">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000000"/>
                    </a:solidFill>
                    <a:latin typeface="Calibri"/>
                    <a:ea typeface="Calibri"/>
                    <a:cs typeface="Calibri"/>
                    <a:sym typeface="Calibri"/>
                  </a:endParaRPr>
                </a:p>
              </p:txBody>
            </p:sp>
          </p:grpSp>
          <p:sp>
            <p:nvSpPr>
              <p:cNvPr id="334" name="Google Shape;334;g17e9a0ed6f1_2_258"/>
              <p:cNvSpPr/>
              <p:nvPr/>
            </p:nvSpPr>
            <p:spPr>
              <a:xfrm rot="2700000">
                <a:off x="5800021" y="3539414"/>
                <a:ext cx="825618" cy="825618"/>
              </a:xfrm>
              <a:prstGeom prst="roundRect">
                <a:avLst>
                  <a:gd name="adj" fmla="val 16667"/>
                </a:avLst>
              </a:prstGeom>
              <a:gradFill>
                <a:gsLst>
                  <a:gs pos="0">
                    <a:srgbClr val="DDDDDD"/>
                  </a:gs>
                  <a:gs pos="100000">
                    <a:schemeClr val="lt1"/>
                  </a:gs>
                </a:gsLst>
                <a:lin ang="0" scaled="0"/>
              </a:gradFill>
              <a:ln w="9525"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endParaRPr sz="2800" b="0" i="0" u="none" strike="noStrike" cap="none">
                  <a:solidFill>
                    <a:srgbClr val="595959"/>
                  </a:solidFill>
                  <a:latin typeface="Calibri"/>
                  <a:ea typeface="Calibri"/>
                  <a:cs typeface="Calibri"/>
                  <a:sym typeface="Calibri"/>
                </a:endParaRPr>
              </a:p>
            </p:txBody>
          </p:sp>
        </p:grpSp>
        <p:sp>
          <p:nvSpPr>
            <p:cNvPr id="335" name="Google Shape;335;g17e9a0ed6f1_2_258"/>
            <p:cNvSpPr txBox="1"/>
            <p:nvPr/>
          </p:nvSpPr>
          <p:spPr>
            <a:xfrm rot="2667005">
              <a:off x="6027536" y="2767221"/>
              <a:ext cx="1900791" cy="70812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Roboto"/>
                <a:buNone/>
              </a:pPr>
              <a:r>
                <a:rPr lang="tr-TR" sz="2000" b="1" i="0" u="none" strike="noStrike" cap="none">
                  <a:solidFill>
                    <a:srgbClr val="FFFFFF"/>
                  </a:solidFill>
                  <a:latin typeface="Roboto"/>
                  <a:ea typeface="Roboto"/>
                  <a:cs typeface="Roboto"/>
                  <a:sym typeface="Roboto"/>
                </a:rPr>
                <a:t>Eğitim Uygulamaları</a:t>
              </a:r>
              <a:endParaRPr sz="2000" b="1" i="0" u="none" strike="noStrike" cap="none">
                <a:solidFill>
                  <a:srgbClr val="FFFFFF"/>
                </a:solidFill>
                <a:latin typeface="Roboto"/>
                <a:ea typeface="Roboto"/>
                <a:cs typeface="Roboto"/>
                <a:sym typeface="Roboto"/>
              </a:endParaRPr>
            </a:p>
          </p:txBody>
        </p:sp>
        <p:sp>
          <p:nvSpPr>
            <p:cNvPr id="336" name="Google Shape;336;g17e9a0ed6f1_2_258"/>
            <p:cNvSpPr txBox="1"/>
            <p:nvPr/>
          </p:nvSpPr>
          <p:spPr>
            <a:xfrm rot="-2700000">
              <a:off x="4345617" y="2793715"/>
              <a:ext cx="1901127" cy="7080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Roboto"/>
                <a:buNone/>
              </a:pPr>
              <a:r>
                <a:rPr lang="tr-TR" sz="2000" b="1" i="0" u="none" strike="noStrike" cap="none">
                  <a:solidFill>
                    <a:srgbClr val="FFFFFF"/>
                  </a:solidFill>
                  <a:latin typeface="Roboto"/>
                  <a:ea typeface="Roboto"/>
                  <a:cs typeface="Roboto"/>
                  <a:sym typeface="Roboto"/>
                </a:rPr>
                <a:t>Eğitimin Tasarımı</a:t>
              </a:r>
              <a:endParaRPr sz="2000" b="1" i="0" u="none" strike="noStrike" cap="none">
                <a:solidFill>
                  <a:srgbClr val="FFFFFF"/>
                </a:solidFill>
                <a:latin typeface="Roboto"/>
                <a:ea typeface="Roboto"/>
                <a:cs typeface="Roboto"/>
                <a:sym typeface="Roboto"/>
              </a:endParaRPr>
            </a:p>
          </p:txBody>
        </p:sp>
        <p:sp>
          <p:nvSpPr>
            <p:cNvPr id="337" name="Google Shape;337;g17e9a0ed6f1_2_258"/>
            <p:cNvSpPr txBox="1"/>
            <p:nvPr/>
          </p:nvSpPr>
          <p:spPr>
            <a:xfrm rot="-8100000">
              <a:off x="4073925" y="4438162"/>
              <a:ext cx="2366969" cy="7080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2000"/>
                <a:buFont typeface="Calibri"/>
                <a:buNone/>
              </a:pPr>
              <a:r>
                <a:rPr lang="tr-TR" sz="2000" b="1" i="0" u="none" strike="noStrike" cap="none">
                  <a:solidFill>
                    <a:srgbClr val="FFFFFF"/>
                  </a:solidFill>
                  <a:latin typeface="Calibri"/>
                  <a:ea typeface="Calibri"/>
                  <a:cs typeface="Calibri"/>
                  <a:sym typeface="Calibri"/>
                </a:rPr>
                <a:t>Eğitimde İyileştirme Faaliyetleri</a:t>
              </a:r>
              <a:endParaRPr sz="2000" b="1" i="0" u="none" strike="noStrike" cap="none">
                <a:solidFill>
                  <a:srgbClr val="FFFFFF"/>
                </a:solidFill>
                <a:latin typeface="Calibri"/>
                <a:ea typeface="Calibri"/>
                <a:cs typeface="Calibri"/>
                <a:sym typeface="Calibri"/>
              </a:endParaRPr>
            </a:p>
          </p:txBody>
        </p:sp>
        <p:sp>
          <p:nvSpPr>
            <p:cNvPr id="338" name="Google Shape;338;g17e9a0ed6f1_2_258"/>
            <p:cNvSpPr txBox="1"/>
            <p:nvPr/>
          </p:nvSpPr>
          <p:spPr>
            <a:xfrm rot="-2703119">
              <a:off x="5827856" y="4455105"/>
              <a:ext cx="2338120" cy="64636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800"/>
                <a:buFont typeface="Roboto"/>
                <a:buNone/>
              </a:pPr>
              <a:r>
                <a:rPr lang="tr-TR" sz="1800" b="1" i="0" u="none" strike="noStrike" cap="none">
                  <a:solidFill>
                    <a:srgbClr val="FFFFFF"/>
                  </a:solidFill>
                  <a:latin typeface="Roboto"/>
                  <a:ea typeface="Roboto"/>
                  <a:cs typeface="Roboto"/>
                  <a:sym typeface="Roboto"/>
                </a:rPr>
                <a:t>Eğitimin İzleme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Roboto"/>
                <a:buNone/>
              </a:pPr>
              <a:r>
                <a:rPr lang="tr-TR" sz="1800" b="1" i="0" u="none" strike="noStrike" cap="none">
                  <a:solidFill>
                    <a:srgbClr val="FFFFFF"/>
                  </a:solidFill>
                  <a:latin typeface="Roboto"/>
                  <a:ea typeface="Roboto"/>
                  <a:cs typeface="Roboto"/>
                  <a:sym typeface="Roboto"/>
                </a:rPr>
                <a:t>ve Değerlendirmesi</a:t>
              </a:r>
              <a:endParaRPr sz="1800" b="1" i="0" u="none" strike="noStrike" cap="none">
                <a:solidFill>
                  <a:srgbClr val="FFFFFF"/>
                </a:solidFill>
                <a:latin typeface="Roboto"/>
                <a:ea typeface="Roboto"/>
                <a:cs typeface="Roboto"/>
                <a:sym typeface="Roboto"/>
              </a:endParaRPr>
            </a:p>
          </p:txBody>
        </p:sp>
        <p:pic>
          <p:nvPicPr>
            <p:cNvPr id="339" name="Google Shape;339;g17e9a0ed6f1_2_258"/>
            <p:cNvPicPr preferRelativeResize="0"/>
            <p:nvPr/>
          </p:nvPicPr>
          <p:blipFill rotWithShape="1">
            <a:blip r:embed="rId5">
              <a:alphaModFix/>
            </a:blip>
            <a:srcRect/>
            <a:stretch/>
          </p:blipFill>
          <p:spPr>
            <a:xfrm>
              <a:off x="5442047" y="3730367"/>
              <a:ext cx="1360488" cy="419100"/>
            </a:xfrm>
            <a:prstGeom prst="rect">
              <a:avLst/>
            </a:prstGeom>
            <a:noFill/>
            <a:ln>
              <a:noFill/>
            </a:ln>
          </p:spPr>
        </p:pic>
      </p:grpSp>
      <p:pic>
        <p:nvPicPr>
          <p:cNvPr id="340" name="Google Shape;340;g17e9a0ed6f1_2_258"/>
          <p:cNvPicPr preferRelativeResize="0"/>
          <p:nvPr/>
        </p:nvPicPr>
        <p:blipFill rotWithShape="1">
          <a:blip r:embed="rId6">
            <a:alphaModFix/>
          </a:blip>
          <a:srcRect/>
          <a:stretch/>
        </p:blipFill>
        <p:spPr>
          <a:xfrm>
            <a:off x="2732780" y="1967691"/>
            <a:ext cx="1158978" cy="1626579"/>
          </a:xfrm>
          <a:prstGeom prst="rect">
            <a:avLst/>
          </a:prstGeom>
          <a:noFill/>
          <a:ln>
            <a:noFill/>
          </a:ln>
        </p:spPr>
      </p:pic>
      <p:grpSp>
        <p:nvGrpSpPr>
          <p:cNvPr id="341" name="Google Shape;341;g17e9a0ed6f1_2_258"/>
          <p:cNvGrpSpPr/>
          <p:nvPr/>
        </p:nvGrpSpPr>
        <p:grpSpPr>
          <a:xfrm>
            <a:off x="211046" y="4153970"/>
            <a:ext cx="3809210" cy="2381975"/>
            <a:chOff x="1199735" y="1245321"/>
            <a:chExt cx="1962600" cy="1196131"/>
          </a:xfrm>
        </p:grpSpPr>
        <p:sp>
          <p:nvSpPr>
            <p:cNvPr id="342" name="Google Shape;342;g17e9a0ed6f1_2_258"/>
            <p:cNvSpPr/>
            <p:nvPr/>
          </p:nvSpPr>
          <p:spPr>
            <a:xfrm>
              <a:off x="1199735" y="1659052"/>
              <a:ext cx="1958100" cy="782400"/>
            </a:xfrm>
            <a:prstGeom prst="flowChartAlternateProcess">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Roboto"/>
                <a:buNone/>
              </a:pPr>
              <a:r>
                <a:rPr lang="tr-TR" sz="1600" b="1" i="0" u="none" strike="noStrike" cap="none">
                  <a:solidFill>
                    <a:srgbClr val="000000"/>
                  </a:solidFill>
                  <a:latin typeface="Roboto"/>
                  <a:ea typeface="Roboto"/>
                  <a:cs typeface="Roboto"/>
                  <a:sym typeface="Roboto"/>
                </a:rPr>
                <a:t>Düzeltme/İyileştirme faaliyetleri</a:t>
              </a:r>
              <a:endParaRPr sz="1400" b="0" i="0" u="none" strike="noStrike" cap="none">
                <a:solidFill>
                  <a:srgbClr val="000000"/>
                </a:solidFill>
                <a:latin typeface="Arial"/>
                <a:ea typeface="Arial"/>
                <a:cs typeface="Arial"/>
                <a:sym typeface="Arial"/>
              </a:endParaRPr>
            </a:p>
            <a:p>
              <a:pPr marL="87312" marR="0" lvl="0" indent="-87312"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Belirtke tablolarının gözden geçirilmesi</a:t>
              </a:r>
              <a:endParaRPr sz="1400" b="0" i="0" u="none" strike="noStrike" cap="none">
                <a:solidFill>
                  <a:srgbClr val="000000"/>
                </a:solidFill>
                <a:latin typeface="Arial"/>
                <a:ea typeface="Arial"/>
                <a:cs typeface="Arial"/>
                <a:sym typeface="Arial"/>
              </a:endParaRPr>
            </a:p>
            <a:p>
              <a:pPr marL="87312" marR="0" lvl="0" indent="-87312"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Sınav sorularının gözden geçirilmesi</a:t>
              </a:r>
              <a:endParaRPr sz="1400" b="0" i="0" u="none" strike="noStrike" cap="none">
                <a:solidFill>
                  <a:srgbClr val="000000"/>
                </a:solidFill>
                <a:latin typeface="Arial"/>
                <a:ea typeface="Arial"/>
                <a:cs typeface="Arial"/>
                <a:sym typeface="Arial"/>
              </a:endParaRPr>
            </a:p>
            <a:p>
              <a:pPr marL="87312" marR="0" lvl="0" indent="-87312" algn="l" rtl="0">
                <a:lnSpc>
                  <a:spcPct val="100000"/>
                </a:lnSpc>
                <a:spcBef>
                  <a:spcPts val="0"/>
                </a:spcBef>
                <a:spcAft>
                  <a:spcPts val="0"/>
                </a:spcAft>
                <a:buClr>
                  <a:srgbClr val="000000"/>
                </a:buClr>
                <a:buSzPts val="1400"/>
                <a:buFont typeface="Noto Sans Symbols"/>
                <a:buChar char="▪"/>
              </a:pPr>
              <a:r>
                <a:rPr lang="tr-TR" sz="1400" b="0" i="0" u="none" strike="noStrike" cap="none">
                  <a:solidFill>
                    <a:srgbClr val="000000"/>
                  </a:solidFill>
                  <a:latin typeface="Roboto"/>
                  <a:ea typeface="Roboto"/>
                  <a:cs typeface="Roboto"/>
                  <a:sym typeface="Roboto"/>
                </a:rPr>
                <a:t>Öğretim uygulamalarının gözden geçirilmesi</a:t>
              </a:r>
              <a:endParaRPr sz="1400" b="0" i="0" u="none" strike="noStrike" cap="none">
                <a:solidFill>
                  <a:srgbClr val="000000"/>
                </a:solidFill>
                <a:latin typeface="Arial"/>
                <a:ea typeface="Arial"/>
                <a:cs typeface="Arial"/>
                <a:sym typeface="Arial"/>
              </a:endParaRPr>
            </a:p>
            <a:p>
              <a:pPr marL="87312" marR="0" lvl="0" indent="-85725" algn="l" rtl="0">
                <a:lnSpc>
                  <a:spcPct val="100000"/>
                </a:lnSpc>
                <a:spcBef>
                  <a:spcPts val="0"/>
                </a:spcBef>
                <a:spcAft>
                  <a:spcPts val="0"/>
                </a:spcAft>
                <a:buClr>
                  <a:srgbClr val="000000"/>
                </a:buClr>
                <a:buSzPts val="1350"/>
                <a:buFont typeface="Noto Sans Symbols"/>
                <a:buChar char="▪"/>
              </a:pPr>
              <a:r>
                <a:rPr lang="tr-TR" sz="1350" b="0" i="0" u="none" strike="noStrike" cap="none">
                  <a:solidFill>
                    <a:srgbClr val="000000"/>
                  </a:solidFill>
                  <a:latin typeface="Roboto"/>
                  <a:ea typeface="Roboto"/>
                  <a:cs typeface="Roboto"/>
                  <a:sym typeface="Roboto"/>
                </a:rPr>
                <a:t>Faaliyet Planı ve Süreç hedeflerinin kontrolü</a:t>
              </a:r>
              <a:endParaRPr sz="1350" b="0" i="0" u="none" strike="noStrike" cap="none">
                <a:solidFill>
                  <a:srgbClr val="3F3F3F"/>
                </a:solidFill>
                <a:latin typeface="Calibri"/>
                <a:ea typeface="Calibri"/>
                <a:cs typeface="Calibri"/>
                <a:sym typeface="Calibri"/>
              </a:endParaRPr>
            </a:p>
          </p:txBody>
        </p:sp>
        <p:sp>
          <p:nvSpPr>
            <p:cNvPr id="343" name="Google Shape;343;g17e9a0ed6f1_2_258"/>
            <p:cNvSpPr/>
            <p:nvPr/>
          </p:nvSpPr>
          <p:spPr>
            <a:xfrm>
              <a:off x="1199735" y="1245321"/>
              <a:ext cx="1962600" cy="368400"/>
            </a:xfrm>
            <a:prstGeom prst="flowChartAlternateProcess">
              <a:avLst/>
            </a:prstGeom>
            <a:solidFill>
              <a:srgbClr val="F57F10"/>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tr-TR" sz="3600" b="1" i="0" u="none" strike="noStrike" cap="none">
                  <a:solidFill>
                    <a:srgbClr val="FFFFFF"/>
                  </a:solidFill>
                  <a:latin typeface="Arial"/>
                  <a:ea typeface="Arial"/>
                  <a:cs typeface="Arial"/>
                  <a:sym typeface="Arial"/>
                </a:rPr>
                <a:t>Ö</a:t>
              </a:r>
              <a:r>
                <a:rPr lang="tr-TR" sz="1800" b="1" i="0" u="none" strike="noStrike" cap="none">
                  <a:solidFill>
                    <a:srgbClr val="FFFFFF"/>
                  </a:solidFill>
                  <a:latin typeface="Arial"/>
                  <a:ea typeface="Arial"/>
                  <a:cs typeface="Arial"/>
                  <a:sym typeface="Arial"/>
                </a:rPr>
                <a:t>NLEM</a:t>
              </a:r>
              <a:endParaRPr sz="1600" b="1"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84ed32b161_0_2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2</a:t>
            </a:fld>
            <a:endParaRPr>
              <a:solidFill>
                <a:srgbClr val="888888"/>
              </a:solidFill>
              <a:latin typeface="Calibri"/>
              <a:ea typeface="Calibri"/>
              <a:cs typeface="Calibri"/>
              <a:sym typeface="Calibri"/>
            </a:endParaRPr>
          </a:p>
        </p:txBody>
      </p:sp>
      <p:sp>
        <p:nvSpPr>
          <p:cNvPr id="144" name="Google Shape;144;g184ed32b161_0_246"/>
          <p:cNvSpPr txBox="1"/>
          <p:nvPr/>
        </p:nvSpPr>
        <p:spPr>
          <a:xfrm>
            <a:off x="125" y="314625"/>
            <a:ext cx="12192000" cy="58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3200"/>
              <a:buFont typeface="Century Gothic"/>
              <a:buNone/>
            </a:pPr>
            <a:r>
              <a:rPr lang="tr-TR" sz="3200" b="1" i="0" u="none" strike="noStrike" cap="none">
                <a:solidFill>
                  <a:schemeClr val="accent1"/>
                </a:solidFill>
                <a:latin typeface="Century Gothic"/>
                <a:ea typeface="Century Gothic"/>
                <a:cs typeface="Century Gothic"/>
                <a:sym typeface="Century Gothic"/>
              </a:rPr>
              <a:t>Kalite Güvencesi Sistemi: </a:t>
            </a:r>
            <a:r>
              <a:rPr lang="tr-TR" sz="3200" b="1" i="1" u="none" strike="noStrike" cap="none">
                <a:solidFill>
                  <a:schemeClr val="accent1"/>
                </a:solidFill>
                <a:latin typeface="Century Gothic"/>
                <a:ea typeface="Century Gothic"/>
                <a:cs typeface="Century Gothic"/>
                <a:sym typeface="Century Gothic"/>
              </a:rPr>
              <a:t>İç Değerlendirme </a:t>
            </a:r>
            <a:endParaRPr sz="3200" b="1" i="1" u="none" strike="noStrike" cap="none">
              <a:solidFill>
                <a:schemeClr val="accent1"/>
              </a:solidFill>
              <a:latin typeface="Century Gothic"/>
              <a:ea typeface="Century Gothic"/>
              <a:cs typeface="Century Gothic"/>
              <a:sym typeface="Century Gothic"/>
            </a:endParaRPr>
          </a:p>
        </p:txBody>
      </p:sp>
      <p:sp>
        <p:nvSpPr>
          <p:cNvPr id="145" name="Google Shape;145;g184ed32b161_0_246"/>
          <p:cNvSpPr txBox="1"/>
          <p:nvPr/>
        </p:nvSpPr>
        <p:spPr>
          <a:xfrm>
            <a:off x="386934" y="1886197"/>
            <a:ext cx="115644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tr-TR" sz="3200" b="1" i="0" u="none" strike="noStrike" cap="none">
                <a:solidFill>
                  <a:srgbClr val="000000"/>
                </a:solidFill>
                <a:latin typeface="Roboto"/>
                <a:ea typeface="Roboto"/>
                <a:cs typeface="Roboto"/>
                <a:sym typeface="Roboto"/>
              </a:rPr>
              <a:t>Amaç Madde 1- </a:t>
            </a:r>
            <a:r>
              <a:rPr lang="tr-TR" sz="3200" b="0" i="0" u="none" strike="noStrike" cap="none">
                <a:solidFill>
                  <a:srgbClr val="000000"/>
                </a:solidFill>
                <a:latin typeface="Roboto"/>
                <a:ea typeface="Roboto"/>
                <a:cs typeface="Roboto"/>
                <a:sym typeface="Roboto"/>
              </a:rPr>
              <a:t>Bu Kanunun amacı, </a:t>
            </a:r>
            <a:r>
              <a:rPr lang="tr-TR" sz="3200" b="0" i="0" u="sng" strike="noStrike" cap="none">
                <a:solidFill>
                  <a:srgbClr val="000000"/>
                </a:solidFill>
                <a:latin typeface="Roboto"/>
                <a:ea typeface="Roboto"/>
                <a:cs typeface="Roboto"/>
                <a:sym typeface="Roboto"/>
              </a:rPr>
              <a:t>kalkınma</a:t>
            </a:r>
            <a:r>
              <a:rPr lang="tr-TR" sz="3200" b="0" i="0" u="none" strike="noStrike" cap="none">
                <a:solidFill>
                  <a:srgbClr val="000000"/>
                </a:solidFill>
                <a:latin typeface="Roboto"/>
                <a:ea typeface="Roboto"/>
                <a:cs typeface="Roboto"/>
                <a:sym typeface="Roboto"/>
              </a:rPr>
              <a:t> planları ve programlarda yer alan politika ve </a:t>
            </a:r>
            <a:r>
              <a:rPr lang="tr-TR" sz="3200" b="0" i="0" u="sng" strike="noStrike" cap="none">
                <a:solidFill>
                  <a:srgbClr val="000000"/>
                </a:solidFill>
                <a:latin typeface="Roboto"/>
                <a:ea typeface="Roboto"/>
                <a:cs typeface="Roboto"/>
                <a:sym typeface="Roboto"/>
              </a:rPr>
              <a:t>hedefler doğrultusunda </a:t>
            </a:r>
            <a:r>
              <a:rPr lang="tr-TR" sz="3200" b="1" i="0" u="none" strike="noStrike" cap="none">
                <a:solidFill>
                  <a:srgbClr val="000000"/>
                </a:solidFill>
                <a:latin typeface="Roboto"/>
                <a:ea typeface="Roboto"/>
                <a:cs typeface="Roboto"/>
                <a:sym typeface="Roboto"/>
              </a:rPr>
              <a:t>kamu</a:t>
            </a:r>
            <a:r>
              <a:rPr lang="tr-TR" sz="3200" b="0" i="0" u="none" strike="noStrike" cap="none">
                <a:solidFill>
                  <a:srgbClr val="000000"/>
                </a:solidFill>
                <a:latin typeface="Roboto"/>
                <a:ea typeface="Roboto"/>
                <a:cs typeface="Roboto"/>
                <a:sym typeface="Roboto"/>
              </a:rPr>
              <a:t> </a:t>
            </a:r>
            <a:r>
              <a:rPr lang="tr-TR" sz="3200" b="1" i="0" u="sng" strike="noStrike" cap="none">
                <a:solidFill>
                  <a:srgbClr val="000000"/>
                </a:solidFill>
                <a:latin typeface="Roboto"/>
                <a:ea typeface="Roboto"/>
                <a:cs typeface="Roboto"/>
                <a:sym typeface="Roboto"/>
              </a:rPr>
              <a:t>kaynaklarının etkili</a:t>
            </a:r>
            <a:r>
              <a:rPr lang="tr-TR" sz="3200" b="0" i="0" u="none" strike="noStrike" cap="none">
                <a:solidFill>
                  <a:srgbClr val="000000"/>
                </a:solidFill>
                <a:latin typeface="Roboto"/>
                <a:ea typeface="Roboto"/>
                <a:cs typeface="Roboto"/>
                <a:sym typeface="Roboto"/>
              </a:rPr>
              <a:t>, ekonomik ve </a:t>
            </a:r>
            <a:r>
              <a:rPr lang="tr-TR" sz="3200" b="1" i="0" u="sng" strike="noStrike" cap="none">
                <a:solidFill>
                  <a:srgbClr val="000000"/>
                </a:solidFill>
                <a:latin typeface="Roboto"/>
                <a:ea typeface="Roboto"/>
                <a:cs typeface="Roboto"/>
                <a:sym typeface="Roboto"/>
              </a:rPr>
              <a:t>verimli</a:t>
            </a:r>
            <a:r>
              <a:rPr lang="tr-TR" sz="3200" b="0" i="0" u="none" strike="noStrike" cap="none">
                <a:solidFill>
                  <a:srgbClr val="000000"/>
                </a:solidFill>
                <a:latin typeface="Roboto"/>
                <a:ea typeface="Roboto"/>
                <a:cs typeface="Roboto"/>
                <a:sym typeface="Roboto"/>
              </a:rPr>
              <a:t> bir şekilde elde edilmesi ve </a:t>
            </a:r>
            <a:r>
              <a:rPr lang="tr-TR" sz="3200" b="1" i="0" u="none" strike="noStrike" cap="none">
                <a:solidFill>
                  <a:srgbClr val="000000"/>
                </a:solidFill>
                <a:latin typeface="Roboto"/>
                <a:ea typeface="Roboto"/>
                <a:cs typeface="Roboto"/>
                <a:sym typeface="Roboto"/>
              </a:rPr>
              <a:t>kullanılması</a:t>
            </a:r>
            <a:r>
              <a:rPr lang="tr-TR" sz="3200" b="0" i="0" u="none" strike="noStrike" cap="none">
                <a:solidFill>
                  <a:srgbClr val="000000"/>
                </a:solidFill>
                <a:latin typeface="Roboto"/>
                <a:ea typeface="Roboto"/>
                <a:cs typeface="Roboto"/>
                <a:sym typeface="Roboto"/>
              </a:rPr>
              <a:t>nı, </a:t>
            </a:r>
            <a:r>
              <a:rPr lang="tr-TR" sz="3200" b="1" i="0" u="sng" strike="noStrike" cap="none">
                <a:solidFill>
                  <a:srgbClr val="000000"/>
                </a:solidFill>
                <a:latin typeface="Roboto"/>
                <a:ea typeface="Roboto"/>
                <a:cs typeface="Roboto"/>
                <a:sym typeface="Roboto"/>
              </a:rPr>
              <a:t>hesap verebilirliği </a:t>
            </a:r>
            <a:r>
              <a:rPr lang="tr-TR" sz="3200" b="0" i="0" u="none" strike="noStrike" cap="none">
                <a:solidFill>
                  <a:srgbClr val="000000"/>
                </a:solidFill>
                <a:latin typeface="Roboto"/>
                <a:ea typeface="Roboto"/>
                <a:cs typeface="Roboto"/>
                <a:sym typeface="Roboto"/>
              </a:rPr>
              <a:t>ve </a:t>
            </a:r>
            <a:r>
              <a:rPr lang="tr-TR" sz="3200" b="1" i="0" u="sng" strike="noStrike" cap="none">
                <a:solidFill>
                  <a:srgbClr val="000000"/>
                </a:solidFill>
                <a:latin typeface="Roboto"/>
                <a:ea typeface="Roboto"/>
                <a:cs typeface="Roboto"/>
                <a:sym typeface="Roboto"/>
              </a:rPr>
              <a:t>malî saydamlığı </a:t>
            </a:r>
            <a:r>
              <a:rPr lang="tr-TR" sz="3200" b="0" i="0" u="none" strike="noStrike" cap="none">
                <a:solidFill>
                  <a:srgbClr val="000000"/>
                </a:solidFill>
                <a:latin typeface="Roboto"/>
                <a:ea typeface="Roboto"/>
                <a:cs typeface="Roboto"/>
                <a:sym typeface="Roboto"/>
              </a:rPr>
              <a:t>sağlamak üzere, kamu malî yönetiminin yapısını ve işleyişini, kamu bütçelerinin hazırlanmasını, uygulanmasını, tüm malî işlemlerin muhasebeleştirilmesini, </a:t>
            </a:r>
            <a:r>
              <a:rPr lang="tr-TR" sz="3200" b="1" i="0" u="sng" strike="noStrike" cap="none">
                <a:solidFill>
                  <a:srgbClr val="000000"/>
                </a:solidFill>
                <a:latin typeface="Roboto"/>
                <a:ea typeface="Roboto"/>
                <a:cs typeface="Roboto"/>
                <a:sym typeface="Roboto"/>
              </a:rPr>
              <a:t>raporlanmasını</a:t>
            </a:r>
            <a:r>
              <a:rPr lang="tr-TR" sz="3200" b="0" i="0" u="none" strike="noStrike" cap="none">
                <a:solidFill>
                  <a:srgbClr val="000000"/>
                </a:solidFill>
                <a:latin typeface="Roboto"/>
                <a:ea typeface="Roboto"/>
                <a:cs typeface="Roboto"/>
                <a:sym typeface="Roboto"/>
              </a:rPr>
              <a:t> ve malî kontrolü düzenlemektir. </a:t>
            </a:r>
            <a:endParaRPr sz="1400" b="0" i="0" u="none" strike="noStrike" cap="none">
              <a:solidFill>
                <a:srgbClr val="000000"/>
              </a:solidFill>
              <a:latin typeface="Arial"/>
              <a:ea typeface="Arial"/>
              <a:cs typeface="Arial"/>
              <a:sym typeface="Arial"/>
            </a:endParaRPr>
          </a:p>
        </p:txBody>
      </p:sp>
      <p:sp>
        <p:nvSpPr>
          <p:cNvPr id="146" name="Google Shape;146;g184ed32b161_0_246"/>
          <p:cNvSpPr txBox="1"/>
          <p:nvPr/>
        </p:nvSpPr>
        <p:spPr>
          <a:xfrm>
            <a:off x="177075" y="1023313"/>
            <a:ext cx="119841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tr-TR" sz="3600" b="1" i="0" u="none" strike="noStrike" cap="none">
                <a:solidFill>
                  <a:srgbClr val="C00000"/>
                </a:solidFill>
                <a:latin typeface="Roboto"/>
                <a:ea typeface="Roboto"/>
                <a:cs typeface="Roboto"/>
                <a:sym typeface="Roboto"/>
              </a:rPr>
              <a:t>5018 Kamu Mali Yönetimi ve Kontrol Kanunu</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p:nvPr/>
        </p:nvSpPr>
        <p:spPr>
          <a:xfrm>
            <a:off x="1537064" y="2389824"/>
            <a:ext cx="4310743" cy="798286"/>
          </a:xfrm>
          <a:prstGeom prst="roundRect">
            <a:avLst>
              <a:gd name="adj" fmla="val 239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9" name="Google Shape;349;p20"/>
          <p:cNvGrpSpPr/>
          <p:nvPr/>
        </p:nvGrpSpPr>
        <p:grpSpPr>
          <a:xfrm>
            <a:off x="1583186" y="1335340"/>
            <a:ext cx="5819974" cy="920915"/>
            <a:chOff x="2952702" y="817324"/>
            <a:chExt cx="3472425" cy="920915"/>
          </a:xfrm>
        </p:grpSpPr>
        <p:sp>
          <p:nvSpPr>
            <p:cNvPr id="350" name="Google Shape;350;p20"/>
            <p:cNvSpPr txBox="1"/>
            <p:nvPr/>
          </p:nvSpPr>
          <p:spPr>
            <a:xfrm>
              <a:off x="3039013" y="817324"/>
              <a:ext cx="270052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0000"/>
                </a:solidFill>
                <a:latin typeface="Roboto"/>
                <a:ea typeface="Roboto"/>
                <a:cs typeface="Roboto"/>
                <a:sym typeface="Roboto"/>
              </a:endParaRPr>
            </a:p>
          </p:txBody>
        </p:sp>
        <p:sp>
          <p:nvSpPr>
            <p:cNvPr id="351" name="Google Shape;351;p20"/>
            <p:cNvSpPr txBox="1"/>
            <p:nvPr/>
          </p:nvSpPr>
          <p:spPr>
            <a:xfrm>
              <a:off x="2952702" y="1030353"/>
              <a:ext cx="347242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FF0000"/>
                  </a:solidFill>
                  <a:latin typeface="Calibri"/>
                  <a:ea typeface="Calibri"/>
                  <a:cs typeface="Calibri"/>
                  <a:sym typeface="Calibri"/>
                </a:rPr>
                <a:t>Kalite Değerlendirme ve Geliştirme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FF0000"/>
                  </a:solidFill>
                  <a:latin typeface="Calibri"/>
                  <a:ea typeface="Calibri"/>
                  <a:cs typeface="Calibri"/>
                  <a:sym typeface="Calibri"/>
                </a:rPr>
                <a:t>Alt Komisyonu</a:t>
              </a:r>
              <a:endParaRPr sz="1400" b="0" i="0" u="none" strike="noStrike" cap="none">
                <a:solidFill>
                  <a:srgbClr val="000000"/>
                </a:solidFill>
                <a:latin typeface="Arial"/>
                <a:ea typeface="Arial"/>
                <a:cs typeface="Arial"/>
                <a:sym typeface="Arial"/>
              </a:endParaRPr>
            </a:p>
          </p:txBody>
        </p:sp>
      </p:grpSp>
      <p:sp>
        <p:nvSpPr>
          <p:cNvPr id="352" name="Google Shape;352;p20"/>
          <p:cNvSpPr/>
          <p:nvPr/>
        </p:nvSpPr>
        <p:spPr>
          <a:xfrm>
            <a:off x="1537064" y="3544030"/>
            <a:ext cx="4310743" cy="798286"/>
          </a:xfrm>
          <a:prstGeom prst="roundRect">
            <a:avLst>
              <a:gd name="adj" fmla="val 239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53" name="Google Shape;353;p20"/>
          <p:cNvGrpSpPr/>
          <p:nvPr/>
        </p:nvGrpSpPr>
        <p:grpSpPr>
          <a:xfrm>
            <a:off x="1590203" y="2476910"/>
            <a:ext cx="4077534" cy="587722"/>
            <a:chOff x="2977690" y="1971530"/>
            <a:chExt cx="4077534" cy="587722"/>
          </a:xfrm>
        </p:grpSpPr>
        <p:sp>
          <p:nvSpPr>
            <p:cNvPr id="354" name="Google Shape;354;p20"/>
            <p:cNvSpPr txBox="1"/>
            <p:nvPr/>
          </p:nvSpPr>
          <p:spPr>
            <a:xfrm>
              <a:off x="3039013" y="1971530"/>
              <a:ext cx="270052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B050"/>
                </a:solidFill>
                <a:latin typeface="Roboto"/>
                <a:ea typeface="Roboto"/>
                <a:cs typeface="Roboto"/>
                <a:sym typeface="Roboto"/>
              </a:endParaRPr>
            </a:p>
          </p:txBody>
        </p:sp>
        <p:sp>
          <p:nvSpPr>
            <p:cNvPr id="355" name="Google Shape;355;p20"/>
            <p:cNvSpPr txBox="1"/>
            <p:nvPr/>
          </p:nvSpPr>
          <p:spPr>
            <a:xfrm>
              <a:off x="2977690" y="2159142"/>
              <a:ext cx="407753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00B050"/>
                  </a:solidFill>
                  <a:latin typeface="Calibri"/>
                  <a:ea typeface="Calibri"/>
                  <a:cs typeface="Calibri"/>
                  <a:sym typeface="Calibri"/>
                </a:rPr>
                <a:t>Süreç Yönetimi Alt Komisyonu</a:t>
              </a:r>
              <a:endParaRPr sz="1400" b="0" i="0" u="none" strike="noStrike" cap="none">
                <a:solidFill>
                  <a:srgbClr val="000000"/>
                </a:solidFill>
                <a:latin typeface="Arial"/>
                <a:ea typeface="Arial"/>
                <a:cs typeface="Arial"/>
                <a:sym typeface="Arial"/>
              </a:endParaRPr>
            </a:p>
          </p:txBody>
        </p:sp>
      </p:grpSp>
      <p:sp>
        <p:nvSpPr>
          <p:cNvPr id="356" name="Google Shape;356;p20"/>
          <p:cNvSpPr/>
          <p:nvPr/>
        </p:nvSpPr>
        <p:spPr>
          <a:xfrm>
            <a:off x="1537064" y="4698236"/>
            <a:ext cx="4310743" cy="798286"/>
          </a:xfrm>
          <a:prstGeom prst="roundRect">
            <a:avLst>
              <a:gd name="adj" fmla="val 239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57" name="Google Shape;357;p20"/>
          <p:cNvGrpSpPr/>
          <p:nvPr/>
        </p:nvGrpSpPr>
        <p:grpSpPr>
          <a:xfrm>
            <a:off x="1600557" y="3552151"/>
            <a:ext cx="5717724" cy="949501"/>
            <a:chOff x="2964677" y="3125736"/>
            <a:chExt cx="3180691" cy="949501"/>
          </a:xfrm>
        </p:grpSpPr>
        <p:sp>
          <p:nvSpPr>
            <p:cNvPr id="358" name="Google Shape;358;p20"/>
            <p:cNvSpPr txBox="1"/>
            <p:nvPr/>
          </p:nvSpPr>
          <p:spPr>
            <a:xfrm>
              <a:off x="3039013" y="3125736"/>
              <a:ext cx="270052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B0F0"/>
                </a:solidFill>
                <a:latin typeface="Roboto"/>
                <a:ea typeface="Roboto"/>
                <a:cs typeface="Roboto"/>
                <a:sym typeface="Roboto"/>
              </a:endParaRPr>
            </a:p>
          </p:txBody>
        </p:sp>
        <p:sp>
          <p:nvSpPr>
            <p:cNvPr id="359" name="Google Shape;359;p20"/>
            <p:cNvSpPr txBox="1"/>
            <p:nvPr/>
          </p:nvSpPr>
          <p:spPr>
            <a:xfrm>
              <a:off x="2964677" y="3367351"/>
              <a:ext cx="31806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00B0F0"/>
                  </a:solidFill>
                  <a:latin typeface="Calibri"/>
                  <a:ea typeface="Calibri"/>
                  <a:cs typeface="Calibri"/>
                  <a:sym typeface="Calibri"/>
                </a:rPr>
                <a:t>Stratejik Plan İzleme ve Değerlendirme Alt Komisyonu</a:t>
              </a:r>
              <a:endParaRPr sz="1400" b="0" i="0" u="none" strike="noStrike" cap="none">
                <a:solidFill>
                  <a:srgbClr val="000000"/>
                </a:solidFill>
                <a:latin typeface="Arial"/>
                <a:ea typeface="Arial"/>
                <a:cs typeface="Arial"/>
                <a:sym typeface="Arial"/>
              </a:endParaRPr>
            </a:p>
          </p:txBody>
        </p:sp>
      </p:grpSp>
      <p:grpSp>
        <p:nvGrpSpPr>
          <p:cNvPr id="360" name="Google Shape;360;p20"/>
          <p:cNvGrpSpPr/>
          <p:nvPr/>
        </p:nvGrpSpPr>
        <p:grpSpPr>
          <a:xfrm>
            <a:off x="1600557" y="4796017"/>
            <a:ext cx="5398120" cy="863859"/>
            <a:chOff x="2943717" y="4279942"/>
            <a:chExt cx="4077538" cy="863859"/>
          </a:xfrm>
        </p:grpSpPr>
        <p:sp>
          <p:nvSpPr>
            <p:cNvPr id="361" name="Google Shape;361;p20"/>
            <p:cNvSpPr txBox="1"/>
            <p:nvPr/>
          </p:nvSpPr>
          <p:spPr>
            <a:xfrm>
              <a:off x="3039013" y="4279942"/>
              <a:ext cx="270052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2060"/>
                </a:solidFill>
                <a:latin typeface="Roboto"/>
                <a:ea typeface="Roboto"/>
                <a:cs typeface="Roboto"/>
                <a:sym typeface="Roboto"/>
              </a:endParaRPr>
            </a:p>
          </p:txBody>
        </p:sp>
        <p:sp>
          <p:nvSpPr>
            <p:cNvPr id="362" name="Google Shape;362;p20"/>
            <p:cNvSpPr txBox="1"/>
            <p:nvPr/>
          </p:nvSpPr>
          <p:spPr>
            <a:xfrm>
              <a:off x="2943717" y="4435915"/>
              <a:ext cx="40775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002060"/>
                  </a:solidFill>
                  <a:latin typeface="Calibri"/>
                  <a:ea typeface="Calibri"/>
                  <a:cs typeface="Calibri"/>
                  <a:sym typeface="Calibri"/>
                </a:rPr>
                <a:t>İç Kontrol İzleme ve Yönlendirme Alt Komisyonu</a:t>
              </a:r>
              <a:endParaRPr sz="1400" b="0" i="0" u="none" strike="noStrike" cap="none">
                <a:solidFill>
                  <a:srgbClr val="000000"/>
                </a:solidFill>
                <a:latin typeface="Arial"/>
                <a:ea typeface="Arial"/>
                <a:cs typeface="Arial"/>
                <a:sym typeface="Arial"/>
              </a:endParaRPr>
            </a:p>
          </p:txBody>
        </p:sp>
      </p:grpSp>
      <p:grpSp>
        <p:nvGrpSpPr>
          <p:cNvPr id="363" name="Google Shape;363;p20"/>
          <p:cNvGrpSpPr/>
          <p:nvPr/>
        </p:nvGrpSpPr>
        <p:grpSpPr>
          <a:xfrm>
            <a:off x="1314918" y="1571083"/>
            <a:ext cx="275287" cy="275287"/>
            <a:chOff x="1750422" y="1134799"/>
            <a:chExt cx="275287" cy="275287"/>
          </a:xfrm>
        </p:grpSpPr>
        <p:sp>
          <p:nvSpPr>
            <p:cNvPr id="364" name="Google Shape;364;p20"/>
            <p:cNvSpPr/>
            <p:nvPr/>
          </p:nvSpPr>
          <p:spPr>
            <a:xfrm>
              <a:off x="1750422" y="1134799"/>
              <a:ext cx="275287" cy="275287"/>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0"/>
            <p:cNvSpPr/>
            <p:nvPr/>
          </p:nvSpPr>
          <p:spPr>
            <a:xfrm>
              <a:off x="1827254" y="1211631"/>
              <a:ext cx="121622" cy="121622"/>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66" name="Google Shape;366;p20"/>
          <p:cNvGrpSpPr/>
          <p:nvPr/>
        </p:nvGrpSpPr>
        <p:grpSpPr>
          <a:xfrm>
            <a:off x="1314918" y="2690237"/>
            <a:ext cx="275287" cy="275287"/>
            <a:chOff x="1750422" y="1134799"/>
            <a:chExt cx="275287" cy="275287"/>
          </a:xfrm>
        </p:grpSpPr>
        <p:sp>
          <p:nvSpPr>
            <p:cNvPr id="367" name="Google Shape;367;p20"/>
            <p:cNvSpPr/>
            <p:nvPr/>
          </p:nvSpPr>
          <p:spPr>
            <a:xfrm>
              <a:off x="1750422" y="1134799"/>
              <a:ext cx="275287" cy="275287"/>
            </a:xfrm>
            <a:prstGeom prst="ellipse">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p20"/>
            <p:cNvSpPr/>
            <p:nvPr/>
          </p:nvSpPr>
          <p:spPr>
            <a:xfrm>
              <a:off x="1827254" y="1211631"/>
              <a:ext cx="121622" cy="12162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69" name="Google Shape;369;p20"/>
          <p:cNvGrpSpPr/>
          <p:nvPr/>
        </p:nvGrpSpPr>
        <p:grpSpPr>
          <a:xfrm>
            <a:off x="1314918" y="3824897"/>
            <a:ext cx="275287" cy="275287"/>
            <a:chOff x="1750422" y="1134799"/>
            <a:chExt cx="275287" cy="275287"/>
          </a:xfrm>
        </p:grpSpPr>
        <p:sp>
          <p:nvSpPr>
            <p:cNvPr id="370" name="Google Shape;370;p20"/>
            <p:cNvSpPr/>
            <p:nvPr/>
          </p:nvSpPr>
          <p:spPr>
            <a:xfrm>
              <a:off x="1750422" y="1134799"/>
              <a:ext cx="275287" cy="275287"/>
            </a:xfrm>
            <a:prstGeom prst="ellipse">
              <a:avLst/>
            </a:prstGeom>
            <a:no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20"/>
            <p:cNvSpPr/>
            <p:nvPr/>
          </p:nvSpPr>
          <p:spPr>
            <a:xfrm>
              <a:off x="1827254" y="1211631"/>
              <a:ext cx="121622" cy="12162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72" name="Google Shape;372;p20"/>
          <p:cNvGrpSpPr/>
          <p:nvPr/>
        </p:nvGrpSpPr>
        <p:grpSpPr>
          <a:xfrm>
            <a:off x="1314918" y="4953931"/>
            <a:ext cx="275287" cy="275287"/>
            <a:chOff x="1750422" y="1134799"/>
            <a:chExt cx="275287" cy="275287"/>
          </a:xfrm>
        </p:grpSpPr>
        <p:sp>
          <p:nvSpPr>
            <p:cNvPr id="373" name="Google Shape;373;p20"/>
            <p:cNvSpPr/>
            <p:nvPr/>
          </p:nvSpPr>
          <p:spPr>
            <a:xfrm>
              <a:off x="1750422" y="1134799"/>
              <a:ext cx="275287" cy="275287"/>
            </a:xfrm>
            <a:prstGeom prst="ellipse">
              <a:avLst/>
            </a:pr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0"/>
            <p:cNvSpPr/>
            <p:nvPr/>
          </p:nvSpPr>
          <p:spPr>
            <a:xfrm>
              <a:off x="1827254" y="1211631"/>
              <a:ext cx="121622" cy="121622"/>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375" name="Google Shape;375;p20"/>
          <p:cNvCxnSpPr>
            <a:endCxn id="367" idx="0"/>
          </p:cNvCxnSpPr>
          <p:nvPr/>
        </p:nvCxnSpPr>
        <p:spPr>
          <a:xfrm>
            <a:off x="1452562" y="1843937"/>
            <a:ext cx="0" cy="846300"/>
          </a:xfrm>
          <a:prstGeom prst="straightConnector1">
            <a:avLst/>
          </a:prstGeom>
          <a:noFill/>
          <a:ln w="9525" cap="flat" cmpd="sng">
            <a:solidFill>
              <a:srgbClr val="7F7F7F"/>
            </a:solidFill>
            <a:prstDash val="solid"/>
            <a:miter lim="800000"/>
            <a:headEnd type="none" w="sm" len="sm"/>
            <a:tailEnd type="none" w="sm" len="sm"/>
          </a:ln>
        </p:spPr>
      </p:cxnSp>
      <p:cxnSp>
        <p:nvCxnSpPr>
          <p:cNvPr id="376" name="Google Shape;376;p20"/>
          <p:cNvCxnSpPr/>
          <p:nvPr/>
        </p:nvCxnSpPr>
        <p:spPr>
          <a:xfrm>
            <a:off x="1452560" y="2973015"/>
            <a:ext cx="1" cy="846255"/>
          </a:xfrm>
          <a:prstGeom prst="straightConnector1">
            <a:avLst/>
          </a:prstGeom>
          <a:noFill/>
          <a:ln w="9525" cap="flat" cmpd="sng">
            <a:solidFill>
              <a:srgbClr val="7F7F7F"/>
            </a:solidFill>
            <a:prstDash val="solid"/>
            <a:miter lim="800000"/>
            <a:headEnd type="none" w="sm" len="sm"/>
            <a:tailEnd type="none" w="sm" len="sm"/>
          </a:ln>
        </p:spPr>
      </p:cxnSp>
      <p:cxnSp>
        <p:nvCxnSpPr>
          <p:cNvPr id="377" name="Google Shape;377;p20"/>
          <p:cNvCxnSpPr/>
          <p:nvPr/>
        </p:nvCxnSpPr>
        <p:spPr>
          <a:xfrm>
            <a:off x="1452559" y="4125475"/>
            <a:ext cx="1" cy="846255"/>
          </a:xfrm>
          <a:prstGeom prst="straightConnector1">
            <a:avLst/>
          </a:prstGeom>
          <a:noFill/>
          <a:ln w="9525" cap="flat" cmpd="sng">
            <a:solidFill>
              <a:srgbClr val="7F7F7F"/>
            </a:solidFill>
            <a:prstDash val="solid"/>
            <a:miter lim="800000"/>
            <a:headEnd type="none" w="sm" len="sm"/>
            <a:tailEnd type="none" w="sm" len="sm"/>
          </a:ln>
        </p:spPr>
      </p:cxnSp>
      <p:sp>
        <p:nvSpPr>
          <p:cNvPr id="378" name="Google Shape;378;p20"/>
          <p:cNvSpPr txBox="1"/>
          <p:nvPr/>
        </p:nvSpPr>
        <p:spPr>
          <a:xfrm>
            <a:off x="265657" y="1533484"/>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FF0000"/>
                </a:solidFill>
                <a:latin typeface="Roboto"/>
                <a:ea typeface="Roboto"/>
                <a:cs typeface="Roboto"/>
                <a:sym typeface="Roboto"/>
              </a:rPr>
              <a:t> 1</a:t>
            </a:r>
            <a:endParaRPr sz="1400" b="0" i="0" u="none" strike="noStrike" cap="none">
              <a:solidFill>
                <a:srgbClr val="000000"/>
              </a:solidFill>
              <a:latin typeface="Arial"/>
              <a:ea typeface="Arial"/>
              <a:cs typeface="Arial"/>
              <a:sym typeface="Arial"/>
            </a:endParaRPr>
          </a:p>
        </p:txBody>
      </p:sp>
      <p:sp>
        <p:nvSpPr>
          <p:cNvPr id="379" name="Google Shape;379;p20"/>
          <p:cNvSpPr txBox="1"/>
          <p:nvPr/>
        </p:nvSpPr>
        <p:spPr>
          <a:xfrm>
            <a:off x="265657" y="2677158"/>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00B050"/>
                </a:solidFill>
                <a:latin typeface="Roboto"/>
                <a:ea typeface="Roboto"/>
                <a:cs typeface="Roboto"/>
                <a:sym typeface="Roboto"/>
              </a:rPr>
              <a:t> 2</a:t>
            </a:r>
            <a:endParaRPr sz="1400" b="0" i="0" u="none" strike="noStrike" cap="none">
              <a:solidFill>
                <a:srgbClr val="000000"/>
              </a:solidFill>
              <a:latin typeface="Arial"/>
              <a:ea typeface="Arial"/>
              <a:cs typeface="Arial"/>
              <a:sym typeface="Arial"/>
            </a:endParaRPr>
          </a:p>
        </p:txBody>
      </p:sp>
      <p:sp>
        <p:nvSpPr>
          <p:cNvPr id="380" name="Google Shape;380;p20"/>
          <p:cNvSpPr txBox="1"/>
          <p:nvPr/>
        </p:nvSpPr>
        <p:spPr>
          <a:xfrm>
            <a:off x="265657" y="3777874"/>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00B0F0"/>
                </a:solidFill>
                <a:latin typeface="Roboto"/>
                <a:ea typeface="Roboto"/>
                <a:cs typeface="Roboto"/>
                <a:sym typeface="Roboto"/>
              </a:rPr>
              <a:t> 3</a:t>
            </a:r>
            <a:endParaRPr sz="1400" b="0" i="0" u="none" strike="noStrike" cap="none">
              <a:solidFill>
                <a:srgbClr val="000000"/>
              </a:solidFill>
              <a:latin typeface="Arial"/>
              <a:ea typeface="Arial"/>
              <a:cs typeface="Arial"/>
              <a:sym typeface="Arial"/>
            </a:endParaRPr>
          </a:p>
        </p:txBody>
      </p:sp>
      <p:sp>
        <p:nvSpPr>
          <p:cNvPr id="381" name="Google Shape;381;p20"/>
          <p:cNvSpPr txBox="1"/>
          <p:nvPr/>
        </p:nvSpPr>
        <p:spPr>
          <a:xfrm>
            <a:off x="265657" y="4922266"/>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002060"/>
                </a:solidFill>
                <a:latin typeface="Roboto"/>
                <a:ea typeface="Roboto"/>
                <a:cs typeface="Roboto"/>
                <a:sym typeface="Roboto"/>
              </a:rPr>
              <a:t> 4</a:t>
            </a:r>
            <a:endParaRPr sz="1400" b="0" i="0" u="none" strike="noStrike" cap="none">
              <a:solidFill>
                <a:srgbClr val="000000"/>
              </a:solidFill>
              <a:latin typeface="Arial"/>
              <a:ea typeface="Arial"/>
              <a:cs typeface="Arial"/>
              <a:sym typeface="Arial"/>
            </a:endParaRPr>
          </a:p>
        </p:txBody>
      </p:sp>
      <p:sp>
        <p:nvSpPr>
          <p:cNvPr id="382" name="Google Shape;382;p20"/>
          <p:cNvSpPr/>
          <p:nvPr/>
        </p:nvSpPr>
        <p:spPr>
          <a:xfrm>
            <a:off x="7818574" y="2395798"/>
            <a:ext cx="3765914" cy="798286"/>
          </a:xfrm>
          <a:prstGeom prst="roundRect">
            <a:avLst>
              <a:gd name="adj" fmla="val 239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83" name="Google Shape;383;p20"/>
          <p:cNvGrpSpPr/>
          <p:nvPr/>
        </p:nvGrpSpPr>
        <p:grpSpPr>
          <a:xfrm>
            <a:off x="7972910" y="1431306"/>
            <a:ext cx="3450279" cy="505048"/>
            <a:chOff x="7401942" y="750728"/>
            <a:chExt cx="3450279" cy="505048"/>
          </a:xfrm>
        </p:grpSpPr>
        <p:sp>
          <p:nvSpPr>
            <p:cNvPr id="384" name="Google Shape;384;p20"/>
            <p:cNvSpPr txBox="1"/>
            <p:nvPr/>
          </p:nvSpPr>
          <p:spPr>
            <a:xfrm>
              <a:off x="7809908" y="750728"/>
              <a:ext cx="270052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FF0066"/>
                </a:solidFill>
                <a:latin typeface="Roboto"/>
                <a:ea typeface="Roboto"/>
                <a:cs typeface="Roboto"/>
                <a:sym typeface="Roboto"/>
              </a:endParaRPr>
            </a:p>
          </p:txBody>
        </p:sp>
        <p:sp>
          <p:nvSpPr>
            <p:cNvPr id="385" name="Google Shape;385;p20"/>
            <p:cNvSpPr txBox="1"/>
            <p:nvPr/>
          </p:nvSpPr>
          <p:spPr>
            <a:xfrm>
              <a:off x="7401942" y="855666"/>
              <a:ext cx="34502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rgbClr val="E222B9"/>
                  </a:solidFill>
                  <a:latin typeface="Calibri"/>
                  <a:ea typeface="Calibri"/>
                  <a:cs typeface="Calibri"/>
                  <a:sym typeface="Calibri"/>
                </a:rPr>
                <a:t>Risk Yönetimi Alt Komisyonu</a:t>
              </a:r>
              <a:endParaRPr sz="1400" b="0" i="0" u="none" strike="noStrike" cap="none">
                <a:solidFill>
                  <a:srgbClr val="000000"/>
                </a:solidFill>
                <a:latin typeface="Arial"/>
                <a:ea typeface="Arial"/>
                <a:cs typeface="Arial"/>
                <a:sym typeface="Arial"/>
              </a:endParaRPr>
            </a:p>
          </p:txBody>
        </p:sp>
      </p:grpSp>
      <p:sp>
        <p:nvSpPr>
          <p:cNvPr id="386" name="Google Shape;386;p20"/>
          <p:cNvSpPr/>
          <p:nvPr/>
        </p:nvSpPr>
        <p:spPr>
          <a:xfrm>
            <a:off x="7818573" y="3550004"/>
            <a:ext cx="3765915" cy="798286"/>
          </a:xfrm>
          <a:prstGeom prst="roundRect">
            <a:avLst>
              <a:gd name="adj" fmla="val 239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grpSp>
        <p:nvGrpSpPr>
          <p:cNvPr id="387" name="Google Shape;387;p20"/>
          <p:cNvGrpSpPr/>
          <p:nvPr/>
        </p:nvGrpSpPr>
        <p:grpSpPr>
          <a:xfrm>
            <a:off x="7671429" y="1579554"/>
            <a:ext cx="275287" cy="275287"/>
            <a:chOff x="1750422" y="1134799"/>
            <a:chExt cx="275287" cy="275287"/>
          </a:xfrm>
        </p:grpSpPr>
        <p:sp>
          <p:nvSpPr>
            <p:cNvPr id="388" name="Google Shape;388;p20"/>
            <p:cNvSpPr/>
            <p:nvPr/>
          </p:nvSpPr>
          <p:spPr>
            <a:xfrm>
              <a:off x="1750422" y="1134799"/>
              <a:ext cx="275287" cy="275287"/>
            </a:xfrm>
            <a:prstGeom prst="ellipse">
              <a:avLst/>
            </a:prstGeom>
            <a:solidFill>
              <a:schemeClr val="lt1"/>
            </a:solidFill>
            <a:ln w="12700" cap="flat" cmpd="sng">
              <a:solidFill>
                <a:srgbClr val="E222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20"/>
            <p:cNvSpPr/>
            <p:nvPr/>
          </p:nvSpPr>
          <p:spPr>
            <a:xfrm>
              <a:off x="1827254" y="1211631"/>
              <a:ext cx="121622" cy="121622"/>
            </a:xfrm>
            <a:prstGeom prst="ellipse">
              <a:avLst/>
            </a:prstGeom>
            <a:solidFill>
              <a:srgbClr val="E222B9"/>
            </a:solidFill>
            <a:ln w="12700" cap="flat" cmpd="sng">
              <a:solidFill>
                <a:srgbClr val="E222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22B9"/>
                </a:solidFill>
                <a:latin typeface="Calibri"/>
                <a:ea typeface="Calibri"/>
                <a:cs typeface="Calibri"/>
                <a:sym typeface="Calibri"/>
              </a:endParaRPr>
            </a:p>
          </p:txBody>
        </p:sp>
      </p:grpSp>
      <p:grpSp>
        <p:nvGrpSpPr>
          <p:cNvPr id="390" name="Google Shape;390;p20"/>
          <p:cNvGrpSpPr/>
          <p:nvPr/>
        </p:nvGrpSpPr>
        <p:grpSpPr>
          <a:xfrm>
            <a:off x="7671429" y="2698708"/>
            <a:ext cx="275287" cy="275287"/>
            <a:chOff x="1750422" y="1134799"/>
            <a:chExt cx="275287" cy="275287"/>
          </a:xfrm>
        </p:grpSpPr>
        <p:sp>
          <p:nvSpPr>
            <p:cNvPr id="391" name="Google Shape;391;p20"/>
            <p:cNvSpPr/>
            <p:nvPr/>
          </p:nvSpPr>
          <p:spPr>
            <a:xfrm>
              <a:off x="1750422" y="1134799"/>
              <a:ext cx="275287" cy="275287"/>
            </a:xfrm>
            <a:prstGeom prst="ellipse">
              <a:avLst/>
            </a:prstGeom>
            <a:noFill/>
            <a:ln w="12700"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20"/>
            <p:cNvSpPr/>
            <p:nvPr/>
          </p:nvSpPr>
          <p:spPr>
            <a:xfrm>
              <a:off x="1827254" y="1211631"/>
              <a:ext cx="121622" cy="121622"/>
            </a:xfrm>
            <a:prstGeom prst="ellipse">
              <a:avLst/>
            </a:prstGeom>
            <a:solidFill>
              <a:srgbClr val="FF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93" name="Google Shape;393;p20"/>
          <p:cNvGrpSpPr/>
          <p:nvPr/>
        </p:nvGrpSpPr>
        <p:grpSpPr>
          <a:xfrm>
            <a:off x="7694314" y="3843861"/>
            <a:ext cx="275287" cy="275287"/>
            <a:chOff x="1750422" y="1134799"/>
            <a:chExt cx="275287" cy="275287"/>
          </a:xfrm>
        </p:grpSpPr>
        <p:sp>
          <p:nvSpPr>
            <p:cNvPr id="394" name="Google Shape;394;p20"/>
            <p:cNvSpPr/>
            <p:nvPr/>
          </p:nvSpPr>
          <p:spPr>
            <a:xfrm>
              <a:off x="1750422" y="1134799"/>
              <a:ext cx="275287" cy="275287"/>
            </a:xfrm>
            <a:prstGeom prst="ellipse">
              <a:avLst/>
            </a:prstGeom>
            <a:noFill/>
            <a:ln w="12700" cap="flat" cmpd="sng">
              <a:solidFill>
                <a:srgbClr val="9966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5" name="Google Shape;395;p20"/>
            <p:cNvSpPr/>
            <p:nvPr/>
          </p:nvSpPr>
          <p:spPr>
            <a:xfrm>
              <a:off x="1827254" y="1211631"/>
              <a:ext cx="121622" cy="121622"/>
            </a:xfrm>
            <a:prstGeom prst="ellipse">
              <a:avLst/>
            </a:prstGeom>
            <a:solidFill>
              <a:srgbClr val="9966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cxnSp>
        <p:nvCxnSpPr>
          <p:cNvPr id="396" name="Google Shape;396;p20"/>
          <p:cNvCxnSpPr/>
          <p:nvPr/>
        </p:nvCxnSpPr>
        <p:spPr>
          <a:xfrm>
            <a:off x="7823588" y="1852453"/>
            <a:ext cx="1" cy="846255"/>
          </a:xfrm>
          <a:prstGeom prst="straightConnector1">
            <a:avLst/>
          </a:prstGeom>
          <a:noFill/>
          <a:ln w="9525" cap="flat" cmpd="sng">
            <a:solidFill>
              <a:srgbClr val="7F7F7F"/>
            </a:solidFill>
            <a:prstDash val="solid"/>
            <a:miter lim="800000"/>
            <a:headEnd type="none" w="sm" len="sm"/>
            <a:tailEnd type="none" w="sm" len="sm"/>
          </a:ln>
        </p:spPr>
      </p:cxnSp>
      <p:cxnSp>
        <p:nvCxnSpPr>
          <p:cNvPr id="397" name="Google Shape;397;p20"/>
          <p:cNvCxnSpPr/>
          <p:nvPr/>
        </p:nvCxnSpPr>
        <p:spPr>
          <a:xfrm>
            <a:off x="7823588" y="2981486"/>
            <a:ext cx="1" cy="846255"/>
          </a:xfrm>
          <a:prstGeom prst="straightConnector1">
            <a:avLst/>
          </a:prstGeom>
          <a:noFill/>
          <a:ln w="9525" cap="flat" cmpd="sng">
            <a:solidFill>
              <a:srgbClr val="7F7F7F"/>
            </a:solidFill>
            <a:prstDash val="solid"/>
            <a:miter lim="800000"/>
            <a:headEnd type="none" w="sm" len="sm"/>
            <a:tailEnd type="none" w="sm" len="sm"/>
          </a:ln>
        </p:spPr>
      </p:cxnSp>
      <p:sp>
        <p:nvSpPr>
          <p:cNvPr id="398" name="Google Shape;398;p20"/>
          <p:cNvSpPr txBox="1"/>
          <p:nvPr/>
        </p:nvSpPr>
        <p:spPr>
          <a:xfrm>
            <a:off x="6672465" y="1541955"/>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FF0066"/>
                </a:solidFill>
                <a:latin typeface="Roboto"/>
                <a:ea typeface="Roboto"/>
                <a:cs typeface="Roboto"/>
                <a:sym typeface="Roboto"/>
              </a:rPr>
              <a:t> </a:t>
            </a:r>
            <a:r>
              <a:rPr lang="tr-TR" sz="1800" b="1" i="0" u="none" strike="noStrike" cap="none">
                <a:solidFill>
                  <a:srgbClr val="E222B9"/>
                </a:solidFill>
                <a:latin typeface="Roboto"/>
                <a:ea typeface="Roboto"/>
                <a:cs typeface="Roboto"/>
                <a:sym typeface="Roboto"/>
              </a:rPr>
              <a:t>5</a:t>
            </a:r>
            <a:endParaRPr sz="1800" b="1" i="0" u="none" strike="noStrike" cap="none">
              <a:solidFill>
                <a:srgbClr val="E222B9"/>
              </a:solidFill>
              <a:latin typeface="Roboto"/>
              <a:ea typeface="Roboto"/>
              <a:cs typeface="Roboto"/>
              <a:sym typeface="Roboto"/>
            </a:endParaRPr>
          </a:p>
        </p:txBody>
      </p:sp>
      <p:sp>
        <p:nvSpPr>
          <p:cNvPr id="399" name="Google Shape;399;p20"/>
          <p:cNvSpPr txBox="1"/>
          <p:nvPr/>
        </p:nvSpPr>
        <p:spPr>
          <a:xfrm>
            <a:off x="6672465" y="2664150"/>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FF9900"/>
                </a:solidFill>
                <a:latin typeface="Roboto"/>
                <a:ea typeface="Roboto"/>
                <a:cs typeface="Roboto"/>
                <a:sym typeface="Roboto"/>
              </a:rPr>
              <a:t> 6</a:t>
            </a:r>
            <a:endParaRPr sz="1800" b="1" i="0" u="none" strike="noStrike" cap="none">
              <a:solidFill>
                <a:srgbClr val="FF9900"/>
              </a:solidFill>
              <a:latin typeface="Roboto"/>
              <a:ea typeface="Roboto"/>
              <a:cs typeface="Roboto"/>
              <a:sym typeface="Roboto"/>
            </a:endParaRPr>
          </a:p>
        </p:txBody>
      </p:sp>
      <p:sp>
        <p:nvSpPr>
          <p:cNvPr id="400" name="Google Shape;400;p20"/>
          <p:cNvSpPr txBox="1"/>
          <p:nvPr/>
        </p:nvSpPr>
        <p:spPr>
          <a:xfrm>
            <a:off x="6672465" y="3786345"/>
            <a:ext cx="100598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tr-TR" sz="1800" b="1" i="0" u="none" strike="noStrike" cap="none">
                <a:solidFill>
                  <a:srgbClr val="996633"/>
                </a:solidFill>
                <a:latin typeface="Roboto"/>
                <a:ea typeface="Roboto"/>
                <a:cs typeface="Roboto"/>
                <a:sym typeface="Roboto"/>
              </a:rPr>
              <a:t> 7</a:t>
            </a:r>
            <a:endParaRPr sz="1800" b="1" i="0" u="none" strike="noStrike" cap="none">
              <a:solidFill>
                <a:srgbClr val="996633"/>
              </a:solidFill>
              <a:latin typeface="Roboto"/>
              <a:ea typeface="Roboto"/>
              <a:cs typeface="Roboto"/>
              <a:sym typeface="Roboto"/>
            </a:endParaRPr>
          </a:p>
        </p:txBody>
      </p:sp>
      <p:grpSp>
        <p:nvGrpSpPr>
          <p:cNvPr id="401" name="Google Shape;401;p20"/>
          <p:cNvGrpSpPr/>
          <p:nvPr/>
        </p:nvGrpSpPr>
        <p:grpSpPr>
          <a:xfrm>
            <a:off x="7969600" y="2568944"/>
            <a:ext cx="3894153" cy="780644"/>
            <a:chOff x="6915847" y="750728"/>
            <a:chExt cx="3894153" cy="780644"/>
          </a:xfrm>
        </p:grpSpPr>
        <p:sp>
          <p:nvSpPr>
            <p:cNvPr id="402" name="Google Shape;402;p20"/>
            <p:cNvSpPr txBox="1"/>
            <p:nvPr/>
          </p:nvSpPr>
          <p:spPr>
            <a:xfrm>
              <a:off x="7809908" y="750728"/>
              <a:ext cx="270052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FF9900"/>
                </a:solidFill>
                <a:latin typeface="Roboto"/>
                <a:ea typeface="Roboto"/>
                <a:cs typeface="Roboto"/>
                <a:sym typeface="Roboto"/>
              </a:endParaRPr>
            </a:p>
          </p:txBody>
        </p:sp>
        <p:sp>
          <p:nvSpPr>
            <p:cNvPr id="403" name="Google Shape;403;p20"/>
            <p:cNvSpPr txBox="1"/>
            <p:nvPr/>
          </p:nvSpPr>
          <p:spPr>
            <a:xfrm>
              <a:off x="6915847" y="823486"/>
              <a:ext cx="389415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tr-TR" sz="2000" b="1" i="0" u="none" strike="noStrike" cap="none">
                  <a:solidFill>
                    <a:schemeClr val="accent2"/>
                  </a:solidFill>
                  <a:latin typeface="Calibri"/>
                  <a:ea typeface="Calibri"/>
                  <a:cs typeface="Calibri"/>
                  <a:sym typeface="Calibri"/>
                </a:rPr>
                <a:t>Kurum Öz Değerlendirme Alt Komisyonu</a:t>
              </a:r>
              <a:endParaRPr sz="1400" b="0" i="0" u="none" strike="noStrike" cap="none">
                <a:solidFill>
                  <a:srgbClr val="000000"/>
                </a:solidFill>
                <a:latin typeface="Arial"/>
                <a:ea typeface="Arial"/>
                <a:cs typeface="Arial"/>
                <a:sym typeface="Arial"/>
              </a:endParaRPr>
            </a:p>
          </p:txBody>
        </p:sp>
      </p:grpSp>
      <p:grpSp>
        <p:nvGrpSpPr>
          <p:cNvPr id="404" name="Google Shape;404;p20"/>
          <p:cNvGrpSpPr/>
          <p:nvPr/>
        </p:nvGrpSpPr>
        <p:grpSpPr>
          <a:xfrm>
            <a:off x="7817551" y="3716240"/>
            <a:ext cx="3605639" cy="732401"/>
            <a:chOff x="6904796" y="750728"/>
            <a:chExt cx="3605639" cy="732401"/>
          </a:xfrm>
        </p:grpSpPr>
        <p:sp>
          <p:nvSpPr>
            <p:cNvPr id="405" name="Google Shape;405;p20"/>
            <p:cNvSpPr txBox="1"/>
            <p:nvPr/>
          </p:nvSpPr>
          <p:spPr>
            <a:xfrm>
              <a:off x="7809908" y="750728"/>
              <a:ext cx="2700527"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endParaRPr sz="1200" b="1" i="0" u="none" strike="noStrike" cap="none">
                <a:solidFill>
                  <a:srgbClr val="996633"/>
                </a:solidFill>
                <a:latin typeface="Roboto"/>
                <a:ea typeface="Roboto"/>
                <a:cs typeface="Roboto"/>
                <a:sym typeface="Roboto"/>
              </a:endParaRPr>
            </a:p>
          </p:txBody>
        </p:sp>
        <p:sp>
          <p:nvSpPr>
            <p:cNvPr id="406" name="Google Shape;406;p20"/>
            <p:cNvSpPr txBox="1"/>
            <p:nvPr/>
          </p:nvSpPr>
          <p:spPr>
            <a:xfrm>
              <a:off x="6904796" y="836798"/>
              <a:ext cx="315277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tr-TR" sz="1800" b="1" i="0" u="none" strike="noStrike" cap="none">
                  <a:solidFill>
                    <a:srgbClr val="833C0B"/>
                  </a:solidFill>
                  <a:latin typeface="Calibri"/>
                  <a:ea typeface="Calibri"/>
                  <a:cs typeface="Calibri"/>
                  <a:sym typeface="Calibri"/>
                </a:rPr>
                <a:t>EFQM Modeli Alt Komisyonu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833C0B"/>
                </a:solidFill>
                <a:latin typeface="Calibri"/>
                <a:ea typeface="Calibri"/>
                <a:cs typeface="Calibri"/>
                <a:sym typeface="Calibri"/>
              </a:endParaRPr>
            </a:p>
          </p:txBody>
        </p:sp>
      </p:grpSp>
      <p:sp>
        <p:nvSpPr>
          <p:cNvPr id="407" name="Google Shape;407;p20"/>
          <p:cNvSpPr txBox="1"/>
          <p:nvPr/>
        </p:nvSpPr>
        <p:spPr>
          <a:xfrm>
            <a:off x="0" y="260595"/>
            <a:ext cx="12192000" cy="672484"/>
          </a:xfrm>
          <a:prstGeom prst="rect">
            <a:avLst/>
          </a:prstGeom>
          <a:solidFill>
            <a:srgbClr val="FFF2C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4500"/>
              <a:buFont typeface="Calibri"/>
              <a:buNone/>
            </a:pPr>
            <a:r>
              <a:rPr lang="tr-TR" sz="4500" b="1" i="0" u="none" strike="noStrike" cap="none">
                <a:solidFill>
                  <a:schemeClr val="accent1"/>
                </a:solidFill>
                <a:latin typeface="Calibri"/>
                <a:ea typeface="Calibri"/>
                <a:cs typeface="Calibri"/>
                <a:sym typeface="Calibri"/>
              </a:rPr>
              <a:t>Kalite Güvence Sistemi: </a:t>
            </a:r>
            <a:r>
              <a:rPr lang="tr-TR" sz="4500" b="1" i="1" u="none" strike="noStrike" cap="none">
                <a:solidFill>
                  <a:schemeClr val="accent1"/>
                </a:solidFill>
                <a:latin typeface="Calibri"/>
                <a:ea typeface="Calibri"/>
                <a:cs typeface="Calibri"/>
                <a:sym typeface="Calibri"/>
              </a:rPr>
              <a:t>İç Değerlendirme</a:t>
            </a:r>
            <a:endParaRPr sz="4500" b="0" i="1" u="none" strike="noStrike" cap="none">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750"/>
                                        <p:tgtEl>
                                          <p:spTgt spid="348"/>
                                        </p:tgtEl>
                                      </p:cBhvr>
                                    </p:animEffect>
                                  </p:childTnLst>
                                </p:cTn>
                              </p:par>
                              <p:par>
                                <p:cTn id="8" presetID="10" presetClass="entr" presetSubtype="0" fill="hold" nodeType="withEffect">
                                  <p:stCondLst>
                                    <p:cond delay="0"/>
                                  </p:stCondLst>
                                  <p:childTnLst>
                                    <p:set>
                                      <p:cBhvr>
                                        <p:cTn id="9" dur="1" fill="hold">
                                          <p:stCondLst>
                                            <p:cond delay="0"/>
                                          </p:stCondLst>
                                        </p:cTn>
                                        <p:tgtEl>
                                          <p:spTgt spid="349"/>
                                        </p:tgtEl>
                                        <p:attrNameLst>
                                          <p:attrName>style.visibility</p:attrName>
                                        </p:attrNameLst>
                                      </p:cBhvr>
                                      <p:to>
                                        <p:strVal val="visible"/>
                                      </p:to>
                                    </p:set>
                                    <p:animEffect transition="in" filter="fade">
                                      <p:cBhvr>
                                        <p:cTn id="10" dur="750"/>
                                        <p:tgtEl>
                                          <p:spTgt spid="349"/>
                                        </p:tgtEl>
                                      </p:cBhvr>
                                    </p:animEffect>
                                  </p:childTnLst>
                                </p:cTn>
                              </p:par>
                              <p:par>
                                <p:cTn id="11" presetID="10" presetClass="entr" presetSubtype="0" fill="hold" nodeType="withEffect">
                                  <p:stCondLst>
                                    <p:cond delay="0"/>
                                  </p:stCondLst>
                                  <p:childTnLst>
                                    <p:set>
                                      <p:cBhvr>
                                        <p:cTn id="12" dur="1" fill="hold">
                                          <p:stCondLst>
                                            <p:cond delay="0"/>
                                          </p:stCondLst>
                                        </p:cTn>
                                        <p:tgtEl>
                                          <p:spTgt spid="363"/>
                                        </p:tgtEl>
                                        <p:attrNameLst>
                                          <p:attrName>style.visibility</p:attrName>
                                        </p:attrNameLst>
                                      </p:cBhvr>
                                      <p:to>
                                        <p:strVal val="visible"/>
                                      </p:to>
                                    </p:set>
                                    <p:animEffect transition="in" filter="fade">
                                      <p:cBhvr>
                                        <p:cTn id="13" dur="750"/>
                                        <p:tgtEl>
                                          <p:spTgt spid="363"/>
                                        </p:tgtEl>
                                      </p:cBhvr>
                                    </p:animEffect>
                                  </p:childTnLst>
                                </p:cTn>
                              </p:par>
                              <p:par>
                                <p:cTn id="14" presetID="10" presetClass="entr" presetSubtype="0" fill="hold" nodeType="withEffect">
                                  <p:stCondLst>
                                    <p:cond delay="0"/>
                                  </p:stCondLst>
                                  <p:childTnLst>
                                    <p:set>
                                      <p:cBhvr>
                                        <p:cTn id="15" dur="1" fill="hold">
                                          <p:stCondLst>
                                            <p:cond delay="0"/>
                                          </p:stCondLst>
                                        </p:cTn>
                                        <p:tgtEl>
                                          <p:spTgt spid="378"/>
                                        </p:tgtEl>
                                        <p:attrNameLst>
                                          <p:attrName>style.visibility</p:attrName>
                                        </p:attrNameLst>
                                      </p:cBhvr>
                                      <p:to>
                                        <p:strVal val="visible"/>
                                      </p:to>
                                    </p:set>
                                    <p:animEffect transition="in" filter="fade">
                                      <p:cBhvr>
                                        <p:cTn id="16" dur="750"/>
                                        <p:tgtEl>
                                          <p:spTgt spid="378"/>
                                        </p:tgtEl>
                                      </p:cBhvr>
                                    </p:animEffect>
                                  </p:childTnLst>
                                </p:cTn>
                              </p:par>
                              <p:par>
                                <p:cTn id="17" presetID="10" presetClass="entr" presetSubtype="0" fill="hold" nodeType="withEffect">
                                  <p:stCondLst>
                                    <p:cond delay="0"/>
                                  </p:stCondLst>
                                  <p:childTnLst>
                                    <p:set>
                                      <p:cBhvr>
                                        <p:cTn id="18" dur="1" fill="hold">
                                          <p:stCondLst>
                                            <p:cond delay="0"/>
                                          </p:stCondLst>
                                        </p:cTn>
                                        <p:tgtEl>
                                          <p:spTgt spid="352"/>
                                        </p:tgtEl>
                                        <p:attrNameLst>
                                          <p:attrName>style.visibility</p:attrName>
                                        </p:attrNameLst>
                                      </p:cBhvr>
                                      <p:to>
                                        <p:strVal val="visible"/>
                                      </p:to>
                                    </p:set>
                                    <p:animEffect transition="in" filter="fade">
                                      <p:cBhvr>
                                        <p:cTn id="19" dur="750"/>
                                        <p:tgtEl>
                                          <p:spTgt spid="352"/>
                                        </p:tgtEl>
                                      </p:cBhvr>
                                    </p:animEffect>
                                  </p:childTnLst>
                                </p:cTn>
                              </p:par>
                              <p:par>
                                <p:cTn id="20" presetID="10" presetClass="entr" presetSubtype="0" fill="hold" nodeType="with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750"/>
                                        <p:tgtEl>
                                          <p:spTgt spid="353"/>
                                        </p:tgtEl>
                                      </p:cBhvr>
                                    </p:animEffect>
                                  </p:childTnLst>
                                </p:cTn>
                              </p:par>
                              <p:par>
                                <p:cTn id="23" presetID="10"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animEffect transition="in" filter="fade">
                                      <p:cBhvr>
                                        <p:cTn id="25" dur="750"/>
                                        <p:tgtEl>
                                          <p:spTgt spid="366"/>
                                        </p:tgtEl>
                                      </p:cBhvr>
                                    </p:animEffect>
                                  </p:childTnLst>
                                </p:cTn>
                              </p:par>
                              <p:par>
                                <p:cTn id="26" presetID="10" presetClass="entr" presetSubtype="0" fill="hold" nodeType="withEffect">
                                  <p:stCondLst>
                                    <p:cond delay="0"/>
                                  </p:stCondLst>
                                  <p:childTnLst>
                                    <p:set>
                                      <p:cBhvr>
                                        <p:cTn id="27" dur="1" fill="hold">
                                          <p:stCondLst>
                                            <p:cond delay="0"/>
                                          </p:stCondLst>
                                        </p:cTn>
                                        <p:tgtEl>
                                          <p:spTgt spid="379"/>
                                        </p:tgtEl>
                                        <p:attrNameLst>
                                          <p:attrName>style.visibility</p:attrName>
                                        </p:attrNameLst>
                                      </p:cBhvr>
                                      <p:to>
                                        <p:strVal val="visible"/>
                                      </p:to>
                                    </p:set>
                                    <p:animEffect transition="in" filter="fade">
                                      <p:cBhvr>
                                        <p:cTn id="28" dur="750"/>
                                        <p:tgtEl>
                                          <p:spTgt spid="379"/>
                                        </p:tgtEl>
                                      </p:cBhvr>
                                    </p:animEffect>
                                  </p:childTnLst>
                                </p:cTn>
                              </p:par>
                              <p:par>
                                <p:cTn id="29" presetID="10" presetClass="entr" presetSubtype="0" fill="hold" nodeType="withEffect">
                                  <p:stCondLst>
                                    <p:cond delay="0"/>
                                  </p:stCondLst>
                                  <p:childTnLst>
                                    <p:set>
                                      <p:cBhvr>
                                        <p:cTn id="30" dur="1" fill="hold">
                                          <p:stCondLst>
                                            <p:cond delay="0"/>
                                          </p:stCondLst>
                                        </p:cTn>
                                        <p:tgtEl>
                                          <p:spTgt spid="356"/>
                                        </p:tgtEl>
                                        <p:attrNameLst>
                                          <p:attrName>style.visibility</p:attrName>
                                        </p:attrNameLst>
                                      </p:cBhvr>
                                      <p:to>
                                        <p:strVal val="visible"/>
                                      </p:to>
                                    </p:set>
                                    <p:animEffect transition="in" filter="fade">
                                      <p:cBhvr>
                                        <p:cTn id="31" dur="750"/>
                                        <p:tgtEl>
                                          <p:spTgt spid="356"/>
                                        </p:tgtEl>
                                      </p:cBhvr>
                                    </p:animEffect>
                                  </p:childTnLst>
                                </p:cTn>
                              </p:par>
                              <p:par>
                                <p:cTn id="32" presetID="10" presetClass="entr" presetSubtype="0" fill="hold" nodeType="withEffect">
                                  <p:stCondLst>
                                    <p:cond delay="0"/>
                                  </p:stCondLst>
                                  <p:childTnLst>
                                    <p:set>
                                      <p:cBhvr>
                                        <p:cTn id="33" dur="1" fill="hold">
                                          <p:stCondLst>
                                            <p:cond delay="0"/>
                                          </p:stCondLst>
                                        </p:cTn>
                                        <p:tgtEl>
                                          <p:spTgt spid="357"/>
                                        </p:tgtEl>
                                        <p:attrNameLst>
                                          <p:attrName>style.visibility</p:attrName>
                                        </p:attrNameLst>
                                      </p:cBhvr>
                                      <p:to>
                                        <p:strVal val="visible"/>
                                      </p:to>
                                    </p:set>
                                    <p:animEffect transition="in" filter="fade">
                                      <p:cBhvr>
                                        <p:cTn id="34" dur="750"/>
                                        <p:tgtEl>
                                          <p:spTgt spid="357"/>
                                        </p:tgtEl>
                                      </p:cBhvr>
                                    </p:animEffect>
                                  </p:childTnLst>
                                </p:cTn>
                              </p:par>
                              <p:par>
                                <p:cTn id="35" presetID="10" presetClass="entr" presetSubtype="0" fill="hold" nodeType="withEffect">
                                  <p:stCondLst>
                                    <p:cond delay="0"/>
                                  </p:stCondLst>
                                  <p:childTnLst>
                                    <p:set>
                                      <p:cBhvr>
                                        <p:cTn id="36" dur="1" fill="hold">
                                          <p:stCondLst>
                                            <p:cond delay="0"/>
                                          </p:stCondLst>
                                        </p:cTn>
                                        <p:tgtEl>
                                          <p:spTgt spid="369"/>
                                        </p:tgtEl>
                                        <p:attrNameLst>
                                          <p:attrName>style.visibility</p:attrName>
                                        </p:attrNameLst>
                                      </p:cBhvr>
                                      <p:to>
                                        <p:strVal val="visible"/>
                                      </p:to>
                                    </p:set>
                                    <p:animEffect transition="in" filter="fade">
                                      <p:cBhvr>
                                        <p:cTn id="37" dur="750"/>
                                        <p:tgtEl>
                                          <p:spTgt spid="369"/>
                                        </p:tgtEl>
                                      </p:cBhvr>
                                    </p:animEffect>
                                  </p:childTnLst>
                                </p:cTn>
                              </p:par>
                              <p:par>
                                <p:cTn id="38" presetID="10" presetClass="entr" presetSubtype="0" fill="hold" nodeType="withEffect">
                                  <p:stCondLst>
                                    <p:cond delay="0"/>
                                  </p:stCondLst>
                                  <p:childTnLst>
                                    <p:set>
                                      <p:cBhvr>
                                        <p:cTn id="39" dur="1" fill="hold">
                                          <p:stCondLst>
                                            <p:cond delay="0"/>
                                          </p:stCondLst>
                                        </p:cTn>
                                        <p:tgtEl>
                                          <p:spTgt spid="380"/>
                                        </p:tgtEl>
                                        <p:attrNameLst>
                                          <p:attrName>style.visibility</p:attrName>
                                        </p:attrNameLst>
                                      </p:cBhvr>
                                      <p:to>
                                        <p:strVal val="visible"/>
                                      </p:to>
                                    </p:set>
                                    <p:animEffect transition="in" filter="fade">
                                      <p:cBhvr>
                                        <p:cTn id="40" dur="750"/>
                                        <p:tgtEl>
                                          <p:spTgt spid="380"/>
                                        </p:tgtEl>
                                      </p:cBhvr>
                                    </p:animEffect>
                                  </p:childTnLst>
                                </p:cTn>
                              </p:par>
                              <p:par>
                                <p:cTn id="41" presetID="10" presetClass="entr" presetSubtype="0" fill="hold" nodeType="withEffect">
                                  <p:stCondLst>
                                    <p:cond delay="0"/>
                                  </p:stCondLst>
                                  <p:childTnLst>
                                    <p:set>
                                      <p:cBhvr>
                                        <p:cTn id="42" dur="1" fill="hold">
                                          <p:stCondLst>
                                            <p:cond delay="0"/>
                                          </p:stCondLst>
                                        </p:cTn>
                                        <p:tgtEl>
                                          <p:spTgt spid="360"/>
                                        </p:tgtEl>
                                        <p:attrNameLst>
                                          <p:attrName>style.visibility</p:attrName>
                                        </p:attrNameLst>
                                      </p:cBhvr>
                                      <p:to>
                                        <p:strVal val="visible"/>
                                      </p:to>
                                    </p:set>
                                    <p:animEffect transition="in" filter="fade">
                                      <p:cBhvr>
                                        <p:cTn id="43" dur="750"/>
                                        <p:tgtEl>
                                          <p:spTgt spid="360"/>
                                        </p:tgtEl>
                                      </p:cBhvr>
                                    </p:animEffect>
                                  </p:childTnLst>
                                </p:cTn>
                              </p:par>
                              <p:par>
                                <p:cTn id="44" presetID="10" presetClass="entr" presetSubtype="0" fill="hold" nodeType="withEffect">
                                  <p:stCondLst>
                                    <p:cond delay="0"/>
                                  </p:stCondLst>
                                  <p:childTnLst>
                                    <p:set>
                                      <p:cBhvr>
                                        <p:cTn id="45" dur="1" fill="hold">
                                          <p:stCondLst>
                                            <p:cond delay="0"/>
                                          </p:stCondLst>
                                        </p:cTn>
                                        <p:tgtEl>
                                          <p:spTgt spid="372"/>
                                        </p:tgtEl>
                                        <p:attrNameLst>
                                          <p:attrName>style.visibility</p:attrName>
                                        </p:attrNameLst>
                                      </p:cBhvr>
                                      <p:to>
                                        <p:strVal val="visible"/>
                                      </p:to>
                                    </p:set>
                                    <p:animEffect transition="in" filter="fade">
                                      <p:cBhvr>
                                        <p:cTn id="46" dur="750"/>
                                        <p:tgtEl>
                                          <p:spTgt spid="372"/>
                                        </p:tgtEl>
                                      </p:cBhvr>
                                    </p:animEffect>
                                  </p:childTnLst>
                                </p:cTn>
                              </p:par>
                              <p:par>
                                <p:cTn id="47" presetID="10" presetClass="entr" presetSubtype="0" fill="hold" nodeType="withEffect">
                                  <p:stCondLst>
                                    <p:cond delay="0"/>
                                  </p:stCondLst>
                                  <p:childTnLst>
                                    <p:set>
                                      <p:cBhvr>
                                        <p:cTn id="48" dur="1" fill="hold">
                                          <p:stCondLst>
                                            <p:cond delay="0"/>
                                          </p:stCondLst>
                                        </p:cTn>
                                        <p:tgtEl>
                                          <p:spTgt spid="381"/>
                                        </p:tgtEl>
                                        <p:attrNameLst>
                                          <p:attrName>style.visibility</p:attrName>
                                        </p:attrNameLst>
                                      </p:cBhvr>
                                      <p:to>
                                        <p:strVal val="visible"/>
                                      </p:to>
                                    </p:set>
                                    <p:animEffect transition="in" filter="fade">
                                      <p:cBhvr>
                                        <p:cTn id="49" dur="750"/>
                                        <p:tgtEl>
                                          <p:spTgt spid="381"/>
                                        </p:tgtEl>
                                      </p:cBhvr>
                                    </p:animEffect>
                                  </p:childTnLst>
                                </p:cTn>
                              </p:par>
                              <p:par>
                                <p:cTn id="50" presetID="10" presetClass="entr" presetSubtype="0" fill="hold" nodeType="withEffect">
                                  <p:stCondLst>
                                    <p:cond delay="0"/>
                                  </p:stCondLst>
                                  <p:childTnLst>
                                    <p:set>
                                      <p:cBhvr>
                                        <p:cTn id="51" dur="1" fill="hold">
                                          <p:stCondLst>
                                            <p:cond delay="0"/>
                                          </p:stCondLst>
                                        </p:cTn>
                                        <p:tgtEl>
                                          <p:spTgt spid="382"/>
                                        </p:tgtEl>
                                        <p:attrNameLst>
                                          <p:attrName>style.visibility</p:attrName>
                                        </p:attrNameLst>
                                      </p:cBhvr>
                                      <p:to>
                                        <p:strVal val="visible"/>
                                      </p:to>
                                    </p:set>
                                    <p:animEffect transition="in" filter="fade">
                                      <p:cBhvr>
                                        <p:cTn id="52" dur="750"/>
                                        <p:tgtEl>
                                          <p:spTgt spid="382"/>
                                        </p:tgtEl>
                                      </p:cBhvr>
                                    </p:animEffect>
                                  </p:childTnLst>
                                </p:cTn>
                              </p:par>
                              <p:par>
                                <p:cTn id="53" presetID="10" presetClass="entr" presetSubtype="0" fill="hold" nodeType="withEffect">
                                  <p:stCondLst>
                                    <p:cond delay="0"/>
                                  </p:stCondLst>
                                  <p:childTnLst>
                                    <p:set>
                                      <p:cBhvr>
                                        <p:cTn id="54" dur="1" fill="hold">
                                          <p:stCondLst>
                                            <p:cond delay="0"/>
                                          </p:stCondLst>
                                        </p:cTn>
                                        <p:tgtEl>
                                          <p:spTgt spid="383"/>
                                        </p:tgtEl>
                                        <p:attrNameLst>
                                          <p:attrName>style.visibility</p:attrName>
                                        </p:attrNameLst>
                                      </p:cBhvr>
                                      <p:to>
                                        <p:strVal val="visible"/>
                                      </p:to>
                                    </p:set>
                                    <p:animEffect transition="in" filter="fade">
                                      <p:cBhvr>
                                        <p:cTn id="55" dur="750"/>
                                        <p:tgtEl>
                                          <p:spTgt spid="383"/>
                                        </p:tgtEl>
                                      </p:cBhvr>
                                    </p:animEffect>
                                  </p:childTnLst>
                                </p:cTn>
                              </p:par>
                              <p:par>
                                <p:cTn id="56" presetID="10" presetClass="entr" presetSubtype="0" fill="hold" nodeType="withEffect">
                                  <p:stCondLst>
                                    <p:cond delay="0"/>
                                  </p:stCondLst>
                                  <p:childTnLst>
                                    <p:set>
                                      <p:cBhvr>
                                        <p:cTn id="57" dur="1" fill="hold">
                                          <p:stCondLst>
                                            <p:cond delay="0"/>
                                          </p:stCondLst>
                                        </p:cTn>
                                        <p:tgtEl>
                                          <p:spTgt spid="387"/>
                                        </p:tgtEl>
                                        <p:attrNameLst>
                                          <p:attrName>style.visibility</p:attrName>
                                        </p:attrNameLst>
                                      </p:cBhvr>
                                      <p:to>
                                        <p:strVal val="visible"/>
                                      </p:to>
                                    </p:set>
                                    <p:animEffect transition="in" filter="fade">
                                      <p:cBhvr>
                                        <p:cTn id="58" dur="750"/>
                                        <p:tgtEl>
                                          <p:spTgt spid="387"/>
                                        </p:tgtEl>
                                      </p:cBhvr>
                                    </p:animEffect>
                                  </p:childTnLst>
                                </p:cTn>
                              </p:par>
                              <p:par>
                                <p:cTn id="59" presetID="10" presetClass="entr" presetSubtype="0" fill="hold" nodeType="withEffect">
                                  <p:stCondLst>
                                    <p:cond delay="0"/>
                                  </p:stCondLst>
                                  <p:childTnLst>
                                    <p:set>
                                      <p:cBhvr>
                                        <p:cTn id="60" dur="1" fill="hold">
                                          <p:stCondLst>
                                            <p:cond delay="0"/>
                                          </p:stCondLst>
                                        </p:cTn>
                                        <p:tgtEl>
                                          <p:spTgt spid="398"/>
                                        </p:tgtEl>
                                        <p:attrNameLst>
                                          <p:attrName>style.visibility</p:attrName>
                                        </p:attrNameLst>
                                      </p:cBhvr>
                                      <p:to>
                                        <p:strVal val="visible"/>
                                      </p:to>
                                    </p:set>
                                    <p:animEffect transition="in" filter="fade">
                                      <p:cBhvr>
                                        <p:cTn id="61" dur="750"/>
                                        <p:tgtEl>
                                          <p:spTgt spid="398"/>
                                        </p:tgtEl>
                                      </p:cBhvr>
                                    </p:animEffect>
                                  </p:childTnLst>
                                </p:cTn>
                              </p:par>
                              <p:par>
                                <p:cTn id="62" presetID="10" presetClass="entr" presetSubtype="0" fill="hold" nodeType="withEffect">
                                  <p:stCondLst>
                                    <p:cond delay="0"/>
                                  </p:stCondLst>
                                  <p:childTnLst>
                                    <p:set>
                                      <p:cBhvr>
                                        <p:cTn id="63" dur="1" fill="hold">
                                          <p:stCondLst>
                                            <p:cond delay="0"/>
                                          </p:stCondLst>
                                        </p:cTn>
                                        <p:tgtEl>
                                          <p:spTgt spid="386"/>
                                        </p:tgtEl>
                                        <p:attrNameLst>
                                          <p:attrName>style.visibility</p:attrName>
                                        </p:attrNameLst>
                                      </p:cBhvr>
                                      <p:to>
                                        <p:strVal val="visible"/>
                                      </p:to>
                                    </p:set>
                                    <p:animEffect transition="in" filter="fade">
                                      <p:cBhvr>
                                        <p:cTn id="64" dur="750"/>
                                        <p:tgtEl>
                                          <p:spTgt spid="386"/>
                                        </p:tgtEl>
                                      </p:cBhvr>
                                    </p:animEffect>
                                  </p:childTnLst>
                                </p:cTn>
                              </p:par>
                              <p:par>
                                <p:cTn id="65" presetID="10" presetClass="entr" presetSubtype="0" fill="hold" nodeType="withEffect">
                                  <p:stCondLst>
                                    <p:cond delay="0"/>
                                  </p:stCondLst>
                                  <p:childTnLst>
                                    <p:set>
                                      <p:cBhvr>
                                        <p:cTn id="66" dur="1" fill="hold">
                                          <p:stCondLst>
                                            <p:cond delay="0"/>
                                          </p:stCondLst>
                                        </p:cTn>
                                        <p:tgtEl>
                                          <p:spTgt spid="390"/>
                                        </p:tgtEl>
                                        <p:attrNameLst>
                                          <p:attrName>style.visibility</p:attrName>
                                        </p:attrNameLst>
                                      </p:cBhvr>
                                      <p:to>
                                        <p:strVal val="visible"/>
                                      </p:to>
                                    </p:set>
                                    <p:animEffect transition="in" filter="fade">
                                      <p:cBhvr>
                                        <p:cTn id="67" dur="750"/>
                                        <p:tgtEl>
                                          <p:spTgt spid="390"/>
                                        </p:tgtEl>
                                      </p:cBhvr>
                                    </p:animEffect>
                                  </p:childTnLst>
                                </p:cTn>
                              </p:par>
                              <p:par>
                                <p:cTn id="68" presetID="10" presetClass="entr" presetSubtype="0" fill="hold" nodeType="withEffect">
                                  <p:stCondLst>
                                    <p:cond delay="0"/>
                                  </p:stCondLst>
                                  <p:childTnLst>
                                    <p:set>
                                      <p:cBhvr>
                                        <p:cTn id="69" dur="1" fill="hold">
                                          <p:stCondLst>
                                            <p:cond delay="0"/>
                                          </p:stCondLst>
                                        </p:cTn>
                                        <p:tgtEl>
                                          <p:spTgt spid="399"/>
                                        </p:tgtEl>
                                        <p:attrNameLst>
                                          <p:attrName>style.visibility</p:attrName>
                                        </p:attrNameLst>
                                      </p:cBhvr>
                                      <p:to>
                                        <p:strVal val="visible"/>
                                      </p:to>
                                    </p:set>
                                    <p:animEffect transition="in" filter="fade">
                                      <p:cBhvr>
                                        <p:cTn id="70" dur="750"/>
                                        <p:tgtEl>
                                          <p:spTgt spid="399"/>
                                        </p:tgtEl>
                                      </p:cBhvr>
                                    </p:animEffect>
                                  </p:childTnLst>
                                </p:cTn>
                              </p:par>
                              <p:par>
                                <p:cTn id="71" presetID="10" presetClass="entr" presetSubtype="0" fill="hold" nodeType="withEffect">
                                  <p:stCondLst>
                                    <p:cond delay="0"/>
                                  </p:stCondLst>
                                  <p:childTnLst>
                                    <p:set>
                                      <p:cBhvr>
                                        <p:cTn id="72" dur="1" fill="hold">
                                          <p:stCondLst>
                                            <p:cond delay="0"/>
                                          </p:stCondLst>
                                        </p:cTn>
                                        <p:tgtEl>
                                          <p:spTgt spid="401"/>
                                        </p:tgtEl>
                                        <p:attrNameLst>
                                          <p:attrName>style.visibility</p:attrName>
                                        </p:attrNameLst>
                                      </p:cBhvr>
                                      <p:to>
                                        <p:strVal val="visible"/>
                                      </p:to>
                                    </p:set>
                                    <p:animEffect transition="in" filter="fade">
                                      <p:cBhvr>
                                        <p:cTn id="73" dur="750"/>
                                        <p:tgtEl>
                                          <p:spTgt spid="401"/>
                                        </p:tgtEl>
                                      </p:cBhvr>
                                    </p:animEffect>
                                  </p:childTnLst>
                                </p:cTn>
                              </p:par>
                              <p:par>
                                <p:cTn id="74" presetID="10" presetClass="entr" presetSubtype="0" fill="hold" nodeType="withEffect">
                                  <p:stCondLst>
                                    <p:cond delay="0"/>
                                  </p:stCondLst>
                                  <p:childTnLst>
                                    <p:set>
                                      <p:cBhvr>
                                        <p:cTn id="75" dur="1" fill="hold">
                                          <p:stCondLst>
                                            <p:cond delay="0"/>
                                          </p:stCondLst>
                                        </p:cTn>
                                        <p:tgtEl>
                                          <p:spTgt spid="393"/>
                                        </p:tgtEl>
                                        <p:attrNameLst>
                                          <p:attrName>style.visibility</p:attrName>
                                        </p:attrNameLst>
                                      </p:cBhvr>
                                      <p:to>
                                        <p:strVal val="visible"/>
                                      </p:to>
                                    </p:set>
                                    <p:animEffect transition="in" filter="fade">
                                      <p:cBhvr>
                                        <p:cTn id="76" dur="750"/>
                                        <p:tgtEl>
                                          <p:spTgt spid="393"/>
                                        </p:tgtEl>
                                      </p:cBhvr>
                                    </p:animEffect>
                                  </p:childTnLst>
                                </p:cTn>
                              </p:par>
                              <p:par>
                                <p:cTn id="77" presetID="10" presetClass="entr" presetSubtype="0" fill="hold" nodeType="withEffect">
                                  <p:stCondLst>
                                    <p:cond delay="0"/>
                                  </p:stCondLst>
                                  <p:childTnLst>
                                    <p:set>
                                      <p:cBhvr>
                                        <p:cTn id="78" dur="1" fill="hold">
                                          <p:stCondLst>
                                            <p:cond delay="0"/>
                                          </p:stCondLst>
                                        </p:cTn>
                                        <p:tgtEl>
                                          <p:spTgt spid="400"/>
                                        </p:tgtEl>
                                        <p:attrNameLst>
                                          <p:attrName>style.visibility</p:attrName>
                                        </p:attrNameLst>
                                      </p:cBhvr>
                                      <p:to>
                                        <p:strVal val="visible"/>
                                      </p:to>
                                    </p:set>
                                    <p:animEffect transition="in" filter="fade">
                                      <p:cBhvr>
                                        <p:cTn id="79" dur="750"/>
                                        <p:tgtEl>
                                          <p:spTgt spid="400"/>
                                        </p:tgtEl>
                                      </p:cBhvr>
                                    </p:animEffect>
                                  </p:childTnLst>
                                </p:cTn>
                              </p:par>
                              <p:par>
                                <p:cTn id="80" presetID="10" presetClass="entr" presetSubtype="0" fill="hold" nodeType="withEffect">
                                  <p:stCondLst>
                                    <p:cond delay="0"/>
                                  </p:stCondLst>
                                  <p:childTnLst>
                                    <p:set>
                                      <p:cBhvr>
                                        <p:cTn id="81" dur="1" fill="hold">
                                          <p:stCondLst>
                                            <p:cond delay="0"/>
                                          </p:stCondLst>
                                        </p:cTn>
                                        <p:tgtEl>
                                          <p:spTgt spid="404"/>
                                        </p:tgtEl>
                                        <p:attrNameLst>
                                          <p:attrName>style.visibility</p:attrName>
                                        </p:attrNameLst>
                                      </p:cBhvr>
                                      <p:to>
                                        <p:strVal val="visible"/>
                                      </p:to>
                                    </p:set>
                                    <p:animEffect transition="in" filter="fade">
                                      <p:cBhvr>
                                        <p:cTn id="82" dur="750"/>
                                        <p:tgtEl>
                                          <p:spTgt spid="404"/>
                                        </p:tgtEl>
                                      </p:cBhvr>
                                    </p:animEffect>
                                  </p:childTnLst>
                                </p:cTn>
                              </p:par>
                            </p:childTnLst>
                          </p:cTn>
                        </p:par>
                        <p:par>
                          <p:cTn id="83" fill="hold">
                            <p:stCondLst>
                              <p:cond delay="750"/>
                            </p:stCondLst>
                            <p:childTnLst>
                              <p:par>
                                <p:cTn id="84" presetID="10" presetClass="entr" presetSubtype="0" fill="hold" nodeType="afterEffect">
                                  <p:stCondLst>
                                    <p:cond delay="0"/>
                                  </p:stCondLst>
                                  <p:childTnLst>
                                    <p:set>
                                      <p:cBhvr>
                                        <p:cTn id="85" dur="1" fill="hold">
                                          <p:stCondLst>
                                            <p:cond delay="0"/>
                                          </p:stCondLst>
                                        </p:cTn>
                                        <p:tgtEl>
                                          <p:spTgt spid="407"/>
                                        </p:tgtEl>
                                        <p:attrNameLst>
                                          <p:attrName>style.visibility</p:attrName>
                                        </p:attrNameLst>
                                      </p:cBhvr>
                                      <p:to>
                                        <p:strVal val="visible"/>
                                      </p:to>
                                    </p:set>
                                    <p:animEffect transition="in" filter="fade">
                                      <p:cBhvr>
                                        <p:cTn id="86" dur="75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solidFill>
                <a:latin typeface="Amasis MT Pro" panose="02040504050005020304" pitchFamily="18" charset="-94"/>
              </a:rPr>
              <a:t>DEĞERLENDİRME DETAY PLAN ÖRNEĞİ</a:t>
            </a:r>
            <a:br>
              <a:rPr lang="tr-TR" sz="3200" b="1" dirty="0">
                <a:solidFill>
                  <a:schemeClr val="accent1"/>
                </a:solidFill>
                <a:latin typeface="Amasis MT Pro" panose="02040504050005020304" pitchFamily="18" charset="-94"/>
              </a:rPr>
            </a:br>
            <a:r>
              <a:rPr lang="tr-TR" sz="3200" b="1" dirty="0">
                <a:solidFill>
                  <a:schemeClr val="accent1"/>
                </a:solidFill>
                <a:latin typeface="Amasis MT Pro" panose="02040504050005020304" pitchFamily="18" charset="-94"/>
              </a:rPr>
              <a:t>(Akademik Birimler)</a:t>
            </a:r>
          </a:p>
        </p:txBody>
      </p:sp>
      <p:sp>
        <p:nvSpPr>
          <p:cNvPr id="3" name="İçerik Yer Tutucusu 2"/>
          <p:cNvSpPr>
            <a:spLocks noGrp="1"/>
          </p:cNvSpPr>
          <p:nvPr>
            <p:ph idx="1"/>
          </p:nvPr>
        </p:nvSpPr>
        <p:spPr>
          <a:xfrm>
            <a:off x="838200" y="1600200"/>
            <a:ext cx="9372600" cy="4853136"/>
          </a:xfrm>
        </p:spPr>
        <p:txBody>
          <a:bodyPr>
            <a:normAutofit/>
          </a:bodyPr>
          <a:lstStyle/>
          <a:p>
            <a:pPr marL="0" indent="0">
              <a:buNone/>
            </a:pPr>
            <a:r>
              <a:rPr lang="tr-TR" dirty="0">
                <a:solidFill>
                  <a:srgbClr val="0070C0"/>
                </a:solidFill>
                <a:latin typeface="Amasis MT Pro" panose="02040504050005020304" pitchFamily="18" charset="-94"/>
              </a:rPr>
              <a:t>1-Yönetici ve Yardımcıları ile görüşme </a:t>
            </a:r>
          </a:p>
          <a:p>
            <a:pPr marL="0" indent="0">
              <a:buNone/>
            </a:pPr>
            <a:r>
              <a:rPr lang="tr-TR" dirty="0">
                <a:solidFill>
                  <a:srgbClr val="0070C0"/>
                </a:solidFill>
                <a:latin typeface="Amasis MT Pro" panose="02040504050005020304" pitchFamily="18" charset="-94"/>
              </a:rPr>
              <a:t>2-Birim Kalite Koordinatörlük Üyeleri ile görüşme </a:t>
            </a:r>
          </a:p>
          <a:p>
            <a:pPr marL="0" indent="0">
              <a:buNone/>
            </a:pPr>
            <a:r>
              <a:rPr lang="tr-TR" dirty="0">
                <a:solidFill>
                  <a:srgbClr val="0070C0"/>
                </a:solidFill>
                <a:latin typeface="Amasis MT Pro" panose="02040504050005020304" pitchFamily="18" charset="-94"/>
              </a:rPr>
              <a:t>3-Bölüm Başkanları ile görüşme </a:t>
            </a:r>
          </a:p>
          <a:p>
            <a:pPr marL="0" indent="0">
              <a:buNone/>
            </a:pPr>
            <a:r>
              <a:rPr lang="tr-TR" dirty="0">
                <a:solidFill>
                  <a:srgbClr val="0070C0"/>
                </a:solidFill>
                <a:latin typeface="Amasis MT Pro" panose="02040504050005020304" pitchFamily="18" charset="-94"/>
              </a:rPr>
              <a:t>4-Akademik Personel ile görüşme ( 8-10 kişi) </a:t>
            </a:r>
          </a:p>
          <a:p>
            <a:pPr marL="0" indent="0">
              <a:buNone/>
            </a:pPr>
            <a:r>
              <a:rPr lang="tr-TR" dirty="0">
                <a:solidFill>
                  <a:srgbClr val="0070C0"/>
                </a:solidFill>
                <a:latin typeface="Amasis MT Pro" panose="02040504050005020304" pitchFamily="18" charset="-94"/>
              </a:rPr>
              <a:t>5-İdari Personel ile görüşme </a:t>
            </a:r>
          </a:p>
          <a:p>
            <a:pPr marL="0" indent="0">
              <a:buNone/>
            </a:pPr>
            <a:r>
              <a:rPr lang="tr-TR" dirty="0">
                <a:solidFill>
                  <a:srgbClr val="0070C0"/>
                </a:solidFill>
                <a:latin typeface="Amasis MT Pro" panose="02040504050005020304" pitchFamily="18" charset="-94"/>
              </a:rPr>
              <a:t>6-Ara Toplantı </a:t>
            </a:r>
          </a:p>
          <a:p>
            <a:pPr marL="0" indent="0">
              <a:buNone/>
            </a:pPr>
            <a:r>
              <a:rPr lang="tr-TR" dirty="0">
                <a:solidFill>
                  <a:srgbClr val="0070C0"/>
                </a:solidFill>
                <a:latin typeface="Amasis MT Pro" panose="02040504050005020304" pitchFamily="18" charset="-94"/>
              </a:rPr>
              <a:t>7-Kapanış Toplantısı</a:t>
            </a:r>
          </a:p>
          <a:p>
            <a:pPr marL="0" indent="0">
              <a:buNone/>
            </a:pPr>
            <a:endParaRPr lang="tr-TR" dirty="0">
              <a:solidFill>
                <a:srgbClr val="0070C0"/>
              </a:solidFill>
              <a:latin typeface="Amasis MT Pro" panose="02040504050005020304" pitchFamily="18" charset="-94"/>
            </a:endParaRPr>
          </a:p>
        </p:txBody>
      </p:sp>
    </p:spTree>
    <p:extLst>
      <p:ext uri="{BB962C8B-B14F-4D97-AF65-F5344CB8AC3E}">
        <p14:creationId xmlns:p14="http://schemas.microsoft.com/office/powerpoint/2010/main" val="1562751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solidFill>
                <a:latin typeface="Amasis MT Pro" panose="02040504050005020304" pitchFamily="18" charset="-94"/>
              </a:rPr>
              <a:t>Değerlendirme DETAY PLAN ÖRNEĞİ</a:t>
            </a:r>
            <a:br>
              <a:rPr lang="tr-TR" sz="3200" b="1" dirty="0">
                <a:solidFill>
                  <a:schemeClr val="accent1"/>
                </a:solidFill>
                <a:latin typeface="Amasis MT Pro" panose="02040504050005020304" pitchFamily="18" charset="-94"/>
              </a:rPr>
            </a:br>
            <a:r>
              <a:rPr lang="tr-TR" sz="3200" b="1" dirty="0">
                <a:solidFill>
                  <a:schemeClr val="accent1"/>
                </a:solidFill>
                <a:latin typeface="Amasis MT Pro" panose="02040504050005020304" pitchFamily="18" charset="-94"/>
              </a:rPr>
              <a:t>(İdari Birimler için)</a:t>
            </a:r>
          </a:p>
        </p:txBody>
      </p:sp>
      <p:sp>
        <p:nvSpPr>
          <p:cNvPr id="3" name="İçerik Yer Tutucusu 2"/>
          <p:cNvSpPr>
            <a:spLocks noGrp="1"/>
          </p:cNvSpPr>
          <p:nvPr>
            <p:ph idx="1"/>
          </p:nvPr>
        </p:nvSpPr>
        <p:spPr>
          <a:xfrm>
            <a:off x="838200" y="1600200"/>
            <a:ext cx="9372600" cy="4853136"/>
          </a:xfrm>
        </p:spPr>
        <p:txBody>
          <a:bodyPr>
            <a:normAutofit/>
          </a:bodyPr>
          <a:lstStyle/>
          <a:p>
            <a:pPr marL="0" indent="0">
              <a:buNone/>
            </a:pPr>
            <a:r>
              <a:rPr lang="tr-TR" dirty="0">
                <a:solidFill>
                  <a:srgbClr val="0070C0"/>
                </a:solidFill>
                <a:latin typeface="Amasis MT Pro" panose="02040504050005020304" pitchFamily="18" charset="-94"/>
              </a:rPr>
              <a:t>1- Müşavir, Koordinatör ve Daire Başkanları ile görüşme</a:t>
            </a:r>
          </a:p>
          <a:p>
            <a:pPr marL="0" indent="0">
              <a:buNone/>
            </a:pPr>
            <a:r>
              <a:rPr lang="tr-TR" dirty="0">
                <a:solidFill>
                  <a:srgbClr val="0070C0"/>
                </a:solidFill>
                <a:latin typeface="Amasis MT Pro" panose="02040504050005020304" pitchFamily="18" charset="-94"/>
              </a:rPr>
              <a:t>2- Birim Kalite Koordinatörlük Üyeleri ile görüşme </a:t>
            </a:r>
          </a:p>
          <a:p>
            <a:pPr marL="0" indent="0">
              <a:buNone/>
            </a:pPr>
            <a:r>
              <a:rPr lang="tr-TR" dirty="0">
                <a:solidFill>
                  <a:srgbClr val="0070C0"/>
                </a:solidFill>
                <a:latin typeface="Amasis MT Pro" panose="02040504050005020304" pitchFamily="18" charset="-94"/>
              </a:rPr>
              <a:t>3- Şube Müdürleri ile görüşme </a:t>
            </a:r>
          </a:p>
          <a:p>
            <a:pPr marL="0" indent="0">
              <a:buNone/>
            </a:pPr>
            <a:r>
              <a:rPr lang="tr-TR" dirty="0">
                <a:solidFill>
                  <a:srgbClr val="0070C0"/>
                </a:solidFill>
                <a:latin typeface="Amasis MT Pro" panose="02040504050005020304" pitchFamily="18" charset="-94"/>
              </a:rPr>
              <a:t>4- Personel ile görüşme (8-10 kişi) </a:t>
            </a:r>
          </a:p>
          <a:p>
            <a:pPr marL="0" indent="0">
              <a:buNone/>
            </a:pPr>
            <a:r>
              <a:rPr lang="tr-TR" dirty="0">
                <a:solidFill>
                  <a:srgbClr val="0070C0"/>
                </a:solidFill>
                <a:latin typeface="Amasis MT Pro" panose="02040504050005020304" pitchFamily="18" charset="-94"/>
              </a:rPr>
              <a:t>5- Ara Toplantı</a:t>
            </a:r>
          </a:p>
          <a:p>
            <a:pPr marL="0" indent="0">
              <a:buNone/>
            </a:pPr>
            <a:r>
              <a:rPr lang="tr-TR" dirty="0">
                <a:solidFill>
                  <a:srgbClr val="0070C0"/>
                </a:solidFill>
                <a:latin typeface="Amasis MT Pro" panose="02040504050005020304" pitchFamily="18" charset="-94"/>
              </a:rPr>
              <a:t>6- Kapanış Toplantısı</a:t>
            </a:r>
          </a:p>
        </p:txBody>
      </p:sp>
    </p:spTree>
    <p:extLst>
      <p:ext uri="{BB962C8B-B14F-4D97-AF65-F5344CB8AC3E}">
        <p14:creationId xmlns:p14="http://schemas.microsoft.com/office/powerpoint/2010/main" val="329923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4986" y="135529"/>
            <a:ext cx="10257923" cy="1143000"/>
          </a:xfrm>
        </p:spPr>
        <p:txBody>
          <a:bodyPr>
            <a:normAutofit/>
          </a:bodyPr>
          <a:lstStyle/>
          <a:p>
            <a:r>
              <a:rPr lang="tr-TR" sz="2800" b="1" dirty="0">
                <a:solidFill>
                  <a:schemeClr val="accent1"/>
                </a:solidFill>
                <a:latin typeface="Amasis MT Pro" panose="02040504050005020304" pitchFamily="18" charset="-94"/>
              </a:rPr>
              <a:t>DEĞERLENDİRME ÖNCESİ YAPILACAK ÇALIŞMALAR</a:t>
            </a:r>
          </a:p>
        </p:txBody>
      </p:sp>
      <p:sp>
        <p:nvSpPr>
          <p:cNvPr id="3" name="İçerik Yer Tutucusu 2"/>
          <p:cNvSpPr>
            <a:spLocks noGrp="1"/>
          </p:cNvSpPr>
          <p:nvPr>
            <p:ph idx="1"/>
          </p:nvPr>
        </p:nvSpPr>
        <p:spPr>
          <a:xfrm>
            <a:off x="789709" y="1153819"/>
            <a:ext cx="10363200" cy="4997152"/>
          </a:xfrm>
        </p:spPr>
        <p:txBody>
          <a:bodyPr>
            <a:normAutofit/>
          </a:bodyPr>
          <a:lstStyle/>
          <a:p>
            <a:pPr>
              <a:buFontTx/>
              <a:buChar char="-"/>
            </a:pPr>
            <a:r>
              <a:rPr lang="tr-TR" dirty="0">
                <a:solidFill>
                  <a:srgbClr val="0070C0"/>
                </a:solidFill>
                <a:latin typeface="Amasis MT Pro" panose="02040504050005020304" pitchFamily="18" charset="-94"/>
              </a:rPr>
              <a:t>Değerlendirme Detay Planının hazırlanması ve birim  yöneticisine gönderilmesi</a:t>
            </a:r>
          </a:p>
          <a:p>
            <a:pPr marL="0" indent="0">
              <a:buNone/>
            </a:pPr>
            <a:r>
              <a:rPr lang="tr-TR" dirty="0">
                <a:solidFill>
                  <a:srgbClr val="0070C0"/>
                </a:solidFill>
                <a:latin typeface="Amasis MT Pro" panose="02040504050005020304" pitchFamily="18" charset="-94"/>
              </a:rPr>
              <a:t>    (Plan hazırlanırken birim yöneticisi ile görüşülecek)</a:t>
            </a:r>
          </a:p>
          <a:p>
            <a:pPr marL="0" indent="0">
              <a:buNone/>
            </a:pPr>
            <a:r>
              <a:rPr lang="tr-TR" dirty="0">
                <a:solidFill>
                  <a:srgbClr val="0070C0"/>
                </a:solidFill>
                <a:latin typeface="Amasis MT Pro" panose="02040504050005020304" pitchFamily="18" charset="-94"/>
              </a:rPr>
              <a:t>-   Birimde yapılan çalışmaların saha ziyareti öncesi incelenmesi</a:t>
            </a:r>
          </a:p>
          <a:p>
            <a:pPr marL="0" indent="0">
              <a:buNone/>
            </a:pPr>
            <a:r>
              <a:rPr lang="tr-TR" dirty="0">
                <a:solidFill>
                  <a:srgbClr val="0070C0"/>
                </a:solidFill>
                <a:latin typeface="Amasis MT Pro" panose="02040504050005020304" pitchFamily="18" charset="-94"/>
              </a:rPr>
              <a:t>     (BKYS ve Web sayfası)</a:t>
            </a:r>
          </a:p>
          <a:p>
            <a:pPr>
              <a:buFontTx/>
              <a:buChar char="-"/>
            </a:pPr>
            <a:r>
              <a:rPr lang="tr-TR" dirty="0">
                <a:solidFill>
                  <a:srgbClr val="0070C0"/>
                </a:solidFill>
                <a:latin typeface="Amasis MT Pro" panose="02040504050005020304" pitchFamily="18" charset="-94"/>
              </a:rPr>
              <a:t>Soru listesi hazırlanması</a:t>
            </a:r>
          </a:p>
          <a:p>
            <a:pPr marL="0" indent="0">
              <a:buNone/>
            </a:pPr>
            <a:r>
              <a:rPr lang="tr-TR" dirty="0">
                <a:solidFill>
                  <a:srgbClr val="0070C0"/>
                </a:solidFill>
                <a:latin typeface="Amasis MT Pro" panose="02040504050005020304" pitchFamily="18" charset="-94"/>
              </a:rPr>
              <a:t>    </a:t>
            </a:r>
          </a:p>
          <a:p>
            <a:pPr marL="0" indent="0">
              <a:buNone/>
            </a:pPr>
            <a:r>
              <a:rPr lang="tr-TR" sz="2400" dirty="0">
                <a:solidFill>
                  <a:srgbClr val="C00000"/>
                </a:solidFill>
                <a:latin typeface="Amasis MT Pro" panose="02040504050005020304" pitchFamily="18" charset="-94"/>
              </a:rPr>
              <a:t>NOT: </a:t>
            </a:r>
            <a:r>
              <a:rPr lang="it-IT" sz="2400" dirty="0">
                <a:solidFill>
                  <a:srgbClr val="C00000"/>
                </a:solidFill>
                <a:latin typeface="Amasis MT Pro" panose="02040504050005020304" pitchFamily="18" charset="-94"/>
              </a:rPr>
              <a:t>İç Değerlendirme Rehberi (ISO 9001 2015)</a:t>
            </a:r>
            <a:r>
              <a:rPr lang="tr-TR" sz="2400" dirty="0">
                <a:solidFill>
                  <a:srgbClr val="C00000"/>
                </a:solidFill>
                <a:latin typeface="Amasis MT Pro" panose="02040504050005020304" pitchFamily="18" charset="-94"/>
              </a:rPr>
              <a:t> yararlanınız!</a:t>
            </a:r>
          </a:p>
          <a:p>
            <a:pPr marL="0" indent="0">
              <a:buNone/>
            </a:pPr>
            <a:endParaRPr lang="tr-TR" dirty="0">
              <a:solidFill>
                <a:srgbClr val="0070C0"/>
              </a:solidFill>
              <a:latin typeface="Amasis MT Pro" panose="02040504050005020304" pitchFamily="18" charset="-94"/>
            </a:endParaRPr>
          </a:p>
          <a:p>
            <a:endParaRPr lang="tr-TR" dirty="0">
              <a:latin typeface="Amasis MT Pro" panose="02040504050005020304" pitchFamily="18" charset="-94"/>
            </a:endParaRPr>
          </a:p>
          <a:p>
            <a:pPr marL="0" indent="0">
              <a:buNone/>
            </a:pPr>
            <a:endParaRPr lang="tr-TR" dirty="0">
              <a:latin typeface="Amasis MT Pro" panose="02040504050005020304" pitchFamily="18" charset="-94"/>
            </a:endParaRPr>
          </a:p>
        </p:txBody>
      </p:sp>
    </p:spTree>
    <p:extLst>
      <p:ext uri="{BB962C8B-B14F-4D97-AF65-F5344CB8AC3E}">
        <p14:creationId xmlns:p14="http://schemas.microsoft.com/office/powerpoint/2010/main" val="29184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chemeClr val="accent1"/>
                </a:solidFill>
                <a:latin typeface="Amasis MT Pro" panose="02040504050005020304" pitchFamily="18" charset="-94"/>
              </a:rPr>
              <a:t>DEĞERLENDİRME AŞAMASINDA DİKKAT EDİLECEK HUSUSLAR</a:t>
            </a:r>
          </a:p>
        </p:txBody>
      </p:sp>
      <p:sp>
        <p:nvSpPr>
          <p:cNvPr id="3" name="İçerik Yer Tutucusu 2"/>
          <p:cNvSpPr>
            <a:spLocks noGrp="1"/>
          </p:cNvSpPr>
          <p:nvPr>
            <p:ph idx="1"/>
          </p:nvPr>
        </p:nvSpPr>
        <p:spPr>
          <a:xfrm>
            <a:off x="678872" y="1697616"/>
            <a:ext cx="11513127" cy="4525963"/>
          </a:xfrm>
        </p:spPr>
        <p:txBody>
          <a:bodyPr>
            <a:normAutofit fontScale="77500" lnSpcReduction="20000"/>
          </a:bodyPr>
          <a:lstStyle/>
          <a:p>
            <a:pPr>
              <a:lnSpc>
                <a:spcPct val="170000"/>
              </a:lnSpc>
              <a:spcBef>
                <a:spcPts val="0"/>
              </a:spcBef>
              <a:buFontTx/>
              <a:buChar char="-"/>
            </a:pPr>
            <a:r>
              <a:rPr lang="tr-TR" dirty="0">
                <a:solidFill>
                  <a:srgbClr val="0070C0"/>
                </a:solidFill>
                <a:latin typeface="Amasis MT Pro" panose="02040504050005020304" pitchFamily="18" charset="-94"/>
              </a:rPr>
              <a:t>Kendinizi tanıtın, değerlendirmenin amaç ve kapsamını,</a:t>
            </a:r>
          </a:p>
          <a:p>
            <a:pPr marL="0" indent="0">
              <a:lnSpc>
                <a:spcPct val="170000"/>
              </a:lnSpc>
              <a:spcBef>
                <a:spcPts val="0"/>
              </a:spcBef>
              <a:buNone/>
            </a:pPr>
            <a:r>
              <a:rPr lang="tr-TR" dirty="0">
                <a:solidFill>
                  <a:srgbClr val="0070C0"/>
                </a:solidFill>
                <a:latin typeface="Amasis MT Pro" panose="02040504050005020304" pitchFamily="18" charset="-94"/>
              </a:rPr>
              <a:t>     raporlamayı kısaca açıklayın</a:t>
            </a:r>
          </a:p>
          <a:p>
            <a:pPr>
              <a:lnSpc>
                <a:spcPct val="170000"/>
              </a:lnSpc>
              <a:spcBef>
                <a:spcPts val="0"/>
              </a:spcBef>
              <a:buFontTx/>
              <a:buChar char="-"/>
            </a:pPr>
            <a:r>
              <a:rPr lang="tr-TR" dirty="0">
                <a:solidFill>
                  <a:srgbClr val="0070C0"/>
                </a:solidFill>
                <a:latin typeface="Amasis MT Pro" panose="02040504050005020304" pitchFamily="18" charset="-94"/>
              </a:rPr>
              <a:t>Görüştüğünüz kişilere karşı nazik, saygılı, yapıcı olun, kesinlikle tartışmaya girmeyin</a:t>
            </a:r>
          </a:p>
          <a:p>
            <a:pPr>
              <a:lnSpc>
                <a:spcPct val="170000"/>
              </a:lnSpc>
              <a:spcBef>
                <a:spcPts val="0"/>
              </a:spcBef>
              <a:buFontTx/>
              <a:buChar char="-"/>
            </a:pPr>
            <a:r>
              <a:rPr lang="tr-TR" dirty="0">
                <a:solidFill>
                  <a:srgbClr val="0070C0"/>
                </a:solidFill>
                <a:latin typeface="Amasis MT Pro" panose="02040504050005020304" pitchFamily="18" charset="-94"/>
              </a:rPr>
              <a:t>Aldığınız cevaplara yönelik yorum yapmayın, sadece not alın</a:t>
            </a:r>
          </a:p>
          <a:p>
            <a:pPr>
              <a:lnSpc>
                <a:spcPct val="170000"/>
              </a:lnSpc>
              <a:spcBef>
                <a:spcPts val="0"/>
              </a:spcBef>
              <a:buFontTx/>
              <a:buChar char="-"/>
            </a:pPr>
            <a:r>
              <a:rPr lang="tr-TR" dirty="0">
                <a:solidFill>
                  <a:srgbClr val="0070C0"/>
                </a:solidFill>
                <a:latin typeface="Amasis MT Pro" panose="02040504050005020304" pitchFamily="18" charset="-94"/>
              </a:rPr>
              <a:t>Zamanı iyi yönetin. Çok istisnai bir durum olmadıkça, planda belirttiğiniz zamanda bitirin</a:t>
            </a:r>
          </a:p>
          <a:p>
            <a:pPr>
              <a:lnSpc>
                <a:spcPct val="170000"/>
              </a:lnSpc>
              <a:spcBef>
                <a:spcPts val="0"/>
              </a:spcBef>
              <a:buFontTx/>
              <a:buChar char="-"/>
            </a:pPr>
            <a:r>
              <a:rPr lang="tr-TR" dirty="0">
                <a:solidFill>
                  <a:srgbClr val="0070C0"/>
                </a:solidFill>
                <a:latin typeface="Amasis MT Pro" panose="02040504050005020304" pitchFamily="18" charset="-94"/>
              </a:rPr>
              <a:t>Sorularınıza aldığınız cevaplara bağlı olarak; ilave sorular (soru listenizde yer almayan) sorabilir, ya da soru listenizdeki sorulardan bir veya birkaçını sormanıza  gerek kalmayabilir.</a:t>
            </a:r>
          </a:p>
          <a:p>
            <a:pPr>
              <a:buFontTx/>
              <a:buChar char="-"/>
            </a:pPr>
            <a:endParaRPr lang="tr-TR" dirty="0">
              <a:solidFill>
                <a:srgbClr val="0070C0"/>
              </a:solidFill>
              <a:latin typeface="Amasis MT Pro" panose="02040504050005020304" pitchFamily="18" charset="-94"/>
            </a:endParaRPr>
          </a:p>
          <a:p>
            <a:pPr>
              <a:buFontTx/>
              <a:buChar char="-"/>
            </a:pPr>
            <a:endParaRPr lang="tr-TR" dirty="0">
              <a:latin typeface="Amasis MT Pro" panose="02040504050005020304" pitchFamily="18" charset="-94"/>
            </a:endParaRPr>
          </a:p>
          <a:p>
            <a:pPr>
              <a:buFontTx/>
              <a:buChar char="-"/>
            </a:pPr>
            <a:endParaRPr lang="tr-TR" dirty="0">
              <a:latin typeface="Amasis MT Pro" panose="02040504050005020304" pitchFamily="18" charset="-94"/>
            </a:endParaRPr>
          </a:p>
        </p:txBody>
      </p:sp>
    </p:spTree>
    <p:extLst>
      <p:ext uri="{BB962C8B-B14F-4D97-AF65-F5344CB8AC3E}">
        <p14:creationId xmlns:p14="http://schemas.microsoft.com/office/powerpoint/2010/main" val="100946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0327" y="908721"/>
            <a:ext cx="11360728" cy="4525963"/>
          </a:xfrm>
        </p:spPr>
        <p:txBody>
          <a:bodyPr>
            <a:normAutofit fontScale="70000" lnSpcReduction="20000"/>
          </a:bodyPr>
          <a:lstStyle/>
          <a:p>
            <a:pPr>
              <a:lnSpc>
                <a:spcPct val="160000"/>
              </a:lnSpc>
              <a:spcBef>
                <a:spcPts val="0"/>
              </a:spcBef>
              <a:buFontTx/>
              <a:buChar char="-"/>
            </a:pPr>
            <a:r>
              <a:rPr lang="tr-TR" dirty="0">
                <a:solidFill>
                  <a:srgbClr val="0070C0"/>
                </a:solidFill>
                <a:latin typeface="Amasis MT Pro" panose="02040504050005020304" pitchFamily="18" charset="-94"/>
              </a:rPr>
              <a:t>Ara Toplantıda bulgularınızı değerlendirin.</a:t>
            </a:r>
          </a:p>
          <a:p>
            <a:pPr>
              <a:lnSpc>
                <a:spcPct val="160000"/>
              </a:lnSpc>
              <a:spcBef>
                <a:spcPts val="0"/>
              </a:spcBef>
              <a:buFontTx/>
              <a:buChar char="-"/>
            </a:pPr>
            <a:r>
              <a:rPr lang="tr-TR" dirty="0">
                <a:solidFill>
                  <a:srgbClr val="0070C0"/>
                </a:solidFill>
                <a:latin typeface="Amasis MT Pro" panose="02040504050005020304" pitchFamily="18" charset="-94"/>
              </a:rPr>
              <a:t>Uygunsuzluklar için DİF Formları düzenleyin.</a:t>
            </a:r>
          </a:p>
          <a:p>
            <a:pPr>
              <a:lnSpc>
                <a:spcPct val="160000"/>
              </a:lnSpc>
              <a:spcBef>
                <a:spcPts val="0"/>
              </a:spcBef>
              <a:buFontTx/>
              <a:buChar char="-"/>
            </a:pPr>
            <a:r>
              <a:rPr lang="tr-TR" dirty="0">
                <a:solidFill>
                  <a:srgbClr val="0070C0"/>
                </a:solidFill>
                <a:latin typeface="Amasis MT Pro" panose="02040504050005020304" pitchFamily="18" charset="-94"/>
              </a:rPr>
              <a:t>Kapanış Toplantısında birim yönetici ve çalışanlarına</a:t>
            </a:r>
          </a:p>
          <a:p>
            <a:pPr marL="0" indent="0">
              <a:lnSpc>
                <a:spcPct val="160000"/>
              </a:lnSpc>
              <a:spcBef>
                <a:spcPts val="0"/>
              </a:spcBef>
              <a:buNone/>
            </a:pPr>
            <a:r>
              <a:rPr lang="tr-TR" dirty="0">
                <a:solidFill>
                  <a:srgbClr val="0070C0"/>
                </a:solidFill>
                <a:latin typeface="Amasis MT Pro" panose="02040504050005020304" pitchFamily="18" charset="-94"/>
              </a:rPr>
              <a:t>     destekleri için teşekkür ederek başlayın.</a:t>
            </a:r>
          </a:p>
          <a:p>
            <a:pPr indent="-457200">
              <a:lnSpc>
                <a:spcPct val="160000"/>
              </a:lnSpc>
              <a:spcBef>
                <a:spcPts val="0"/>
              </a:spcBef>
              <a:buFont typeface="Wingdings" panose="05000000000000000000" pitchFamily="2" charset="2"/>
              <a:buChar char="Ø"/>
            </a:pPr>
            <a:r>
              <a:rPr lang="tr-TR" dirty="0">
                <a:solidFill>
                  <a:srgbClr val="0070C0"/>
                </a:solidFill>
                <a:latin typeface="Amasis MT Pro" panose="02040504050005020304" pitchFamily="18" charset="-94"/>
              </a:rPr>
              <a:t>Önce olumlu bulguları, daha sonra da olumsuzlukları açıklayın.</a:t>
            </a:r>
          </a:p>
          <a:p>
            <a:pPr indent="-457200">
              <a:lnSpc>
                <a:spcPct val="160000"/>
              </a:lnSpc>
              <a:spcBef>
                <a:spcPts val="0"/>
              </a:spcBef>
              <a:buFont typeface="Wingdings" panose="05000000000000000000" pitchFamily="2" charset="2"/>
              <a:buChar char="Ø"/>
            </a:pPr>
            <a:r>
              <a:rPr lang="tr-TR" dirty="0">
                <a:solidFill>
                  <a:srgbClr val="0070C0"/>
                </a:solidFill>
                <a:latin typeface="Amasis MT Pro" panose="02040504050005020304" pitchFamily="18" charset="-94"/>
              </a:rPr>
              <a:t>Gerektiğinde, standardın ilgili madde no.sunu belirtin.</a:t>
            </a:r>
          </a:p>
          <a:p>
            <a:pPr indent="-457200">
              <a:lnSpc>
                <a:spcPct val="160000"/>
              </a:lnSpc>
              <a:spcBef>
                <a:spcPts val="0"/>
              </a:spcBef>
              <a:buFont typeface="Wingdings" panose="05000000000000000000" pitchFamily="2" charset="2"/>
              <a:buChar char="Ø"/>
            </a:pPr>
            <a:r>
              <a:rPr lang="tr-TR" dirty="0">
                <a:solidFill>
                  <a:srgbClr val="0070C0"/>
                </a:solidFill>
                <a:latin typeface="Amasis MT Pro" panose="02040504050005020304" pitchFamily="18" charset="-94"/>
              </a:rPr>
              <a:t>Uygunsuzluklar için birim yöneticisinin imzasını alın.</a:t>
            </a:r>
          </a:p>
          <a:p>
            <a:pPr indent="-457200">
              <a:lnSpc>
                <a:spcPct val="160000"/>
              </a:lnSpc>
              <a:spcBef>
                <a:spcPts val="0"/>
              </a:spcBef>
              <a:buFont typeface="Wingdings" panose="05000000000000000000" pitchFamily="2" charset="2"/>
              <a:buChar char="Ø"/>
            </a:pPr>
            <a:r>
              <a:rPr lang="tr-TR" dirty="0">
                <a:solidFill>
                  <a:srgbClr val="0070C0"/>
                </a:solidFill>
                <a:latin typeface="Amasis MT Pro" panose="02040504050005020304" pitchFamily="18" charset="-94"/>
              </a:rPr>
              <a:t>Eğer uygunsuzluk onaylanmazsa; Kalite Yönetim Koordinatörlüğü ile görüşerek, kendilerini bilgilendireceğinizi ifade edin.</a:t>
            </a:r>
          </a:p>
          <a:p>
            <a:pPr indent="-457200">
              <a:lnSpc>
                <a:spcPct val="160000"/>
              </a:lnSpc>
              <a:spcBef>
                <a:spcPts val="0"/>
              </a:spcBef>
              <a:buFont typeface="Wingdings" panose="05000000000000000000" pitchFamily="2" charset="2"/>
              <a:buChar char="Ø"/>
            </a:pPr>
            <a:r>
              <a:rPr lang="tr-TR" dirty="0">
                <a:solidFill>
                  <a:srgbClr val="0070C0"/>
                </a:solidFill>
                <a:latin typeface="Amasis MT Pro" panose="02040504050005020304" pitchFamily="18" charset="-94"/>
              </a:rPr>
              <a:t>Görüşme sonunda teşekkür ederek ayrılın.</a:t>
            </a:r>
          </a:p>
        </p:txBody>
      </p:sp>
    </p:spTree>
    <p:extLst>
      <p:ext uri="{BB962C8B-B14F-4D97-AF65-F5344CB8AC3E}">
        <p14:creationId xmlns:p14="http://schemas.microsoft.com/office/powerpoint/2010/main" val="188275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1642982247"/>
              </p:ext>
            </p:extLst>
          </p:nvPr>
        </p:nvGraphicFramePr>
        <p:xfrm>
          <a:off x="339969" y="280176"/>
          <a:ext cx="11336215" cy="6282559"/>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ctr">
                        <a:lnSpc>
                          <a:spcPct val="115000"/>
                        </a:lnSpc>
                        <a:spcAft>
                          <a:spcPts val="0"/>
                        </a:spcAft>
                      </a:pPr>
                      <a:r>
                        <a:rPr lang="tr-TR" sz="1600" b="1" dirty="0">
                          <a:effectLst/>
                          <a:latin typeface="Times New Roman" panose="02020603050405020304" pitchFamily="18" charset="0"/>
                          <a:cs typeface="Times New Roman" panose="02020603050405020304" pitchFamily="18" charset="0"/>
                        </a:rPr>
                        <a:t>4.0 </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r>
                        <a:rPr lang="tr-TR" sz="1600" b="1" dirty="0">
                          <a:effectLst/>
                          <a:latin typeface="Times New Roman" panose="02020603050405020304" pitchFamily="18" charset="0"/>
                          <a:cs typeface="Times New Roman" panose="02020603050405020304" pitchFamily="18" charset="0"/>
                        </a:rPr>
                        <a:t>KURULUŞUN BAĞLAMI</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ctr">
                        <a:lnSpc>
                          <a:spcPct val="115000"/>
                        </a:lnSpc>
                        <a:spcAft>
                          <a:spcPts val="0"/>
                        </a:spcAft>
                      </a:pPr>
                      <a:r>
                        <a:rPr lang="tr-TR" sz="1600" b="1" dirty="0">
                          <a:effectLst/>
                          <a:latin typeface="Times New Roman" panose="02020603050405020304" pitchFamily="18" charset="0"/>
                          <a:cs typeface="Times New Roman" panose="02020603050405020304" pitchFamily="18" charset="0"/>
                        </a:rPr>
                        <a:t>4.1 </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r>
                        <a:rPr lang="tr-TR" sz="1600" b="1" dirty="0">
                          <a:effectLst/>
                          <a:latin typeface="Times New Roman" panose="02020603050405020304" pitchFamily="18" charset="0"/>
                          <a:cs typeface="Times New Roman" panose="02020603050405020304" pitchFamily="18" charset="0"/>
                        </a:rPr>
                        <a:t>Kuruluş ve bağlamının anlaşılması</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805752679"/>
                  </a:ext>
                </a:extLst>
              </a:tr>
              <a:tr h="809430">
                <a:tc>
                  <a:txBody>
                    <a:bodyPr/>
                    <a:lstStyle/>
                    <a:p>
                      <a:pPr algn="just">
                        <a:lnSpc>
                          <a:spcPct val="115000"/>
                        </a:lnSpc>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cs typeface="Times New Roman" panose="02020603050405020304" pitchFamily="18" charset="0"/>
                        </a:rPr>
                        <a:t>İç ve dış hususlar nasıl izlenmekte ve gözden geçirilmektedir?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r>
                        <a:rPr lang="tr-TR" sz="1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ve dış hususların izlenmesi, üniversitenin mevcut stratejik hedefleri doğrultusunda iç süreçlerin ve dış çevrenin değerlendirilmesini kapsar. Dış faktörler (yasal düzenlemeler, ekonomik koşullar, toplumsal gelişmeler vb.) ile iç faktörler (kurum içi süreçler, kaynaklar, çalışan memnuniyeti vb.) belirlenip sürekli izlenmeli ve gözden geçirilmelidir. </a:t>
                      </a:r>
                    </a:p>
                    <a:p>
                      <a:pPr marL="50165" algn="just">
                        <a:lnSpc>
                          <a:spcPct val="115000"/>
                        </a:lnSpc>
                        <a:spcAft>
                          <a:spcPts val="0"/>
                        </a:spcAft>
                      </a:pPr>
                      <a:r>
                        <a:rPr lang="tr-TR" sz="1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Bu süreçlerin izlenmesi için düzenli olarak iç değerlendirmeler, anketler, gözden geçirme toplantılarının yapılmasına</a:t>
                      </a:r>
                      <a:r>
                        <a:rPr lang="tr-TR" sz="1600"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ve sonuçlarına bakılır.</a:t>
                      </a:r>
                      <a:endParaRPr lang="tr-TR" sz="1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23542956"/>
                  </a:ext>
                </a:extLst>
              </a:tr>
              <a:tr h="809430">
                <a:tc>
                  <a:txBody>
                    <a:bodyPr/>
                    <a:lstStyle/>
                    <a:p>
                      <a:pPr algn="just">
                        <a:lnSpc>
                          <a:spcPct val="115000"/>
                        </a:lnSpc>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cs typeface="Times New Roman" panose="02020603050405020304" pitchFamily="18" charset="0"/>
                        </a:rPr>
                        <a:t>Stratejik planın, kalite yönetim sistemi ile uyumu nasıl sağlanmaktadır?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Stratejik planın, kalite yönetim sistemi (KYS) ile uyumu  değerlendirilmelidir. Stratejik hedeflere ulaşabilmek için belirlenen kalite hedefleri paralel bir şekilde oluşturulmalı ve bu hedefler düzenli olarak izlenmelidir. Ayrıca, birim süreç performans hedeflerinde, stratejik plana yönelik hedeflerin varlığına dikkat edilmelidir. Birimlerin her birinin, stratejik planla uyumlu performans hedeflerini belirlemesi ve bu hedeflere yönelik ilerleme kaydetmesine bakılır.</a:t>
                      </a:r>
                    </a:p>
                  </a:txBody>
                  <a:tcPr marL="63500" marR="63500" marT="63500" marB="63500"/>
                </a:tc>
                <a:extLst>
                  <a:ext uri="{0D108BD9-81ED-4DB2-BD59-A6C34878D82A}">
                    <a16:rowId xmlns:a16="http://schemas.microsoft.com/office/drawing/2014/main" val="2034837100"/>
                  </a:ext>
                </a:extLst>
              </a:tr>
              <a:tr h="1030660">
                <a:tc>
                  <a:txBody>
                    <a:bodyPr/>
                    <a:lstStyle/>
                    <a:p>
                      <a:pPr algn="just">
                        <a:lnSpc>
                          <a:spcPct val="115000"/>
                        </a:lnSpc>
                        <a:spcAft>
                          <a:spcPts val="0"/>
                        </a:spcAft>
                      </a:pP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cs typeface="Times New Roman" panose="02020603050405020304" pitchFamily="18" charset="0"/>
                        </a:rPr>
                        <a:t>Kalite yönetim sistemi hedefleri ve stratejik hedefler, dış faktörlerden nasıl etkilenmektedir?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KYS hedeflerinin ve stratejik hedeflerin, organizasyonun dış çevresindeki değişimlere nasıl adapte olduğuna bakılır. Dış faktörler, pazar koşulları, yasal düzenlemeler, ekonomik şartlar, teknolojik gelişmeler, müşteri beklentileri ve rekabet gibi unsurları içerir. Bu faktörler, kurumun hem kalite hedeflerini hem de stratejik hedeflerini nasıl etkilediği değerlendirilir. Dış faktörlerin etkisiyle kalite yönetim sistemi hedefleri ve stratejik hedefler sürekli olarak gözden geçirilir ve güncellenmesine bakılır.</a:t>
                      </a:r>
                    </a:p>
                  </a:txBody>
                  <a:tcPr marL="63500" marR="63500" marT="63500" marB="63500"/>
                </a:tc>
                <a:extLst>
                  <a:ext uri="{0D108BD9-81ED-4DB2-BD59-A6C34878D82A}">
                    <a16:rowId xmlns:a16="http://schemas.microsoft.com/office/drawing/2014/main" val="1334568654"/>
                  </a:ext>
                </a:extLst>
              </a:tr>
            </a:tbl>
          </a:graphicData>
        </a:graphic>
      </p:graphicFrame>
    </p:spTree>
    <p:extLst>
      <p:ext uri="{BB962C8B-B14F-4D97-AF65-F5344CB8AC3E}">
        <p14:creationId xmlns:p14="http://schemas.microsoft.com/office/powerpoint/2010/main" val="190925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835889670"/>
              </p:ext>
            </p:extLst>
          </p:nvPr>
        </p:nvGraphicFramePr>
        <p:xfrm>
          <a:off x="339969" y="280176"/>
          <a:ext cx="11336215" cy="4063492"/>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ctr">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İlgili tarafların ihtiyaç ve beklentilerinin anlaşılması</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İlgili tarafların (Paydaş beklentileri) ihtiyaçları nasıl belirlenmektedir?</a:t>
                      </a: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İlgili tarafların (öğrenciler, öğretim üyeleri, yerel toplum, iş dünyası vb.) ihtiyaçları, anketler, odak grupları, birebir görüşmeler ve sektörel analizler gibi çeşitli veri toplama yöntemleri ile belirlenmelidir. Bu süreçte, kalite hedeflerinin belirlenmesinde temel rol oynamasına bakılır.</a:t>
                      </a:r>
                    </a:p>
                  </a:txBody>
                  <a:tcPr marL="63500" marR="63500" marT="63500" marB="63500"/>
                </a:tc>
                <a:extLst>
                  <a:ext uri="{0D108BD9-81ED-4DB2-BD59-A6C34878D82A}">
                    <a16:rowId xmlns:a16="http://schemas.microsoft.com/office/drawing/2014/main" val="3805752679"/>
                  </a:ext>
                </a:extLst>
              </a:tr>
              <a:tr h="809430">
                <a:tc>
                  <a:txBody>
                    <a:bodyPr/>
                    <a:lstStyle/>
                    <a:p>
                      <a:pPr algn="just">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İlgili tarafların beklentilerinin karşılanmasına yönelik süreçlerdeki rol ve katılım nasıl sağlanmaktadır?</a:t>
                      </a: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İlgili tarafların beklentilerini karşılamak için belirlenen süreçlere katılım, tarafların aktif olarak dahil olduğu işbirlikçi çalışma modelleriyle sağlanır. Her bir paydaş grubunun ihtiyaçları doğrultusunda özel hizmetler, geri bildirim mekanizmaları ve izleme süreçleri geliştirilmesi değerlendirilir.</a:t>
                      </a:r>
                    </a:p>
                  </a:txBody>
                  <a:tcPr marL="63500" marR="63500" marT="63500" marB="63500"/>
                </a:tc>
                <a:extLst>
                  <a:ext uri="{0D108BD9-81ED-4DB2-BD59-A6C34878D82A}">
                    <a16:rowId xmlns:a16="http://schemas.microsoft.com/office/drawing/2014/main" val="4223542956"/>
                  </a:ext>
                </a:extLst>
              </a:tr>
              <a:tr h="809430">
                <a:tc>
                  <a:txBody>
                    <a:bodyPr/>
                    <a:lstStyle/>
                    <a:p>
                      <a:pPr algn="just">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Paydaşlar ile iletişim süreçleri nasıl yönetilmektedir?</a:t>
                      </a:r>
                    </a:p>
                  </a:txBody>
                  <a:tcPr marL="63500" marR="63500" marT="63500" marB="63500"/>
                </a:tc>
                <a:tc>
                  <a:txBody>
                    <a:bodyPr/>
                    <a:lstStyle/>
                    <a:p>
                      <a:pPr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Paydaşlar ile etkili iletişim, toplantılar, raporlar, anketler ve geri bildirim döngüleri aracılığıyla sağlanır. Birimin paydaş ilişkiler tablosu içeriği, uygulamaları memnuniyet sonuçları ile iyileştirmelere</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2034837100"/>
                  </a:ext>
                </a:extLst>
              </a:tr>
            </a:tbl>
          </a:graphicData>
        </a:graphic>
      </p:graphicFrame>
    </p:spTree>
    <p:extLst>
      <p:ext uri="{BB962C8B-B14F-4D97-AF65-F5344CB8AC3E}">
        <p14:creationId xmlns:p14="http://schemas.microsoft.com/office/powerpoint/2010/main" val="35292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1660171191"/>
              </p:ext>
            </p:extLst>
          </p:nvPr>
        </p:nvGraphicFramePr>
        <p:xfrm>
          <a:off x="339969" y="280176"/>
          <a:ext cx="11336215" cy="2700968"/>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ctr">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Kalite yönetim sisteminin kapsamının belirlenmesi</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yönetim sisteminin kapsamı nasıl belirlenmiştir?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ISO 9001:2015 standardına uygun olarak, üniversitenin faaliyet alanları, süreçleri ve hizmetleri dikkate alınarak kalite yönetim sisteminin kapsamı belirlenir. </a:t>
                      </a:r>
                    </a:p>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Kapsam, üniversitenin tüm akademik ve idari birimlerini kapsar. </a:t>
                      </a:r>
                    </a:p>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Birimlerde ise tüm bölümleri</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kapsadığına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809430">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Kapsam dışı kalan alanlar belirlenmiş ve dokümante edilmiştir?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Birimin kalite yönetim sisteminin kapsamı dışındaki alanlar varsa  yazılı olarak dokümante edilmelidir. Bu alanların neden dahil edilmediği de net bir şekilde açıklanmalıdır.</a:t>
                      </a:r>
                    </a:p>
                  </a:txBody>
                  <a:tcPr marL="63500" marR="63500" marT="63500" marB="63500"/>
                </a:tc>
                <a:extLst>
                  <a:ext uri="{0D108BD9-81ED-4DB2-BD59-A6C34878D82A}">
                    <a16:rowId xmlns:a16="http://schemas.microsoft.com/office/drawing/2014/main" val="4223542956"/>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478116595"/>
              </p:ext>
            </p:extLst>
          </p:nvPr>
        </p:nvGraphicFramePr>
        <p:xfrm>
          <a:off x="339968" y="3207196"/>
          <a:ext cx="11336215" cy="3678555"/>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800"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Kalite yönetim sistemi ve prosesleri</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Süreçler ve performans parametreleri, kalite yönetim sistemi hedeflerine ulaşmayı nasıl desteklemektedir?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Süreçlerin ve performans parametrelerinin, kalite yönetim sistemi hedeflerine ulaşmak için nasıl yapılandırıldığı ve izlediği incelenir. İlk olarak, belirlenen süreçlerin KYS hedefleriyle uyumlu olup olmadığına bakılır. Süreçler, hedeflenen kalite seviyelerine ulaşmak için gerekli adımları ve kaynakları içeriyor mu? Birimin süreçlerinin neler olduğu ve bu süreçlerine yönelik performans parametrelerinin tamamına</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hedef koyup koymadığına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809430">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Süreçlerin izlenmesi ve iyileştirilmesi yapılıyor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Süreçlerin izlenmesi uygulamaların yapılması ve sürekli iyileştirme ilkesi çerçevesinde yapılmalıdır. İç değerlendirmeler, geri bildirimler ve performans değerlendirmeleriyle süreçlerin etkinliği izlenip, süreçlerin performansı sürekli olarak gözden geçirilir mi ve hedeflere ulaşılmadığı durumlarda, düzeltici faaliyetler başlatılır mı?</a:t>
                      </a:r>
                    </a:p>
                  </a:txBody>
                  <a:tcPr marL="63500" marR="63500" marT="63500" marB="63500"/>
                </a:tc>
                <a:extLst>
                  <a:ext uri="{0D108BD9-81ED-4DB2-BD59-A6C34878D82A}">
                    <a16:rowId xmlns:a16="http://schemas.microsoft.com/office/drawing/2014/main" val="4223542956"/>
                  </a:ext>
                </a:extLst>
              </a:tr>
            </a:tbl>
          </a:graphicData>
        </a:graphic>
      </p:graphicFrame>
    </p:spTree>
    <p:extLst>
      <p:ext uri="{BB962C8B-B14F-4D97-AF65-F5344CB8AC3E}">
        <p14:creationId xmlns:p14="http://schemas.microsoft.com/office/powerpoint/2010/main" val="357137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2992379425"/>
              </p:ext>
            </p:extLst>
          </p:nvPr>
        </p:nvGraphicFramePr>
        <p:xfrm>
          <a:off x="339969" y="257453"/>
          <a:ext cx="11336215" cy="6961499"/>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73632">
                <a:tc>
                  <a:txBody>
                    <a:bodyPr/>
                    <a:lstStyle/>
                    <a:p>
                      <a:pPr algn="ctr">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just">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LİDERLİK</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57614730"/>
                  </a:ext>
                </a:extLst>
              </a:tr>
              <a:tr h="461463">
                <a:tc>
                  <a:txBody>
                    <a:bodyPr/>
                    <a:lstStyle/>
                    <a:p>
                      <a:pPr algn="ctr">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just">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Liderlik ve Taahhüt</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Liderin, kalite yönetim sisteminin etkinliğini sağlamak için üstlendiği sorumluluklar nelerdir?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Liderin KYS’nin etkin bir şekilde işlemesi için üstlendiği roller ve gerçekleştirdiği faaliyetler değerlendirilir. Lider, öncelikle kalite yönetim sistemi için bir vizyon belirlemek ve bu vizyon doğrultusunda kalite hedeflerinin tanımlanmasını sağlamakla sorumlu mudur? Ayrıca, KYS’nin organizasyonda her seviyede anlaşılmasını ve benimsenmesini teşvik etmek için gerekli liderlik ve rehberlik sağlıyor mu?</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Risk ve fırsatların belirlenmesi ve yönetilmesine yönelik liderin katkıları nasıl sağlanmaktadır?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Liderin risk ve fırsat yönetimine hangi yollarla katkıda bulunduğu incelenir. Lider, öncelikle kurumun stratejik hedefleri ve kalite yönetim sistemi arasındaki bağlantıyı kurarak, risklerin ve fırsatların belirlenmesi için bir çerçeve oluşturuyor mu? Risk ve fırsat analizlerini teşvik etmek için gerekli kaynakların sağlanmasını ve ilgili birimlerin katılımını koordine ediyor mu? Birimin risk yönetimi değerlendirilecek.</a:t>
                      </a:r>
                    </a:p>
                  </a:txBody>
                  <a:tcPr marL="63500" marR="63500" marT="63500" marB="63500"/>
                </a:tc>
                <a:extLst>
                  <a:ext uri="{0D108BD9-81ED-4DB2-BD59-A6C34878D82A}">
                    <a16:rowId xmlns:a16="http://schemas.microsoft.com/office/drawing/2014/main" val="2488485357"/>
                  </a:ext>
                </a:extLst>
              </a:tr>
              <a:tr h="514381">
                <a:tc>
                  <a:txBody>
                    <a:bodyPr/>
                    <a:lstStyle/>
                    <a:p>
                      <a:pPr algn="l">
                        <a:lnSpc>
                          <a:spcPct val="115000"/>
                        </a:lnSpc>
                        <a:spcAft>
                          <a:spcPts val="0"/>
                        </a:spcAft>
                      </a:pP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yönetim sisteminin yayılımı için liderin sağladığı destek hangi yollarla arttırılmaktadır?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Liderin KYS’nin birimde benimsenmesi ve yayılımını sağlamak için hangi yollarla destek verdiği değerlendirilir. Lider, öncelikle KYS’nin stratejik önemini vurgulamak ve çalışanlara bu sistemin birime olan katkısını anlatmak için etkili bir iletişim sağlar mı? Çalışanlara KYS’nin hedeflerini ve süreçlerini net bir şekilde açıklayarak, organizasyon genelinde farkındalık yaratıyor mu?</a:t>
                      </a:r>
                    </a:p>
                  </a:txBody>
                  <a:tcPr marL="63500" marR="63500" marT="63500" marB="63500"/>
                </a:tc>
                <a:extLst>
                  <a:ext uri="{0D108BD9-81ED-4DB2-BD59-A6C34878D82A}">
                    <a16:rowId xmlns:a16="http://schemas.microsoft.com/office/drawing/2014/main" val="3253623415"/>
                  </a:ext>
                </a:extLst>
              </a:tr>
              <a:tr h="514381">
                <a:tc>
                  <a:txBody>
                    <a:bodyPr/>
                    <a:lstStyle/>
                    <a:p>
                      <a:pPr algn="l">
                        <a:lnSpc>
                          <a:spcPct val="115000"/>
                        </a:lnSpc>
                        <a:spcAft>
                          <a:spcPts val="0"/>
                        </a:spcAft>
                      </a:pP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Kalite Yönetim sisteminin amaçlanan çıktılarına ulaşmasının güvence altına alınıyor mu?</a:t>
                      </a: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Kalite yönetim sisteminin hedeflerine ulaşılması, düzenli izleme, raporlama ve düzeltici faaliyetler aracılığıyla güvence altına alınmasına, birim ve bölümlerin stratejik amaç ve hedeflere yönelik süreç performans parametrelerine hedef koymaları, faaliyet planları, risk yönetimleri ve iyileştirme planlarını sistematik ve</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tüm süreçleri kapsayacak şekilde yapmalarına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1017161448"/>
                  </a:ext>
                </a:extLst>
              </a:tr>
            </a:tbl>
          </a:graphicData>
        </a:graphic>
      </p:graphicFrame>
    </p:spTree>
    <p:extLst>
      <p:ext uri="{BB962C8B-B14F-4D97-AF65-F5344CB8AC3E}">
        <p14:creationId xmlns:p14="http://schemas.microsoft.com/office/powerpoint/2010/main" val="27228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84ed32b161_0_2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3</a:t>
            </a:fld>
            <a:endParaRPr>
              <a:solidFill>
                <a:srgbClr val="888888"/>
              </a:solidFill>
              <a:latin typeface="Calibri"/>
              <a:ea typeface="Calibri"/>
              <a:cs typeface="Calibri"/>
              <a:sym typeface="Calibri"/>
            </a:endParaRPr>
          </a:p>
        </p:txBody>
      </p:sp>
      <p:sp>
        <p:nvSpPr>
          <p:cNvPr id="152" name="Google Shape;152;g184ed32b161_0_267"/>
          <p:cNvSpPr txBox="1"/>
          <p:nvPr/>
        </p:nvSpPr>
        <p:spPr>
          <a:xfrm>
            <a:off x="0" y="314635"/>
            <a:ext cx="12191999" cy="58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accent1"/>
              </a:buClr>
              <a:buSzPts val="3200"/>
              <a:buFont typeface="Century Gothic"/>
              <a:buNone/>
            </a:pPr>
            <a:r>
              <a:rPr lang="tr-TR" sz="3200" b="1" i="0" u="none" strike="noStrike" cap="none">
                <a:solidFill>
                  <a:schemeClr val="accent1"/>
                </a:solidFill>
                <a:latin typeface="Century Gothic"/>
                <a:ea typeface="Century Gothic"/>
                <a:cs typeface="Century Gothic"/>
                <a:sym typeface="Century Gothic"/>
              </a:rPr>
              <a:t>Kalite Güvence Sistemi: </a:t>
            </a:r>
            <a:r>
              <a:rPr lang="tr-TR" sz="3200" b="1" i="1" u="none" strike="noStrike" cap="none">
                <a:solidFill>
                  <a:schemeClr val="accent1"/>
                </a:solidFill>
                <a:latin typeface="Century Gothic"/>
                <a:ea typeface="Century Gothic"/>
                <a:cs typeface="Century Gothic"/>
                <a:sym typeface="Century Gothic"/>
              </a:rPr>
              <a:t>İç Değerlendirme</a:t>
            </a:r>
            <a:endParaRPr sz="3200" b="1" i="1" u="none" strike="noStrike" cap="none">
              <a:solidFill>
                <a:schemeClr val="accent1"/>
              </a:solidFill>
              <a:latin typeface="Century Gothic"/>
              <a:ea typeface="Century Gothic"/>
              <a:cs typeface="Century Gothic"/>
              <a:sym typeface="Century Gothic"/>
            </a:endParaRPr>
          </a:p>
        </p:txBody>
      </p:sp>
      <p:sp>
        <p:nvSpPr>
          <p:cNvPr id="153" name="Google Shape;153;g184ed32b161_0_267"/>
          <p:cNvSpPr txBox="1"/>
          <p:nvPr/>
        </p:nvSpPr>
        <p:spPr>
          <a:xfrm>
            <a:off x="200100" y="1041011"/>
            <a:ext cx="11991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tr-TR" sz="3600" b="1" i="0" u="none" strike="noStrike" cap="none">
                <a:solidFill>
                  <a:srgbClr val="C00000"/>
                </a:solidFill>
                <a:latin typeface="Roboto"/>
                <a:ea typeface="Roboto"/>
                <a:cs typeface="Roboto"/>
                <a:sym typeface="Roboto"/>
              </a:rPr>
              <a:t>5018/ Stratejik Planlama</a:t>
            </a:r>
            <a:endParaRPr sz="1400" b="0" i="0" u="none" strike="noStrike" cap="none">
              <a:solidFill>
                <a:srgbClr val="000000"/>
              </a:solidFill>
              <a:latin typeface="Arial"/>
              <a:ea typeface="Arial"/>
              <a:cs typeface="Arial"/>
              <a:sym typeface="Arial"/>
            </a:endParaRPr>
          </a:p>
        </p:txBody>
      </p:sp>
      <p:sp>
        <p:nvSpPr>
          <p:cNvPr id="154" name="Google Shape;154;g184ed32b161_0_267"/>
          <p:cNvSpPr txBox="1"/>
          <p:nvPr/>
        </p:nvSpPr>
        <p:spPr>
          <a:xfrm>
            <a:off x="330299" y="2005480"/>
            <a:ext cx="11531400" cy="4032900"/>
          </a:xfrm>
          <a:prstGeom prst="rect">
            <a:avLst/>
          </a:prstGeom>
          <a:noFill/>
          <a:ln>
            <a:noFill/>
          </a:ln>
        </p:spPr>
        <p:txBody>
          <a:bodyPr spcFirstLastPara="1" wrap="square" lIns="91425" tIns="45700" rIns="91425" bIns="45700" anchor="t" anchorCtr="0">
            <a:spAutoFit/>
          </a:bodyPr>
          <a:lstStyle/>
          <a:p>
            <a:pPr marL="542925" marR="0" lvl="0" indent="-542925" algn="l" rtl="0">
              <a:lnSpc>
                <a:spcPct val="100000"/>
              </a:lnSpc>
              <a:spcBef>
                <a:spcPts val="0"/>
              </a:spcBef>
              <a:spcAft>
                <a:spcPts val="0"/>
              </a:spcAft>
              <a:buClr>
                <a:srgbClr val="000000"/>
              </a:buClr>
              <a:buSzPts val="3200"/>
              <a:buFont typeface="Arial"/>
              <a:buNone/>
            </a:pPr>
            <a:r>
              <a:rPr lang="tr-TR" sz="3200" b="1" i="0" u="none" strike="noStrike" cap="none">
                <a:solidFill>
                  <a:srgbClr val="000000"/>
                </a:solidFill>
                <a:latin typeface="Arial"/>
                <a:ea typeface="Arial"/>
                <a:cs typeface="Arial"/>
                <a:sym typeface="Arial"/>
              </a:rPr>
              <a:t>Madde 9- </a:t>
            </a:r>
            <a:r>
              <a:rPr lang="tr-TR" sz="3200" b="0" i="0" u="none" strike="noStrike" cap="none">
                <a:solidFill>
                  <a:srgbClr val="000000"/>
                </a:solidFill>
                <a:latin typeface="Arial"/>
                <a:ea typeface="Arial"/>
                <a:cs typeface="Arial"/>
                <a:sym typeface="Arial"/>
              </a:rPr>
              <a:t>Kamu idareleri; kalkınma planları, programlar, ilgili mevzuat ve benimsedikleri temel ilkeler çerçevesinde geleceğe ilişkin </a:t>
            </a:r>
            <a:r>
              <a:rPr lang="tr-TR" sz="3200" b="1" i="0" u="sng" strike="noStrike" cap="none">
                <a:solidFill>
                  <a:srgbClr val="000000"/>
                </a:solidFill>
                <a:latin typeface="Arial"/>
                <a:ea typeface="Arial"/>
                <a:cs typeface="Arial"/>
                <a:sym typeface="Arial"/>
              </a:rPr>
              <a:t>misyon ve vizyonlarını oluşturmak</a:t>
            </a:r>
            <a:r>
              <a:rPr lang="tr-TR" sz="3200" b="0" i="0" u="none" strike="noStrike" cap="none">
                <a:solidFill>
                  <a:srgbClr val="000000"/>
                </a:solidFill>
                <a:latin typeface="Arial"/>
                <a:ea typeface="Arial"/>
                <a:cs typeface="Arial"/>
                <a:sym typeface="Arial"/>
              </a:rPr>
              <a:t>, stratejik amaçlar ve </a:t>
            </a:r>
            <a:r>
              <a:rPr lang="tr-TR" sz="3200" b="1" i="0" u="sng" strike="noStrike" cap="none">
                <a:solidFill>
                  <a:srgbClr val="000000"/>
                </a:solidFill>
                <a:latin typeface="Arial"/>
                <a:ea typeface="Arial"/>
                <a:cs typeface="Arial"/>
                <a:sym typeface="Arial"/>
              </a:rPr>
              <a:t>ölçülebilir hedefler saptamak</a:t>
            </a:r>
            <a:r>
              <a:rPr lang="tr-TR" sz="3200" b="0" i="0" u="none" strike="noStrike" cap="none">
                <a:solidFill>
                  <a:srgbClr val="000000"/>
                </a:solidFill>
                <a:latin typeface="Arial"/>
                <a:ea typeface="Arial"/>
                <a:cs typeface="Arial"/>
                <a:sym typeface="Arial"/>
              </a:rPr>
              <a:t>, performanslarını </a:t>
            </a:r>
            <a:r>
              <a:rPr lang="tr-TR" sz="3200" b="1" i="0" u="sng" strike="noStrike" cap="none">
                <a:solidFill>
                  <a:srgbClr val="000000"/>
                </a:solidFill>
                <a:latin typeface="Arial"/>
                <a:ea typeface="Arial"/>
                <a:cs typeface="Arial"/>
                <a:sym typeface="Arial"/>
              </a:rPr>
              <a:t>önceden belirlenmiş olan göstergeler doğrultusunda ölçmek </a:t>
            </a:r>
            <a:r>
              <a:rPr lang="tr-TR" sz="3200" b="0" i="0" u="none" strike="noStrike" cap="none">
                <a:solidFill>
                  <a:srgbClr val="000000"/>
                </a:solidFill>
                <a:latin typeface="Arial"/>
                <a:ea typeface="Arial"/>
                <a:cs typeface="Arial"/>
                <a:sym typeface="Arial"/>
              </a:rPr>
              <a:t>ve bu sürecin izleme ve değerlendirmesini yapmak amacıyla </a:t>
            </a:r>
            <a:r>
              <a:rPr lang="tr-TR" sz="3200" b="1" i="0" u="sng" strike="noStrike" cap="none">
                <a:solidFill>
                  <a:srgbClr val="000000"/>
                </a:solidFill>
                <a:latin typeface="Arial"/>
                <a:ea typeface="Arial"/>
                <a:cs typeface="Arial"/>
                <a:sym typeface="Arial"/>
              </a:rPr>
              <a:t>katılımcı yöntemlerle </a:t>
            </a:r>
            <a:r>
              <a:rPr lang="tr-TR" sz="3200" b="0" i="0" u="none" strike="noStrike" cap="none">
                <a:solidFill>
                  <a:srgbClr val="000000"/>
                </a:solidFill>
                <a:latin typeface="Arial"/>
                <a:ea typeface="Arial"/>
                <a:cs typeface="Arial"/>
                <a:sym typeface="Arial"/>
              </a:rPr>
              <a:t>stratejik plan hazırlarlar. </a:t>
            </a:r>
            <a:endParaRPr sz="3200" b="0" i="0" u="none" strike="noStrike" cap="none">
              <a:solidFill>
                <a:srgbClr val="00000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549425313"/>
              </p:ext>
            </p:extLst>
          </p:nvPr>
        </p:nvGraphicFramePr>
        <p:xfrm>
          <a:off x="339969" y="280176"/>
          <a:ext cx="11336215" cy="4908042"/>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352332">
                <a:tc>
                  <a:txBody>
                    <a:bodyPr/>
                    <a:lstStyle/>
                    <a:p>
                      <a:pPr algn="just">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260" marR="43180" indent="63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Kalite Yönetim sisteminin etkinliği için çalışanların katılımlarının sağlanması, yönlendirilmesi, desteklenmesi nasıl yapılıyor?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Kalite yönetim sisteminin etkinliği, çalışanların aktif katılımı ve desteğiyle mümkün olur.  Çalışanlara kalite yönetim sistemi, ISO standartları, süreç yönetimi ve sürekli iyileştirme gibi konularda düzenli eğitimler verilmesi,</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oryantasyon eğitimlerinin verilmesine bakılır.</a:t>
                      </a:r>
                    </a:p>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 kalite koordinatörlüğü toplantılarının düzenli yapılmasına ve paydaş temsilcilerinin katılımı değerlendirilir. Üst yönetimin kalite yönetim sisteminin etkinliğini periyodik olarak gözden geçirmesi, bu süreçte iletilen geri bildirimler, öneriler ve şikayetler dikkate alınarak iyileştirme kararlarının</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alınması önemlidir.</a:t>
                      </a: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Yönetimin gözden geçirilmesi</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raporu ve rapor doğrultusunda yapılan iyileştirmeler değerlendirilir. </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809430">
                <a:tc>
                  <a:txBody>
                    <a:bodyPr/>
                    <a:lstStyle/>
                    <a:p>
                      <a:pPr algn="just">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7625" marR="82550" indent="190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Lider tarafından sürekli iyileştirmenin teşvik edilmesinin nasıl sağlanıyor?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Liderin sürekli iyileştirmeyi teşvik etmek için hangi stratejileri ve yöntemleri kullandığı değerlendirilir. Lider, öncelikle sürekli iyileştirme kültürünü organizasyonda yerleştirip, çalışanlara bu yaklaşımın önemini vurguluyor mu? Liderlerin</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a:t>
                      </a: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sürekli iyileştirme kültürünü benimseyerek çalışanlara örnek olmaları, çalışanları motive etmeleri,  çalışanların ödüllendirmeleri ya da takdir etmeleri değerlendirilir.</a:t>
                      </a:r>
                    </a:p>
                  </a:txBody>
                  <a:tcPr marL="63500" marR="63500" marT="63500" marB="63500"/>
                </a:tc>
                <a:extLst>
                  <a:ext uri="{0D108BD9-81ED-4DB2-BD59-A6C34878D82A}">
                    <a16:rowId xmlns:a16="http://schemas.microsoft.com/office/drawing/2014/main" val="4223542956"/>
                  </a:ext>
                </a:extLst>
              </a:tr>
              <a:tr h="809430">
                <a:tc>
                  <a:txBody>
                    <a:bodyPr/>
                    <a:lstStyle/>
                    <a:p>
                      <a:pPr algn="just">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260" marR="390525" indent="63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Paydaş talep, şikâyet ve önerilerini farklı araçlar ile toplanarak gerekli düzeltici faaliyetlerin yapılıyor mu?</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Paydaşlardan gelen taleplerin, şikâyetler ve öneriler düzenli olarak toplanması ve bu verilerin birim tarafından analiz edilmesine bakılır. Olumsuz durumlarda iyileştirme faaliyetlerinin yapılması</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değerlendirilir. (MYS geri bildirimleri gözden geçirilmelidir.)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2034837100"/>
                  </a:ext>
                </a:extLst>
              </a:tr>
            </a:tbl>
          </a:graphicData>
        </a:graphic>
      </p:graphicFrame>
    </p:spTree>
    <p:extLst>
      <p:ext uri="{BB962C8B-B14F-4D97-AF65-F5344CB8AC3E}">
        <p14:creationId xmlns:p14="http://schemas.microsoft.com/office/powerpoint/2010/main" val="269433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1290324823"/>
              </p:ext>
            </p:extLst>
          </p:nvPr>
        </p:nvGraphicFramePr>
        <p:xfrm>
          <a:off x="339969" y="280176"/>
          <a:ext cx="11336215" cy="3117723"/>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Politika</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politikalarının çalışanlar ve paydaşlar tarafından ne şekilde anlaşıldığı ölçülmektedir?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Birimde yöneticiler</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ç</a:t>
                      </a: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alışanlar ve paydaşlar, kalite politikalarını anlamalı ve bunları benimsemelidir. Politikalar birimin faaliyetlerine yansıyarak hayata geçirilmesi sağlanmalıdır. Birimin politikaları ve bu politikaların bilinmesi ve</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hayata geçirilmesine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809430">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Üniversite politikalarının, kalite hedefleri ile uyumu nasıl kontrol edilmektedir?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Üniversite politikalarının kalite hedefleri ile uyumlu olması, kalite yönetim sisteminin etkinliğini sağlamak için kritik bir unsurdur. Birimler hedeflerini politikalar doğrultusunda belirlemelidirler. Politika ve hedeflerin gözden geçirilmesinin birim kalite koordinatörlüğü ve yönetim gözden geçirme toplantılarında</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yapılmasına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4223542956"/>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609009342"/>
              </p:ext>
            </p:extLst>
          </p:nvPr>
        </p:nvGraphicFramePr>
        <p:xfrm>
          <a:off x="339968" y="3539191"/>
          <a:ext cx="11336215" cy="283730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46655">
                <a:tc>
                  <a:txBody>
                    <a:bodyPr/>
                    <a:lstStyle/>
                    <a:p>
                      <a:pPr algn="ctr">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143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Kurumsal Görev, Yetki ve Sorumluluklar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352332">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Birim yöneticileri, kalite yönetim sisteminin standartları doğrultusunda görev, yetki ve sorumlulukları nasıl belirlemektedir?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 yöneticileri, kalite yönetim sistemi (KYS) standartlarına uygun bir şekilde organizasyon şeması, görev, yetki ve sorumlulukları ve</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iş t</a:t>
                      </a: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anımlarını belirlemelerine,</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çalışanlarca bilinmesi ve KYS standartlarına uygun şekilde görev yapmalarına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809430">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Yetki ve sorumlulukların dağılımı düzenli olarak gözden geçirilmekte midir?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Üniversite içinde süreçlerde veya dış çevrede meydana gelen değişiklikler, yetki ve sorumlulukların yeniden değerlendirilmesini gerektirebilir. Bu konuda yapılan uygulamalara bakılır.</a:t>
                      </a:r>
                    </a:p>
                  </a:txBody>
                  <a:tcPr marL="63500" marR="63500" marT="63500" marB="63500"/>
                </a:tc>
                <a:extLst>
                  <a:ext uri="{0D108BD9-81ED-4DB2-BD59-A6C34878D82A}">
                    <a16:rowId xmlns:a16="http://schemas.microsoft.com/office/drawing/2014/main" val="4223542956"/>
                  </a:ext>
                </a:extLst>
              </a:tr>
            </a:tbl>
          </a:graphicData>
        </a:graphic>
      </p:graphicFrame>
    </p:spTree>
    <p:extLst>
      <p:ext uri="{BB962C8B-B14F-4D97-AF65-F5344CB8AC3E}">
        <p14:creationId xmlns:p14="http://schemas.microsoft.com/office/powerpoint/2010/main" val="218598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2491700169"/>
              </p:ext>
            </p:extLst>
          </p:nvPr>
        </p:nvGraphicFramePr>
        <p:xfrm>
          <a:off x="339969" y="257453"/>
          <a:ext cx="11336215" cy="3591355"/>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2949263">
                  <a:extLst>
                    <a:ext uri="{9D8B030D-6E8A-4147-A177-3AD203B41FA5}">
                      <a16:colId xmlns:a16="http://schemas.microsoft.com/office/drawing/2014/main" val="638595862"/>
                    </a:ext>
                  </a:extLst>
                </a:gridCol>
                <a:gridCol w="7935457">
                  <a:extLst>
                    <a:ext uri="{9D8B030D-6E8A-4147-A177-3AD203B41FA5}">
                      <a16:colId xmlns:a16="http://schemas.microsoft.com/office/drawing/2014/main" val="1896682275"/>
                    </a:ext>
                  </a:extLst>
                </a:gridCol>
              </a:tblGrid>
              <a:tr h="4736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8445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PLANLAMA</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57614730"/>
                  </a:ext>
                </a:extLst>
              </a:tr>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ve Fırsatları Belirleme Faaliyetleri</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Riskler ve fırsatlar nasıl belirlenmektedir ve bunlara yönelik hangi önleyici faaliyetler planlanmaktadır?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Riskler, olası tehlikeler olarak tanımlanırken, fırsatlar gelişim alanlarıdır. Her iki unsur da sistematik bir şekilde izlenmeli ve önleyici faaliyetler planlanmalıdır. Birim/bölümün risk ve fırsatlara</a:t>
                      </a:r>
                      <a:r>
                        <a:rPr lang="tr-TR" sz="1600" b="0" i="0" u="none" strike="noStrike" cap="none"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 yönelik yaklaşımı, uygulamaları ve sonuçlara bakılır.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Belirlenen risk ve fırsatlara ilişkin düzenli takip mekanizmaları var mı?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Birimde risk ve fırsatların izlenmesi için belirlenmiş bir sistemin varlığı ve bu konuda faaliyetlerin planlanması, uygulamalar, sonuçların yönetim gözden geçirme toplantılarında değerlendirilmesi, bu alanda paydaşlardan gelen geri bildirimler ve izleme sonuçları ile iyileştirme faaliyetlerine bakılır.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330445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3238040977"/>
              </p:ext>
            </p:extLst>
          </p:nvPr>
        </p:nvGraphicFramePr>
        <p:xfrm>
          <a:off x="504092" y="3091497"/>
          <a:ext cx="11336215" cy="4057976"/>
        </p:xfrm>
        <a:graphic>
          <a:graphicData uri="http://schemas.openxmlformats.org/drawingml/2006/table">
            <a:tbl>
              <a:tblPr>
                <a:tableStyleId>{5C22544A-7EE6-4342-B048-85BDC9FD1C3A}</a:tableStyleId>
              </a:tblPr>
              <a:tblGrid>
                <a:gridCol w="479581">
                  <a:extLst>
                    <a:ext uri="{9D8B030D-6E8A-4147-A177-3AD203B41FA5}">
                      <a16:colId xmlns:a16="http://schemas.microsoft.com/office/drawing/2014/main" val="372500891"/>
                    </a:ext>
                  </a:extLst>
                </a:gridCol>
                <a:gridCol w="3201465">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Değişikliklerin Planlanması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KYS değişiklik ihtiyaçları belirlenip, bu değişiklikler için nasıl bir planlama yapılmaktadır?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 değişiklik (Stratejik Yön veya İş Hedeflerindeki Değişiklikler, Piyasa veya Yasal Gereklilikler, Performans ve Veri Analizleri, Teknolojik Gelişmeler, Kaynak ve Organizasyon Yapısındaki Değişiklikler, Risk ve Fırsatların Belirlenmesi vb.) ihtiyaçları belirlenip, bu değişikliklerin gerekliliğin nasıl tespit edildiği bilinmektedir. Değişikliklerin uygulanması için  kaynaklar, sorumlular ve süreler belirlenmiştir. Uygulama adımlarının nasıl planlandığı ve bu planlama sürecinin nasıl izlendiği tanımlıdır. Ayrıca, değişikliklerin etkileri düzenli olarak değerlendirildiği ve gerekli düzeltici faaliyetlerin planlandığı sorgulanır.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Değişiklikler için potansiyel sonuçlar ve kaynaklar nasıl analiz edilmektedir?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smtClean="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 içeriğinde ve uygulamalarında değişiklikler varsa potansiyel sonuçlar ve kaynaklar analiz edilip, bu analizlerin doğruluğu, etkinliği ve uygulanabilirliği değerlendirilmeli, sonuçlar yönetim gözden geçirme toplantılarında tartışılmalı ve gerekli düzeltici faaliyetler planlanmalıdır.</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2488485357"/>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549220226"/>
              </p:ext>
            </p:extLst>
          </p:nvPr>
        </p:nvGraphicFramePr>
        <p:xfrm>
          <a:off x="504092" y="257320"/>
          <a:ext cx="11336215" cy="2904744"/>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Kalite Hedefleri ve Bunlara Erişmek için Planlama</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hedeflerine ulaşmak için hangi kaynaklar, sorumlular, süreler ve değerlendirme yöntemleri belirlenmiştir?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Kalite hedeflerine ulaşmak için gerekli kaynaklar (insan kaynağı, finansal kaynaklar, bina ve donanımlar gibi), sorumlular, süreler ve değerlendirme yöntemleri belirlenerek, düzenli olarak izlenmesi ve birim toplantıları ile yönetim gözden geçirme toplantılarında değerlendirilmesi sağlanmalıdır.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Bu hedefler periyodik olarak gözden geçirilmekte midir?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Kalite hedefleri (süreç, faaliyet, risk gibi) periyodik olarak gözden geçirilerek, gözden geçirme sonuçları birim toplantıları ile yönetim gözden geçirme toplantılarında değerlendirilerek gerekli iyileştirmeler yapılmasına bakılır.</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355676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3683279636"/>
              </p:ext>
            </p:extLst>
          </p:nvPr>
        </p:nvGraphicFramePr>
        <p:xfrm>
          <a:off x="332509" y="257453"/>
          <a:ext cx="11343675" cy="3993255"/>
        </p:xfrm>
        <a:graphic>
          <a:graphicData uri="http://schemas.openxmlformats.org/drawingml/2006/table">
            <a:tbl>
              <a:tblPr>
                <a:tableStyleId>{5C22544A-7EE6-4342-B048-85BDC9FD1C3A}</a:tableStyleId>
              </a:tblPr>
              <a:tblGrid>
                <a:gridCol w="45895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736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DESTEK</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57614730"/>
                  </a:ext>
                </a:extLst>
              </a:tr>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143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Kaynaklar – Genel</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yönetim sistemi için gereken iç kaynaklar nasıl belirlenmektedir ve dış tedarikçilerden hangi kaynaklar temin edilmektedir?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Kalite yönetim sistemi için iç kaynakların belirlenmesinde, organizasyonun insan kaynakları, finansal kaynaklar, teknolojik altyapı ve fiziksel kaynakları gözden geçirilir. Bu kaynakların kalite hedeflerine ulaşmak için yeterli ve verimli olup olmadığı incelenir. Özellikle eğitim, teknoloji ve ekipman gibi kritik alanlarda eksiklikler olup olmadığı değerlendirilir. Tedarikçi seçiminde süreklilik, denetim süreçleri ve izleme faaliyetlerinin etkinliği gözlemlenir.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Kaynakların verimli kullanımı ve sürekli iyileştirilmesi için hangi süreçler izlenmektedir?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Birimlerin kaynakların verimli kullanımı ve sürekli iyileştirilmesi için, öncelikle mevcut kaynaklar (insan, finansal, teknolojik altyapı ve fiziksel kaynaklar) düzenli olarak izlemesine bakılır. Eğitim, teknoloji ve ekipman gibi kritik alanlardaki eksiklikler belirlenip ve iyileştirme yapıldığına bakılır.</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204165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866596851"/>
              </p:ext>
            </p:extLst>
          </p:nvPr>
        </p:nvGraphicFramePr>
        <p:xfrm>
          <a:off x="332509" y="257453"/>
          <a:ext cx="11343675" cy="3958971"/>
        </p:xfrm>
        <a:graphic>
          <a:graphicData uri="http://schemas.openxmlformats.org/drawingml/2006/table">
            <a:tbl>
              <a:tblPr>
                <a:tableStyleId>{5C22544A-7EE6-4342-B048-85BDC9FD1C3A}</a:tableStyleId>
              </a:tblPr>
              <a:tblGrid>
                <a:gridCol w="45895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6990" marR="69850" indent="825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KYS’nin etkin bir şekilde uygulanması, süreçlerinin işleyişi için gerekli insan kaynağının belirlenmesi, temin edilmesi ve geliştirilmesi sağlanıyor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KYS’nin etkin bir şekilde uygulanabilmesi için gerekli insan kaynağının belirlenip belirlenmediği incelenir. Ayrıca, çalışanlara KYS’nin etkin bir şekilde uygulanabilmesi için gerekli eğitimlerin verilmesi sağlanıyor mu ve bu eğitimler düzenli olarak güncelleniyor mu? İnsan kaynağının performansı düzenli olarak izlenip değerlendiriliyor mu ve sürekli gelişim için iyileştirme faaliyetleri yapılmakta mıdır?</a:t>
                      </a:r>
                    </a:p>
                  </a:txBody>
                  <a:tcPr marL="63500" marR="63500" marT="63500" marB="63500"/>
                </a:tc>
                <a:extLst>
                  <a:ext uri="{0D108BD9-81ED-4DB2-BD59-A6C34878D82A}">
                    <a16:rowId xmlns:a16="http://schemas.microsoft.com/office/drawing/2014/main" val="337742592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2705" marR="75565" indent="-317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Birimin ihtiyaç duyulan kaynakları tayin ve temin etmesi için bütçe sağlanıyor mu?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Öncelikle birimin ihtiyaç duyduğu kaynakları belirlemek için bir bütçeleme süreci olup olmadığı incelenir. Kaynakların temini için gerekli finansal kaynaklar tahsis ediliyor mu? Bütçe, birimin kalite hedeflerine ulaşması için yeterli mi ve bu bütçe kaynakların verimli kullanımı için yeterli esnekliği sağlıyor mu? </a:t>
                      </a:r>
                    </a:p>
                  </a:txBody>
                  <a:tcPr marL="63500" marR="63500" marT="63500" marB="63500"/>
                </a:tc>
                <a:extLst>
                  <a:ext uri="{0D108BD9-81ED-4DB2-BD59-A6C34878D82A}">
                    <a16:rowId xmlns:a16="http://schemas.microsoft.com/office/drawing/2014/main" val="3676370732"/>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7625" marR="203200" indent="3810"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Ölçüm teçhizatının belirlenmiş aralıklarda veya kullanımdan önce kalibre edilmesi/doğrulanması yapılıyor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Ölçüm teçhizatının kullanım öncesi ve belirli periyotlarla kalibrasyonunun yapılıp yapılmadığına bakılır. Kalibrasyon, teçhizatın doğru ölçüm yapabilmesi için gereken aralıklarla gerçekleştirilmekte midir? Ayrıca, yapılan kalibrasyonların kayıtları tutuluyor mu ve bu kayıtlar düzenli olarak gözden geçirilerek teçhizatın doğruluğu sağlanıyor mu?</a:t>
                      </a:r>
                    </a:p>
                  </a:txBody>
                  <a:tcPr marL="63500" marR="63500" marT="63500" marB="63500"/>
                </a:tc>
                <a:extLst>
                  <a:ext uri="{0D108BD9-81ED-4DB2-BD59-A6C34878D82A}">
                    <a16:rowId xmlns:a16="http://schemas.microsoft.com/office/drawing/2014/main" val="476123932"/>
                  </a:ext>
                </a:extLst>
              </a:tr>
            </a:tbl>
          </a:graphicData>
        </a:graphic>
      </p:graphicFrame>
    </p:spTree>
    <p:extLst>
      <p:ext uri="{BB962C8B-B14F-4D97-AF65-F5344CB8AC3E}">
        <p14:creationId xmlns:p14="http://schemas.microsoft.com/office/powerpoint/2010/main" val="158547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22555803"/>
              </p:ext>
            </p:extLst>
          </p:nvPr>
        </p:nvGraphicFramePr>
        <p:xfrm>
          <a:off x="339969" y="257453"/>
          <a:ext cx="11336215" cy="3800039"/>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Yetkinlik</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Çalışanların kalite performansına etkisi nasıl değerlendirilmektedir?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Çalışanların kalite hedeflerine katkısı belirli performans göstergeleri veya ölçüm kriterleriyle izlenip izlenmediği değerlendirilir. Çalışanların performansı, kalite süreçlerine olan katkıları göz önünde bulundurularak düzenli olarak değerlendirilir mi? Ayrıca, çalışanların kalite süreçlerine olan etkisi, geri bildirimler, performans değerlendirmeleri ve kalite iyileştirme faaliyetleri ile gözlemlenir mi? </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Eğitim planları ve çalışan gelişim ihtiyaçları nasıl belirlenmekte ve giderilmektedir?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Eğitim planlarının belirlenmesinde kullanılan yöntemler ve süreçler incelenir. Çalışan gelişim ihtiyaçları, performans değerlendirmeleri, geri bildirimler ve kalite hedeflerine ulaşma sürecinde ortaya çıkan eksiklikler dikkate alınarak belirlenir mi? Ayrıca, bu ihtiyaçlar doğrultusunda belirli eğitim programları düzenlenip ve eğitimlerin etkinliği düzenli olarak izlenir. Eğitim sonrası gelişim, çalışanların yetkinlikleriyle ölçülerek sürekli iyileştirme sağlanır mı?</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344563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862044312"/>
              </p:ext>
            </p:extLst>
          </p:nvPr>
        </p:nvGraphicFramePr>
        <p:xfrm>
          <a:off x="427892" y="586858"/>
          <a:ext cx="11336215" cy="323920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Farkındalık</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234930">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Çalışanların kalite hedeflerine katkıları ve KYS şartlarının sonuçları hakkında farkındalıkları nasıl sağlanmaktadır?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Çalışanlara kalite hedefleri ve KYS şartlarının önemi hakkında düzenli bilgilendirme yapılır mı? Çalışanlar, üniversitenin kalite politikaları, hedefleri ve bu hedeflere ulaşmadaki rolleri konusunda nasıl bilgilendiriliyor? Farkındalık, toplantılar, eğitimler, iç iletişim araçları ve geri bildirim mekanizmaları varmı? </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KYS koşullarının yerine getirilmediği durumlar için hangi iletişim yöntemleri kullanılmaktadır?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 koşullarının yerine getirilmediği durumlar için belirlenen iletişim kanallarının (toplantılar, yazılı bildirimler, e-posta ile bilgilendirme) ve yöntemlerinin ne olduğu değerlendirilir. Ayrıca, iletişim sürecinin şeffaf ve hızlı bir şekilde işlediği, ilgili tarafların durumu anlaması ve gerekli düzeltici önlemleri alması için etkin bir geri bildirim mekanizmasının olup olmadığına bakılır.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225127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4277656599"/>
              </p:ext>
            </p:extLst>
          </p:nvPr>
        </p:nvGraphicFramePr>
        <p:xfrm>
          <a:off x="339969" y="257453"/>
          <a:ext cx="11336215" cy="403549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ctr">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İletişim</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İç ve dış iletişim süreçleri nasıl yönetilmektedir?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Çalışanlar ve öğrenciler arasında bilgi akışının sağlıklı ve verimli bir şekilde gerçekleşip gerçekleşmediği, toplantılar, e-posta, intranet ve diğer iç iletişim araçlarıyla nasıl bilgi paylaşıldığı değerlendirilir. Ayrıca, iç iletişimde geri bildirim mekanizmalarının etkinliği de gözlemlenir. Dış iletişim süreçleri açısından ise, organizasyonun dış paydaşlarıyla (tedarikçiler, müşteriler, kamuoyu vb.) iletişim kurma yöntemleri incelenir. Dış iletişimde kullanılan araçlar, düzenli raporlar, toplantılar, e-posta ve diğer iletişim kanallarının etkinliği değerlendirilir. </a:t>
                      </a:r>
                      <a:endPar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63500" marR="63500" marT="63500" marB="63500"/>
                </a:tc>
                <a:extLst>
                  <a:ext uri="{0D108BD9-81ED-4DB2-BD59-A6C34878D82A}">
                    <a16:rowId xmlns:a16="http://schemas.microsoft.com/office/drawing/2014/main" val="3805752679"/>
                  </a:ext>
                </a:extLst>
              </a:tr>
              <a:tr h="290788">
                <a:tc>
                  <a:txBody>
                    <a:bodyPr/>
                    <a:lstStyle/>
                    <a:p>
                      <a:pPr algn="just">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15000"/>
                        </a:lnSpc>
                        <a:spcAft>
                          <a:spcPts val="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Kalite yönetim sistemi ile ilgili bilgilendirmeler nasıl yapılmaktadır?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Çalışanlara, kalite politikaları, hedefler ve prosedürler hakkında bilgilendirmeler düzenli olarak yapılmakta mıdır? Bu bilgilendirmeler, eğitimler, iç toplantılar, intranet, e-posta bültenleri veya duyuru panoları gibi araçlarla mı gerçekleştirilmektedir? Ayrıca, KYS ile ilgili güncellemeler, değişiklikler ve yenilikler hakkında çalışanlar nasıl bilgilendirilmektedir?</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367646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126405552"/>
              </p:ext>
            </p:extLst>
          </p:nvPr>
        </p:nvGraphicFramePr>
        <p:xfrm>
          <a:off x="427892" y="413267"/>
          <a:ext cx="11336215" cy="403549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Dokümante Edilmiş Bilgi – Genel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800" marR="208280" indent="-1270"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KYS’nin, standardın gerektirdiği dokümante bilgiler oluşturulmuş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Birimde, KYS’nin gerektirdiği tüm dokümantasyonların (politikalar, prosedürler, talimatlar, kayıtlar vb.) oluşturulup oluşturulmadığı incelenir. Standardın belirlediği gereksinimlere uygun olarak dokümantasyonun tam, güncel ve erişilebilir olup olmadığına bakılır. Ayrıca, bu dokümantasyonların çalışanlar ve öğrenciler tarafından doğru bir şekilde kullanılıp kullanılmadığı, sistemin etkinliğini sağlamak için yeterli bilgi içerip içermediği değerlendirilir. KYS ile ilgili dokümantasyonun sürekli olarak gözden geçirilip güncellenip güncellenmediği ve bu süreçlerin nasıl yönetildiği de kontrol edilir.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800" marR="208280" indent="-1270"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Dokümante edilmiş bilginin muhafaza edilmesi ve güncellenmesi sağlanıyor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Dokümante edilen bilgilerin doğru bir şekilde saklanıp saklanmadığına bakılır. Dokümantasyon, düzenli olarak erişilebilir ve güvenli bir ortamda muhafaza ediliyor mu? Ayrıca, bu bilgilerin güncel tutulup tutulmadığı incelenir. KYS ile ilgili dokümanlar ve kayıtlar, değişiklikler veya güncellemeler gerektiğinde belirli bir prosedüre göre düzenli olarak güncelleniyor mu?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345287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84ed32b161_0_2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4</a:t>
            </a:fld>
            <a:endParaRPr>
              <a:solidFill>
                <a:srgbClr val="888888"/>
              </a:solidFill>
              <a:latin typeface="Calibri"/>
              <a:ea typeface="Calibri"/>
              <a:cs typeface="Calibri"/>
              <a:sym typeface="Calibri"/>
            </a:endParaRPr>
          </a:p>
        </p:txBody>
      </p:sp>
      <p:sp>
        <p:nvSpPr>
          <p:cNvPr id="160" name="Google Shape;160;g184ed32b161_0_281"/>
          <p:cNvSpPr txBox="1"/>
          <p:nvPr/>
        </p:nvSpPr>
        <p:spPr>
          <a:xfrm>
            <a:off x="125" y="314625"/>
            <a:ext cx="12192000" cy="584700"/>
          </a:xfrm>
          <a:prstGeom prst="rect">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0" u="none" strike="noStrike" cap="none">
                <a:solidFill>
                  <a:schemeClr val="accent1"/>
                </a:solidFill>
                <a:latin typeface="Century Gothic"/>
                <a:ea typeface="Century Gothic"/>
                <a:cs typeface="Century Gothic"/>
                <a:sym typeface="Century Gothic"/>
              </a:rPr>
              <a:t>Kalite Güvencesi Sistemi: </a:t>
            </a:r>
            <a:r>
              <a:rPr lang="tr-TR" sz="3200" b="1" i="1" u="none" strike="noStrike" cap="none">
                <a:solidFill>
                  <a:schemeClr val="accent1"/>
                </a:solidFill>
                <a:latin typeface="Century Gothic"/>
                <a:ea typeface="Century Gothic"/>
                <a:cs typeface="Century Gothic"/>
                <a:sym typeface="Century Gothic"/>
              </a:rPr>
              <a:t>İç Değerlendirme </a:t>
            </a:r>
            <a:endParaRPr/>
          </a:p>
        </p:txBody>
      </p:sp>
      <p:sp>
        <p:nvSpPr>
          <p:cNvPr id="161" name="Google Shape;161;g184ed32b161_0_281"/>
          <p:cNvSpPr txBox="1"/>
          <p:nvPr/>
        </p:nvSpPr>
        <p:spPr>
          <a:xfrm>
            <a:off x="1" y="2200542"/>
            <a:ext cx="12192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TR" sz="2400" b="1" i="0" u="none" strike="noStrike" cap="none">
                <a:solidFill>
                  <a:srgbClr val="C00000"/>
                </a:solidFill>
                <a:latin typeface="Times New Roman"/>
                <a:ea typeface="Times New Roman"/>
                <a:cs typeface="Times New Roman"/>
                <a:sym typeface="Times New Roman"/>
              </a:rPr>
              <a:t> KONTROL ORTAMI STANDARTLARI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tr-TR" sz="2400" b="1" i="0" u="sng" strike="noStrike" cap="none">
                <a:solidFill>
                  <a:schemeClr val="dk1"/>
                </a:solidFill>
                <a:latin typeface="Times New Roman"/>
                <a:ea typeface="Times New Roman"/>
                <a:cs typeface="Times New Roman"/>
                <a:sym typeface="Times New Roman"/>
              </a:rPr>
              <a:t>Standart: 1. </a:t>
            </a:r>
            <a:r>
              <a:rPr lang="tr-TR" sz="2400" b="1" i="0" u="none" strike="noStrike" cap="none">
                <a:solidFill>
                  <a:srgbClr val="C00000"/>
                </a:solidFill>
                <a:latin typeface="Times New Roman"/>
                <a:ea typeface="Times New Roman"/>
                <a:cs typeface="Times New Roman"/>
                <a:sym typeface="Times New Roman"/>
              </a:rPr>
              <a:t>Etik Değerler ve Dürüstlük</a:t>
            </a:r>
            <a:endParaRPr sz="4400" b="1" i="0" u="none" strike="noStrike" cap="none">
              <a:solidFill>
                <a:srgbClr val="C00000"/>
              </a:solidFill>
              <a:latin typeface="Roboto"/>
              <a:ea typeface="Roboto"/>
              <a:cs typeface="Roboto"/>
              <a:sym typeface="Roboto"/>
            </a:endParaRPr>
          </a:p>
        </p:txBody>
      </p:sp>
      <p:sp>
        <p:nvSpPr>
          <p:cNvPr id="162" name="Google Shape;162;g184ed32b161_0_281"/>
          <p:cNvSpPr txBox="1"/>
          <p:nvPr/>
        </p:nvSpPr>
        <p:spPr>
          <a:xfrm>
            <a:off x="411975" y="3220656"/>
            <a:ext cx="11531400" cy="2308800"/>
          </a:xfrm>
          <a:prstGeom prst="rect">
            <a:avLst/>
          </a:prstGeom>
          <a:noFill/>
          <a:ln>
            <a:noFill/>
          </a:ln>
        </p:spPr>
        <p:txBody>
          <a:bodyPr spcFirstLastPara="1" wrap="square" lIns="91425" tIns="45700" rIns="91425" bIns="45700" anchor="t" anchorCtr="0">
            <a:spAutoFit/>
          </a:bodyPr>
          <a:lstStyle/>
          <a:p>
            <a:pPr marL="900112" marR="0" lvl="0" indent="-900112" algn="l" rtl="0">
              <a:lnSpc>
                <a:spcPct val="100000"/>
              </a:lnSpc>
              <a:spcBef>
                <a:spcPts val="0"/>
              </a:spcBef>
              <a:spcAft>
                <a:spcPts val="0"/>
              </a:spcAft>
              <a:buClr>
                <a:srgbClr val="000000"/>
              </a:buClr>
              <a:buSzPts val="3600"/>
              <a:buFont typeface="Arial"/>
              <a:buNone/>
            </a:pPr>
            <a:r>
              <a:rPr lang="tr-TR" sz="3600" b="0" i="0" u="none" strike="noStrike" cap="none">
                <a:solidFill>
                  <a:srgbClr val="000000"/>
                </a:solidFill>
                <a:latin typeface="Times New Roman"/>
                <a:ea typeface="Times New Roman"/>
                <a:cs typeface="Times New Roman"/>
                <a:sym typeface="Times New Roman"/>
              </a:rPr>
              <a:t>1.4. Faaliyetlerde dürüstlük, </a:t>
            </a:r>
            <a:r>
              <a:rPr lang="tr-TR" sz="3600" b="1" i="0" u="sng" strike="noStrike" cap="none">
                <a:solidFill>
                  <a:srgbClr val="000000"/>
                </a:solidFill>
                <a:latin typeface="Times New Roman"/>
                <a:ea typeface="Times New Roman"/>
                <a:cs typeface="Times New Roman"/>
                <a:sym typeface="Times New Roman"/>
              </a:rPr>
              <a:t>saydamlık</a:t>
            </a:r>
            <a:r>
              <a:rPr lang="tr-TR" sz="3600" b="1" i="0" u="none" strike="noStrike" cap="none">
                <a:solidFill>
                  <a:srgbClr val="000000"/>
                </a:solidFill>
                <a:latin typeface="Times New Roman"/>
                <a:ea typeface="Times New Roman"/>
                <a:cs typeface="Times New Roman"/>
                <a:sym typeface="Times New Roman"/>
              </a:rPr>
              <a:t> </a:t>
            </a:r>
            <a:r>
              <a:rPr lang="tr-TR" sz="3600" b="0" i="0" u="none" strike="noStrike" cap="none">
                <a:solidFill>
                  <a:srgbClr val="000000"/>
                </a:solidFill>
                <a:latin typeface="Times New Roman"/>
                <a:ea typeface="Times New Roman"/>
                <a:cs typeface="Times New Roman"/>
                <a:sym typeface="Times New Roman"/>
              </a:rPr>
              <a:t>ve </a:t>
            </a:r>
            <a:r>
              <a:rPr lang="tr-TR" sz="3600" b="1" i="0" u="none" strike="noStrike" cap="none">
                <a:solidFill>
                  <a:srgbClr val="000000"/>
                </a:solidFill>
                <a:latin typeface="Times New Roman"/>
                <a:ea typeface="Times New Roman"/>
                <a:cs typeface="Times New Roman"/>
                <a:sym typeface="Times New Roman"/>
              </a:rPr>
              <a:t>hesap verebilirlik</a:t>
            </a:r>
            <a:r>
              <a:rPr lang="tr-TR" sz="3600" b="0" i="0" u="none" strike="noStrike" cap="none">
                <a:solidFill>
                  <a:srgbClr val="000000"/>
                </a:solidFill>
                <a:latin typeface="Times New Roman"/>
                <a:ea typeface="Times New Roman"/>
                <a:cs typeface="Times New Roman"/>
                <a:sym typeface="Times New Roman"/>
              </a:rPr>
              <a:t> sağlanmalıdır.</a:t>
            </a:r>
            <a:endParaRPr sz="1400" b="0" i="0" u="none" strike="noStrike" cap="none">
              <a:solidFill>
                <a:srgbClr val="000000"/>
              </a:solidFill>
              <a:latin typeface="Arial"/>
              <a:ea typeface="Arial"/>
              <a:cs typeface="Arial"/>
              <a:sym typeface="Arial"/>
            </a:endParaRPr>
          </a:p>
          <a:p>
            <a:pPr marL="900112" marR="0" lvl="0" indent="-900112" algn="l" rtl="0">
              <a:lnSpc>
                <a:spcPct val="100000"/>
              </a:lnSpc>
              <a:spcBef>
                <a:spcPts val="0"/>
              </a:spcBef>
              <a:spcAft>
                <a:spcPts val="0"/>
              </a:spcAft>
              <a:buClr>
                <a:srgbClr val="000000"/>
              </a:buClr>
              <a:buSzPts val="3600"/>
              <a:buFont typeface="Arial"/>
              <a:buNone/>
            </a:pPr>
            <a:r>
              <a:rPr lang="tr-TR" sz="3600" b="0" i="0" u="none" strike="noStrike" cap="none">
                <a:solidFill>
                  <a:srgbClr val="000000"/>
                </a:solidFill>
                <a:latin typeface="Times New Roman"/>
                <a:ea typeface="Times New Roman"/>
                <a:cs typeface="Times New Roman"/>
                <a:sym typeface="Times New Roman"/>
              </a:rPr>
              <a:t>1.6. İdarenin faaliyetlerine ilişkin </a:t>
            </a:r>
            <a:r>
              <a:rPr lang="tr-TR" sz="3600" b="1" i="0" u="none" strike="noStrike" cap="none">
                <a:solidFill>
                  <a:srgbClr val="000000"/>
                </a:solidFill>
                <a:latin typeface="Times New Roman"/>
                <a:ea typeface="Times New Roman"/>
                <a:cs typeface="Times New Roman"/>
                <a:sym typeface="Times New Roman"/>
              </a:rPr>
              <a:t>tüm bilgi ve belgeler doğru</a:t>
            </a:r>
            <a:r>
              <a:rPr lang="tr-TR" sz="3600" b="0" i="0" u="none" strike="noStrike" cap="none">
                <a:solidFill>
                  <a:srgbClr val="000000"/>
                </a:solidFill>
                <a:latin typeface="Times New Roman"/>
                <a:ea typeface="Times New Roman"/>
                <a:cs typeface="Times New Roman"/>
                <a:sym typeface="Times New Roman"/>
              </a:rPr>
              <a:t>, tam ve </a:t>
            </a:r>
            <a:r>
              <a:rPr lang="tr-TR" sz="3600" b="1" i="0" u="none" strike="noStrike" cap="none">
                <a:solidFill>
                  <a:srgbClr val="000000"/>
                </a:solidFill>
                <a:latin typeface="Times New Roman"/>
                <a:ea typeface="Times New Roman"/>
                <a:cs typeface="Times New Roman"/>
                <a:sym typeface="Times New Roman"/>
              </a:rPr>
              <a:t>güvenilir </a:t>
            </a:r>
            <a:r>
              <a:rPr lang="tr-TR" sz="3600" b="0" i="0" u="none" strike="noStrike" cap="none">
                <a:solidFill>
                  <a:srgbClr val="000000"/>
                </a:solidFill>
                <a:latin typeface="Times New Roman"/>
                <a:ea typeface="Times New Roman"/>
                <a:cs typeface="Times New Roman"/>
                <a:sym typeface="Times New Roman"/>
              </a:rPr>
              <a:t>olmalıdır</a:t>
            </a:r>
            <a:endParaRPr sz="5400" b="0" i="0" u="none" strike="noStrike" cap="none">
              <a:solidFill>
                <a:srgbClr val="000000"/>
              </a:solidFill>
              <a:latin typeface="Roboto"/>
              <a:ea typeface="Roboto"/>
              <a:cs typeface="Roboto"/>
              <a:sym typeface="Roboto"/>
            </a:endParaRPr>
          </a:p>
        </p:txBody>
      </p:sp>
      <p:sp>
        <p:nvSpPr>
          <p:cNvPr id="163" name="Google Shape;163;g184ed32b161_0_281"/>
          <p:cNvSpPr txBox="1"/>
          <p:nvPr/>
        </p:nvSpPr>
        <p:spPr>
          <a:xfrm>
            <a:off x="0" y="1239630"/>
            <a:ext cx="12192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tr-TR" sz="3200" b="1" i="0" u="none" strike="noStrike" cap="none">
                <a:solidFill>
                  <a:srgbClr val="0070C0"/>
                </a:solidFill>
                <a:latin typeface="Times New Roman"/>
                <a:ea typeface="Times New Roman"/>
                <a:cs typeface="Times New Roman"/>
                <a:sym typeface="Times New Roman"/>
              </a:rPr>
              <a:t>İç Kontrol Standartları Uyum Eylem Planı</a:t>
            </a:r>
            <a:endParaRPr sz="5400" b="1" i="0" u="none" strike="noStrike" cap="none">
              <a:solidFill>
                <a:srgbClr val="0070C0"/>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4281721504"/>
              </p:ext>
            </p:extLst>
          </p:nvPr>
        </p:nvGraphicFramePr>
        <p:xfrm>
          <a:off x="339969" y="257453"/>
          <a:ext cx="11336215" cy="5069961"/>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736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2070"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OPERASYON</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57614730"/>
                  </a:ext>
                </a:extLst>
              </a:tr>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2070"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Operasyonel Planlama ve Kontrol</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Ürün ve hizmet şartlarını karşılamak için belirlenen kriterler nelerdir?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Ürün ve hizmetlerin kalite hedeflerine uygunluğunu sağlamak için belirlenen kriterlerin neler olduğu incelenir. Kriterler, müşteri gereksinimlerini, yasal düzenlemeleri ve kalite standartlarını karşılayacak şekilde belirlenmiş mi? Ürün ve hizmetlerin tasarım, üretim, sunum ve teslimat aşamalarında kaliteyi güvence altına almak için hangi teknik ve yönetimsel şartlar uygulanmaktadır? Ayrıca, bu kriterlerin izlenebilirliği ve denetimi sağlanmakta mıdır? </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Planlama faaliyetlerinde süreçlerin etkinliği nasıl izlenmektedir?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Birimde planlama süreçlerinin etkinliğini izlemek için hangi ölçütlerin ve göstergelerin kullanıldığına bakılır. Süreçler için belirlenen hedefler ve performans göstergeleri ile bu hedeflere yönelik faaliyet planları  belirleniyormu? Faaliyet, süreçlerin ve risklerin izlenmesi için kullanılan yöntemler nelerdir? Ayrıca, planlama sürecinde belirlenen hedeflere ne kadar ulaşılabildiği, karşılaşılan sapmaların nasıl takip edildiği ve bu sapmaların düzeltilmesi için alınan önlemler incelenir. Planlamanın etkinliği, düzenli olarak yapılan gözden geçirme toplantıları ve değerlendirmelerle sürekli olarak izlenir ve iyileştirilir mi?</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13046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2619785282"/>
              </p:ext>
            </p:extLst>
          </p:nvPr>
        </p:nvGraphicFramePr>
        <p:xfrm>
          <a:off x="427892" y="777190"/>
          <a:ext cx="11336215" cy="323920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Ürün ve Hizmetler için Şartlar</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Ürün ve hizmet şartları belirlenirken hangi süreçler izlenmektedir?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Ürün ve hizmet şartlarının belirlenmesinde izlenen süreçlerin ne olduğu incelenir. Müşteri gereksinimleri ve beklentileri nasıl toplanmakta ve değerlendirilmekte? Ürün veya hizmetin tasarım ve geliştirilmesi aşamalarında hangi kalite standartları ve yasal düzenlemeler dikkate alınmaktadır? Ayrıca, ürün ve hizmet şartları belirlenirken, tedarikçilerden gelen bilgiler, pazar araştırmaları ve teknik analizler nasıl kullanılır?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Müşteriye sunum öncesi şartlar gözden geçirilmekte midir?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Müşteriye sunulacak ürün veya hizmetin şartlarının, sunum öncesinde kapsamlı bir şekilde gözden geçirilip geçirilmediği değerlendirilir. Ürün ve hizmetin müşteri beklentileri, sözleşme şartları, kalite standartları ve yasal gerekliliklerle uyumlu olup olmadığı kontrol edilir.</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213998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2842314989"/>
              </p:ext>
            </p:extLst>
          </p:nvPr>
        </p:nvGraphicFramePr>
        <p:xfrm>
          <a:off x="339969" y="257453"/>
          <a:ext cx="11336215" cy="283730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Ürün ve Hizmetlerin Tasarımı ve Geliştirilmesi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Ürün ve hizmetlerin tasarım süreci nasıl yönetilmektedir?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Ürün ve hizmetlerin tasarım sürecinin nasıl yapılandırıldığını ve hangi adımlarla ilerlediğini değerlendirilir. Tasarım süreci, müşteri ihtiyaçları ve gereksinimleri doğrultusunda başlatılmakta mıdır? Tasarım aşamalarında, kalite standartları, yasal gereklilikler ve çevresel faktörler dikkate alınarak kararlar alınmakta mıdır? </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Tasarım çıktılarının uygunluğuna ilişkin izleme süreçleri nelerdir?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Tasarım çıktılarını izlemek için belirlenen süreçlerin ne olduğu değerlendirilir. Tasarımın başlangıcından sonrasına kadar, her aşamada belirli kalite kontrol yöntemleri ve doğrulama kriterleri kullanılır mı? </a:t>
                      </a:r>
                    </a:p>
                  </a:txBody>
                  <a:tcPr marL="63500" marR="63500" marT="63500" marB="63500"/>
                </a:tc>
                <a:extLst>
                  <a:ext uri="{0D108BD9-81ED-4DB2-BD59-A6C34878D82A}">
                    <a16:rowId xmlns:a16="http://schemas.microsoft.com/office/drawing/2014/main" val="2488485357"/>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49478138"/>
              </p:ext>
            </p:extLst>
          </p:nvPr>
        </p:nvGraphicFramePr>
        <p:xfrm>
          <a:off x="339968" y="3047015"/>
          <a:ext cx="11336215" cy="3835146"/>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729615" indent="-635" algn="l">
                        <a:lnSpc>
                          <a:spcPct val="9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Dışarıdan Tedarik Edilen Proses, Ürün Ve Hizmetlerin Kontrolü</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Dış tedarikçiler nasıl değerlendirilmektedir ve hangi kriterlere göre seçilmektedir?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Tedarikçiler, kalite, fiyat, teslimat süreleri, güvenilirlik ve teknik yeterlilik gibi faktörler doğrultusunda değerlendirilir mi? Ayrıca, tedarikçilerin geçmiş performansları, referansları ve sürekli iyileştirme süreçleri göz önünde bulundurularak seçim yapılır mı? Tedarikçi seçiminde, sözleşme öncesi ve sonrası izleme, performans değerlendirmeleri ve geri bildirim mekanizmaları gibi süreçler nasıl yönetilmektedir?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Tedarik edilen ürünlerin doğrulama ve izleme faaliyetleri nasıl yapılmaktadır?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Tedarik edilen ürünlerin doğrulama süreçlerinin nasıl yürütüldüğü incelenir. Ürünler, alım öncesi ve sonrası belirlenen kalite standartlarına, teknik şartnamelere ve müşteri gereksinimlerine uygunluk açısından kontrol edilir mi? Tedarik edilen ürünler, belirli testler, incelemeler veya numune alımları gibi doğrulama yöntemleriyle değerlendiriliyor mu?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43045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3675903739"/>
              </p:ext>
            </p:extLst>
          </p:nvPr>
        </p:nvGraphicFramePr>
        <p:xfrm>
          <a:off x="339969" y="257453"/>
          <a:ext cx="11336215" cy="3194249"/>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Üretim ve Hizmetin Sunumu</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Üretim ve hizmet sunumunun kontrolü nasıl yapılmaktadır?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Üretim ve hizmet sunum süreçlerinin kontrolüne ilişkin kullanılan yöntemler ve prosedürler incelenir. Üretim aşamasında, belirlenen kalite standartlarına ve müşteri gereksinimlerine uygunluk sağlamak için süreçlerin sürekli izlenip izlenmediği kontrol edilir. Ayrıca, üretim süreçlerinde kullanılan makineler, ekipmanlar ve insan kaynaklarının etkinliği, verimliliği ve doğruluğu düzenli olarak denetlenir mi?</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Ürün ve hizmetlerin sunumunun performans izlemesi nasıl yapılmaktadır?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Ürün veya hizmet sunumu sırasında, müşteri memnuniyeti, kalite standartları ve teslimat süreleri gibi performans göstergeleri düzenli olarak izlenir mi? Ayrıca, sunum sırasında herhangi bir aksaklık, hata veya sapma meydana geldiğinde bu durumlar nasıl tespit edilip, raporlanır ve düzeltici önlemler alınır?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13168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3720711006"/>
              </p:ext>
            </p:extLst>
          </p:nvPr>
        </p:nvGraphicFramePr>
        <p:xfrm>
          <a:off x="427892" y="833671"/>
          <a:ext cx="11336215" cy="1891538"/>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Ürünlerin ve Hizmetlerin Piyasaya Sunumu</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6990" marR="76200" indent="190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Müşteri tarafından onaylanmadan düzenlemeler tamamlanmadan ürünlerin ve hizmetlerin müşteriye sunumu yapılıyor mu?</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Ürün ve hizmetlerin müşteriye sunulmadan önce, müşteri gereksinimlerine, sözleşme şartlarına ve kalite standartlarına uygunluk açısından gerekli tüm düzenlemeler ve doğrulamalar yapılmış mı? Müşteri onayı olmadan ürün veya hizmetin sunumu yapılmakta mı ve bu durum kalite hedefleriyle uyumlu mu?</a:t>
                      </a:r>
                    </a:p>
                  </a:txBody>
                  <a:tcPr marL="63500" marR="63500" marT="63500" marB="63500"/>
                </a:tc>
                <a:extLst>
                  <a:ext uri="{0D108BD9-81ED-4DB2-BD59-A6C34878D82A}">
                    <a16:rowId xmlns:a16="http://schemas.microsoft.com/office/drawing/2014/main" val="3805752679"/>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728792554"/>
              </p:ext>
            </p:extLst>
          </p:nvPr>
        </p:nvGraphicFramePr>
        <p:xfrm>
          <a:off x="427891" y="3129468"/>
          <a:ext cx="11336215" cy="2452370"/>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Uygun Olmayan Çıktının Kontrolü</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260" marR="31750" indent="6985" algn="l">
                        <a:lnSpc>
                          <a:spcPct val="95000"/>
                        </a:lnSpc>
                        <a:spcAft>
                          <a:spcPts val="0"/>
                        </a:spcAft>
                      </a:pPr>
                      <a:r>
                        <a:rPr lang="tr-T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Şartlara uymayan çıktıların istenmeyen kullanımı ve teslimatı nasıl güvence altına alınıyor?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Şartlara uymayan çıktıların tespit edilmesi ve engellenmesi için hangi kontrol mekanizmalarının kullanıldığına bakılır. Ürün veya hizmetlerdeki olası uygunsuzluklar, üretim veya hizmet sunumu aşamalarında belirli kalite kontrolleri ve denetimlerle tespit edilmekte midir? Ayrıca, bu tür çıktıların istenmeyen şekilde kullanılmasını veya teslim edilmesini önlemek için, uygunsuz ürünlerin doğru şekilde etiketlenmesi ve ayrılması için bir sistem var mı? </a:t>
                      </a:r>
                    </a:p>
                  </a:txBody>
                  <a:tcPr marL="63500" marR="63500" marT="63500" marB="63500"/>
                </a:tc>
                <a:extLst>
                  <a:ext uri="{0D108BD9-81ED-4DB2-BD59-A6C34878D82A}">
                    <a16:rowId xmlns:a16="http://schemas.microsoft.com/office/drawing/2014/main" val="3805752679"/>
                  </a:ext>
                </a:extLst>
              </a:tr>
            </a:tbl>
          </a:graphicData>
        </a:graphic>
      </p:graphicFrame>
    </p:spTree>
    <p:extLst>
      <p:ext uri="{BB962C8B-B14F-4D97-AF65-F5344CB8AC3E}">
        <p14:creationId xmlns:p14="http://schemas.microsoft.com/office/powerpoint/2010/main" val="17566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1389048537"/>
              </p:ext>
            </p:extLst>
          </p:nvPr>
        </p:nvGraphicFramePr>
        <p:xfrm>
          <a:off x="339969" y="257453"/>
          <a:ext cx="11336215" cy="4152187"/>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73632">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Performans Değerlendirme</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algn="just">
                        <a:lnSpc>
                          <a:spcPct val="115000"/>
                        </a:lnSpc>
                        <a:spcAft>
                          <a:spcPts val="0"/>
                        </a:spcAft>
                      </a:pP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57614730"/>
                  </a:ext>
                </a:extLst>
              </a:tr>
              <a:tr h="461463">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İzleme, Ölçme, Analiz ve Değerlendirme</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KYS kapsamında izlenmesi gereken hususlar nasıl belirlenmekte ve analiz edilmektedir?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 kapsamında izlenmesi gereken hususlar, genellikle müşteri gereksinimleri, kalite hedefleri, yasal ve düzenleyici gereksinimler, riskler ve süreçlerin etkinliği gibi faktörler göz önünde bulundurularak belirlenir. Ayrıca, belirlenen hususların sürekli izlenmesi için performans göstergeleri  ve kontrol noktaları oluşturulmasına bakılır.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Müşteri memnuniyetini ölçmek için hangi yöntemler kullanılmaktadır?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Müşteri memnuniyetini ölçmek amacıyla kullanılan yöntemlerin neler olduğuna bakılır. Müşteri geri bildirimlerini toplamak için anketler, yüz yüze görüşmeler, telefon görüşmeleri, çevrimiçi değerlendirmeler veya sosyal medya takipleri gibi araçlar kullanılıyor mu? Ayrıca, müşteri memnuniyetini izlemek için net bir ölçüm aracı veya performans göstergesi belirlenmiş mi? Müşteri şikayetleri ve önerileri nasıl toplanmakta ve analiz edilmektedir?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234671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4" name="Tablo 3"/>
          <p:cNvGraphicFramePr>
            <a:graphicFrameLocks noGrp="1"/>
          </p:cNvGraphicFramePr>
          <p:nvPr>
            <p:extLst>
              <p:ext uri="{D42A27DB-BD31-4B8C-83A1-F6EECF244321}">
                <p14:modId xmlns:p14="http://schemas.microsoft.com/office/powerpoint/2010/main" val="2600786051"/>
              </p:ext>
            </p:extLst>
          </p:nvPr>
        </p:nvGraphicFramePr>
        <p:xfrm>
          <a:off x="427892" y="783593"/>
          <a:ext cx="11336215" cy="4596329"/>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9530"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İç Değerlendirme</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KYS’nin etkinliği ve sürekliliği nasıl izlenmektedir?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KYS’nin etkinliğini ve sürekliliğini izlemek için hangi yöntemlerin ve araçların kullanıldığına bakılır. KYS’nin etkinliği, genellikle belirlenen performans göstergeleri, faaliyet gerçekleşme sonuçları, anket sonuçları, memnuniyet bildirim sonuçları, iç değerlendirme sonuçları, süreç değerlendirmeleri ve yönetim gözden geçirme sonuçlarına bakılır. KYS ile ilgili belirlenen hedeflere ne kadar ulaşıldığı, sapmalar ve iyileştirmeler düzenli olarak analiz edilir. Ayrıca, çalışan geri bildirimleri, müşteri memnuniyeti anketleri ve tedarikçi performans değerlendirmeleri gibi dış ve iç kaynaklardan elde edilen verilerle de etkinlik izlenir. KYS’nin sürekliliği, belirlenen iyileştirme fırsatları ve iyileştirme faaliyetleri değerlendirilir. Birimin bir önceki iç değerlendirme raporu ve iyileştirme çalışmalarına bakılır.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İç Değerlendirme sonuçları nasıl raporlanmakta ve düzeltici faaliyetler nasıl uygulanmaktadır?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İç Değerlendirme süreçlerinin sonuçlarının raporlanması ve ardından iyileştirme faaliyetlerin uygulanması aşamaları incelenir. İç Değerlendirme raporunda yer alan Değerlendirme edilen süreçler, tespit edilen uygunsuzluklar, iyileştirme fırsatları ve mevcut performans düzeyine bakılır. </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412537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5" name="Tablo 4"/>
          <p:cNvGraphicFramePr>
            <a:graphicFrameLocks noGrp="1"/>
          </p:cNvGraphicFramePr>
          <p:nvPr>
            <p:extLst>
              <p:ext uri="{D42A27DB-BD31-4B8C-83A1-F6EECF244321}">
                <p14:modId xmlns:p14="http://schemas.microsoft.com/office/powerpoint/2010/main" val="962641245"/>
              </p:ext>
            </p:extLst>
          </p:nvPr>
        </p:nvGraphicFramePr>
        <p:xfrm>
          <a:off x="339969" y="257453"/>
          <a:ext cx="11336215" cy="3755081"/>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48895"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Yönetimin Gözden Geçirmesi</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Yönetimin gözden geçirme süreci nasıl yürütülmektedir?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Yönetimin gözden geçirme sürecinin hangi adımlarla ve ne sıklıkta gerçekleştirildiğine bakılır. Gözden geçirme toplantılarında, KYS’nin performansı ve etkinliği değerlendirilmekte midir? Bu değerlendirmede, müşteri memnuniyeti, uygunsuzluk raporları, iç Değerlendirme sonuçları, düzeltici faaliyetler, performans göstergeleri, risk ve fırsatlar gibi temel konular ele alınır mı? Birimin bir önceki rapor sonuçlarına göre iyileştirmeleri değerlendirilir.</a:t>
                      </a:r>
                    </a:p>
                  </a:txBody>
                  <a:tcPr marL="63500" marR="63500" marT="63500" marB="63500"/>
                </a:tc>
                <a:extLst>
                  <a:ext uri="{0D108BD9-81ED-4DB2-BD59-A6C34878D82A}">
                    <a16:rowId xmlns:a16="http://schemas.microsoft.com/office/drawing/2014/main" val="3805752679"/>
                  </a:ext>
                </a:extLst>
              </a:tr>
              <a:tr h="514381">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Gözden geçirme sonucunda hangi aksiyonlar alınmaktadır?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just"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Yönetimin gözden geçirme toplantılarında alınan kararların hangi faaliyetlere dönüştürüldüğüne bakılır. Toplantı sonuçları doğrultusunda, KYS hedeflerine ulaşmayı desteklemek için iyileştirme faaliyetleri planlanır ve uygulanır mı? Uygunsuzlukların giderilmesi, süreçlerin etkinliğini artırma ve müşteri memnuniyetini yükseltme gibi odak alanlarında düzeltici ve önleyici aksiyonlar belirlenir mi?</a:t>
                      </a:r>
                    </a:p>
                  </a:txBody>
                  <a:tcPr marL="63500" marR="63500" marT="63500" marB="63500"/>
                </a:tc>
                <a:extLst>
                  <a:ext uri="{0D108BD9-81ED-4DB2-BD59-A6C34878D82A}">
                    <a16:rowId xmlns:a16="http://schemas.microsoft.com/office/drawing/2014/main" val="2488485357"/>
                  </a:ext>
                </a:extLst>
              </a:tr>
            </a:tbl>
          </a:graphicData>
        </a:graphic>
      </p:graphicFrame>
    </p:spTree>
    <p:extLst>
      <p:ext uri="{BB962C8B-B14F-4D97-AF65-F5344CB8AC3E}">
        <p14:creationId xmlns:p14="http://schemas.microsoft.com/office/powerpoint/2010/main" val="2759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graphicFrame>
        <p:nvGraphicFramePr>
          <p:cNvPr id="2" name="Tablo 1">
            <a:extLst>
              <a:ext uri="{FF2B5EF4-FFF2-40B4-BE49-F238E27FC236}">
                <a16:creationId xmlns:a16="http://schemas.microsoft.com/office/drawing/2014/main" id="{D4F9B2E2-10EC-9CBE-D814-106C60050FC3}"/>
              </a:ext>
            </a:extLst>
          </p:cNvPr>
          <p:cNvGraphicFramePr>
            <a:graphicFrameLocks noGrp="1"/>
          </p:cNvGraphicFramePr>
          <p:nvPr>
            <p:extLst>
              <p:ext uri="{D42A27DB-BD31-4B8C-83A1-F6EECF244321}">
                <p14:modId xmlns:p14="http://schemas.microsoft.com/office/powerpoint/2010/main" val="859107215"/>
              </p:ext>
            </p:extLst>
          </p:nvPr>
        </p:nvGraphicFramePr>
        <p:xfrm>
          <a:off x="580292" y="762327"/>
          <a:ext cx="11336215" cy="4876745"/>
        </p:xfrm>
        <a:graphic>
          <a:graphicData uri="http://schemas.openxmlformats.org/drawingml/2006/table">
            <a:tbl>
              <a:tblPr>
                <a:tableStyleId>{5C22544A-7EE6-4342-B048-85BDC9FD1C3A}</a:tableStyleId>
              </a:tblPr>
              <a:tblGrid>
                <a:gridCol w="451495">
                  <a:extLst>
                    <a:ext uri="{9D8B030D-6E8A-4147-A177-3AD203B41FA5}">
                      <a16:colId xmlns:a16="http://schemas.microsoft.com/office/drawing/2014/main" val="372500891"/>
                    </a:ext>
                  </a:extLst>
                </a:gridCol>
                <a:gridCol w="3229551">
                  <a:extLst>
                    <a:ext uri="{9D8B030D-6E8A-4147-A177-3AD203B41FA5}">
                      <a16:colId xmlns:a16="http://schemas.microsoft.com/office/drawing/2014/main" val="638595862"/>
                    </a:ext>
                  </a:extLst>
                </a:gridCol>
                <a:gridCol w="7655169">
                  <a:extLst>
                    <a:ext uri="{9D8B030D-6E8A-4147-A177-3AD203B41FA5}">
                      <a16:colId xmlns:a16="http://schemas.microsoft.com/office/drawing/2014/main" val="1896682275"/>
                    </a:ext>
                  </a:extLst>
                </a:gridCol>
              </a:tblGrid>
              <a:tr h="461463">
                <a:tc>
                  <a:txBody>
                    <a:bodyPr/>
                    <a:lstStyle/>
                    <a:p>
                      <a:pPr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2070" algn="l">
                        <a:lnSpc>
                          <a:spcPct val="115000"/>
                        </a:lnSpc>
                        <a:spcAft>
                          <a:spcPts val="0"/>
                        </a:spcAf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tr-TR" sz="1600" b="1"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İç Değerlendirmede</a:t>
                      </a:r>
                      <a:r>
                        <a:rPr lang="tr-TR" sz="1600" b="1" baseline="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İzlenecek Hususlar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8995757"/>
                  </a:ext>
                </a:extLst>
              </a:tr>
              <a:tr h="468856">
                <a:tc>
                  <a:txBody>
                    <a:bodyPr/>
                    <a:lstStyle/>
                    <a:p>
                      <a:pPr algn="l">
                        <a:lnSpc>
                          <a:spcPct val="115000"/>
                        </a:lnSpc>
                        <a:spcAft>
                          <a:spcPts val="0"/>
                        </a:spcAf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Kalite yönetim sisteminin sürekli olarak iyileştirilmesi nasıl sağlanmaktadır?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marL="50165" marR="0" algn="l"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KYS’nin sürekli iyileştirilmesi için kullanılan yöntem ve süreçlerin neler olduğuna bakılır. Sürekli iyileştirme, genellikle müşteri geri bildirimleri, iç ve dış Değerlendirme sonuçları, performans göstergeleri ve risk analizleri gibi kaynaklardan elde edilen verilerle desteklenir mi? Belirlenen uygunsuzluklar için düzeltici ve önleyici faaliyetler uygulanır mı ve bu faaliyetlerin etkinliği düzenli olarak izlenir mi? </a:t>
                      </a:r>
                    </a:p>
                    <a:p>
                      <a:pPr marL="50165" marR="0" algn="l"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Çalışanlardan ve paydaşlardan gelen öneriler değerlendirilerek, iyileştirme fırsatları sistematik bir şekilde ele alınıyor mu? Eğitim programları ve farkındalık artırma faaliyetleri ile çalışanların sisteme katkıları desteklenir mi? KYS’nin iyileştirilmesi için belirlenen aksiyonlar planlı bir şekilde uygulanır ve sonuçları gözden geçirilerek sürekli iyileştirme döngüsü sağlanır mı? </a:t>
                      </a:r>
                    </a:p>
                  </a:txBody>
                  <a:tcPr marL="63500" marR="63500" marT="63500" marB="63500"/>
                </a:tc>
                <a:extLst>
                  <a:ext uri="{0D108BD9-81ED-4DB2-BD59-A6C34878D82A}">
                    <a16:rowId xmlns:a16="http://schemas.microsoft.com/office/drawing/2014/main" val="3805752679"/>
                  </a:ext>
                </a:extLst>
              </a:tr>
              <a:tr h="468856">
                <a:tc>
                  <a:txBody>
                    <a:bodyPr/>
                    <a:lstStyle/>
                    <a:p>
                      <a:pPr algn="l">
                        <a:lnSpc>
                          <a:spcPct val="115000"/>
                        </a:lnSpc>
                        <a:spcAft>
                          <a:spcPts val="0"/>
                        </a:spcAft>
                      </a:pP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15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İyileştirmelerin etkinliğini ölçen bir izleme sistemi bulunmakta mıdır?</a:t>
                      </a:r>
                    </a:p>
                  </a:txBody>
                  <a:tcPr marL="63500" marR="63500" marT="63500" marB="63500"/>
                </a:tc>
                <a:tc>
                  <a:txBody>
                    <a:bodyPr/>
                    <a:lstStyle/>
                    <a:p>
                      <a:pPr marL="50165" marR="0" algn="l" rtl="0">
                        <a:lnSpc>
                          <a:spcPct val="115000"/>
                        </a:lnSpc>
                        <a:spcBef>
                          <a:spcPts val="0"/>
                        </a:spcBef>
                        <a:spcAft>
                          <a:spcPts val="0"/>
                        </a:spcAft>
                        <a:buClr>
                          <a:srgbClr val="000000"/>
                        </a:buClr>
                        <a:buFont typeface="Arial"/>
                      </a:pPr>
                      <a:r>
                        <a:rPr lang="tr-TR" sz="1600" b="0" i="0" u="none" strike="noStrike" cap="none"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sym typeface="Arial"/>
                        </a:rPr>
                        <a:t>İç ve dış değerlendirme sonuçları, memnuniyet yönetim sistemi geri bildirimleri,  memnuniyeti anketleri, faaliyet, süreç ve risk performans sonuçları değerlendirilip iyileştirmeye açık alanlar belirleniyormu? Bu alanlara yönelik iyileştirme planları BKYS ye girilip, iyileştirme faaliyetleri yapılıyor mu?  İyileştirme çalışmalarının sürdürülebilirliği ve başarısı, yönetim gözden geçirme toplantılarında değerlendiriliyor mu?</a:t>
                      </a:r>
                    </a:p>
                  </a:txBody>
                  <a:tcPr marL="63500" marR="63500" marT="63500" marB="63500"/>
                </a:tc>
                <a:extLst>
                  <a:ext uri="{0D108BD9-81ED-4DB2-BD59-A6C34878D82A}">
                    <a16:rowId xmlns:a16="http://schemas.microsoft.com/office/drawing/2014/main" val="2207180777"/>
                  </a:ext>
                </a:extLst>
              </a:tr>
            </a:tbl>
          </a:graphicData>
        </a:graphic>
      </p:graphicFrame>
    </p:spTree>
    <p:extLst>
      <p:ext uri="{BB962C8B-B14F-4D97-AF65-F5344CB8AC3E}">
        <p14:creationId xmlns:p14="http://schemas.microsoft.com/office/powerpoint/2010/main" val="107643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4664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84ed32b161_0_2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5</a:t>
            </a:fld>
            <a:endParaRPr>
              <a:solidFill>
                <a:srgbClr val="888888"/>
              </a:solidFill>
              <a:latin typeface="Calibri"/>
              <a:ea typeface="Calibri"/>
              <a:cs typeface="Calibri"/>
              <a:sym typeface="Calibri"/>
            </a:endParaRPr>
          </a:p>
        </p:txBody>
      </p:sp>
      <p:sp>
        <p:nvSpPr>
          <p:cNvPr id="169" name="Google Shape;169;g184ed32b161_0_289"/>
          <p:cNvSpPr txBox="1"/>
          <p:nvPr/>
        </p:nvSpPr>
        <p:spPr>
          <a:xfrm>
            <a:off x="1" y="2003897"/>
            <a:ext cx="121920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tr-TR" sz="2400" b="1" i="0" u="none" strike="noStrike" cap="none">
                <a:solidFill>
                  <a:srgbClr val="C00000"/>
                </a:solidFill>
                <a:latin typeface="Times New Roman"/>
                <a:ea typeface="Times New Roman"/>
                <a:cs typeface="Times New Roman"/>
                <a:sym typeface="Times New Roman"/>
              </a:rPr>
              <a:t> KONTROL ORTAMI STANDARTLARI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tr-TR" sz="2400" b="1" i="0" u="sng" strike="noStrike" cap="none">
                <a:solidFill>
                  <a:schemeClr val="dk1"/>
                </a:solidFill>
                <a:latin typeface="Times New Roman"/>
                <a:ea typeface="Times New Roman"/>
                <a:cs typeface="Times New Roman"/>
                <a:sym typeface="Times New Roman"/>
              </a:rPr>
              <a:t>Standart: 2. </a:t>
            </a:r>
            <a:r>
              <a:rPr lang="tr-TR" sz="2400" b="1" i="0" u="none" strike="noStrike" cap="none">
                <a:solidFill>
                  <a:srgbClr val="C00000"/>
                </a:solidFill>
                <a:latin typeface="Times New Roman"/>
                <a:ea typeface="Times New Roman"/>
                <a:cs typeface="Times New Roman"/>
                <a:sym typeface="Times New Roman"/>
              </a:rPr>
              <a:t>Misyon, organizasyon yapısı ve görevler</a:t>
            </a:r>
            <a:endParaRPr sz="4400" b="1" i="0" u="none" strike="noStrike" cap="none">
              <a:solidFill>
                <a:srgbClr val="C00000"/>
              </a:solidFill>
              <a:latin typeface="Roboto"/>
              <a:ea typeface="Roboto"/>
              <a:cs typeface="Roboto"/>
              <a:sym typeface="Roboto"/>
            </a:endParaRPr>
          </a:p>
        </p:txBody>
      </p:sp>
      <p:sp>
        <p:nvSpPr>
          <p:cNvPr id="170" name="Google Shape;170;g184ed32b161_0_289"/>
          <p:cNvSpPr txBox="1"/>
          <p:nvPr/>
        </p:nvSpPr>
        <p:spPr>
          <a:xfrm>
            <a:off x="401322" y="3695495"/>
            <a:ext cx="11531400" cy="1200600"/>
          </a:xfrm>
          <a:prstGeom prst="rect">
            <a:avLst/>
          </a:prstGeom>
          <a:noFill/>
          <a:ln>
            <a:noFill/>
          </a:ln>
        </p:spPr>
        <p:txBody>
          <a:bodyPr spcFirstLastPara="1" wrap="square" lIns="91425" tIns="45700" rIns="91425" bIns="45700" anchor="t" anchorCtr="0">
            <a:spAutoFit/>
          </a:bodyPr>
          <a:lstStyle/>
          <a:p>
            <a:pPr marL="900112" marR="0" lvl="0" indent="-900112" algn="l" rtl="0">
              <a:lnSpc>
                <a:spcPct val="100000"/>
              </a:lnSpc>
              <a:spcBef>
                <a:spcPts val="0"/>
              </a:spcBef>
              <a:spcAft>
                <a:spcPts val="0"/>
              </a:spcAft>
              <a:buClr>
                <a:srgbClr val="000000"/>
              </a:buClr>
              <a:buSzPts val="3600"/>
              <a:buFont typeface="Arial"/>
              <a:buNone/>
            </a:pPr>
            <a:r>
              <a:rPr lang="tr-TR" sz="3600" b="0" i="0" u="none" strike="noStrike" cap="none">
                <a:solidFill>
                  <a:srgbClr val="000000"/>
                </a:solidFill>
                <a:latin typeface="Times New Roman"/>
                <a:ea typeface="Times New Roman"/>
                <a:cs typeface="Times New Roman"/>
                <a:sym typeface="Times New Roman"/>
              </a:rPr>
              <a:t>2.7. Her düzeydeki yöneticiler, </a:t>
            </a:r>
            <a:r>
              <a:rPr lang="tr-TR" sz="3600" b="1" i="0" u="none" strike="noStrike" cap="none">
                <a:solidFill>
                  <a:srgbClr val="000000"/>
                </a:solidFill>
                <a:latin typeface="Times New Roman"/>
                <a:ea typeface="Times New Roman"/>
                <a:cs typeface="Times New Roman"/>
                <a:sym typeface="Times New Roman"/>
              </a:rPr>
              <a:t>verilen görevlerin</a:t>
            </a:r>
            <a:r>
              <a:rPr lang="tr-TR" sz="3600" b="0" i="0" u="none" strike="noStrike" cap="none">
                <a:solidFill>
                  <a:srgbClr val="000000"/>
                </a:solidFill>
                <a:latin typeface="Times New Roman"/>
                <a:ea typeface="Times New Roman"/>
                <a:cs typeface="Times New Roman"/>
                <a:sym typeface="Times New Roman"/>
              </a:rPr>
              <a:t> sonucunu </a:t>
            </a:r>
            <a:r>
              <a:rPr lang="tr-TR" sz="3600" b="1" i="0" u="sng" strike="noStrike" cap="none">
                <a:solidFill>
                  <a:srgbClr val="000000"/>
                </a:solidFill>
                <a:latin typeface="Times New Roman"/>
                <a:ea typeface="Times New Roman"/>
                <a:cs typeface="Times New Roman"/>
                <a:sym typeface="Times New Roman"/>
              </a:rPr>
              <a:t>izlemeye</a:t>
            </a:r>
            <a:r>
              <a:rPr lang="tr-TR" sz="3600" b="1" i="0" u="none" strike="noStrike" cap="none">
                <a:solidFill>
                  <a:srgbClr val="000000"/>
                </a:solidFill>
                <a:latin typeface="Times New Roman"/>
                <a:ea typeface="Times New Roman"/>
                <a:cs typeface="Times New Roman"/>
                <a:sym typeface="Times New Roman"/>
              </a:rPr>
              <a:t> </a:t>
            </a:r>
            <a:r>
              <a:rPr lang="tr-TR" sz="3600" b="0" i="0" u="none" strike="noStrike" cap="none">
                <a:solidFill>
                  <a:srgbClr val="000000"/>
                </a:solidFill>
                <a:latin typeface="Times New Roman"/>
                <a:ea typeface="Times New Roman"/>
                <a:cs typeface="Times New Roman"/>
                <a:sym typeface="Times New Roman"/>
              </a:rPr>
              <a:t>yönelik </a:t>
            </a:r>
            <a:r>
              <a:rPr lang="tr-TR" sz="3600" b="1" i="0" u="sng" strike="noStrike" cap="none">
                <a:solidFill>
                  <a:srgbClr val="000000"/>
                </a:solidFill>
                <a:latin typeface="Times New Roman"/>
                <a:ea typeface="Times New Roman"/>
                <a:cs typeface="Times New Roman"/>
                <a:sym typeface="Times New Roman"/>
              </a:rPr>
              <a:t>mekanizmalar</a:t>
            </a:r>
            <a:r>
              <a:rPr lang="tr-TR" sz="3600" b="1" i="0" u="none" strike="noStrike" cap="none">
                <a:solidFill>
                  <a:srgbClr val="000000"/>
                </a:solidFill>
                <a:latin typeface="Times New Roman"/>
                <a:ea typeface="Times New Roman"/>
                <a:cs typeface="Times New Roman"/>
                <a:sym typeface="Times New Roman"/>
              </a:rPr>
              <a:t> </a:t>
            </a:r>
            <a:r>
              <a:rPr lang="tr-TR" sz="3600" b="0" i="0" u="none" strike="noStrike" cap="none">
                <a:solidFill>
                  <a:srgbClr val="000000"/>
                </a:solidFill>
                <a:latin typeface="Times New Roman"/>
                <a:ea typeface="Times New Roman"/>
                <a:cs typeface="Times New Roman"/>
                <a:sym typeface="Times New Roman"/>
              </a:rPr>
              <a:t>oluşturmalıdır.</a:t>
            </a:r>
            <a:endParaRPr sz="1400" b="0" i="0" u="none" strike="noStrike" cap="none">
              <a:solidFill>
                <a:srgbClr val="000000"/>
              </a:solidFill>
              <a:latin typeface="Arial"/>
              <a:ea typeface="Arial"/>
              <a:cs typeface="Arial"/>
              <a:sym typeface="Arial"/>
            </a:endParaRPr>
          </a:p>
        </p:txBody>
      </p:sp>
      <p:sp>
        <p:nvSpPr>
          <p:cNvPr id="171" name="Google Shape;171;g184ed32b161_0_289"/>
          <p:cNvSpPr txBox="1"/>
          <p:nvPr/>
        </p:nvSpPr>
        <p:spPr>
          <a:xfrm>
            <a:off x="125" y="314625"/>
            <a:ext cx="12192000" cy="584700"/>
          </a:xfrm>
          <a:prstGeom prst="rect">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0" u="none" strike="noStrike" cap="none">
                <a:solidFill>
                  <a:schemeClr val="accent1"/>
                </a:solidFill>
                <a:latin typeface="Century Gothic"/>
                <a:ea typeface="Century Gothic"/>
                <a:cs typeface="Century Gothic"/>
                <a:sym typeface="Century Gothic"/>
              </a:rPr>
              <a:t>Kalite Güvencesi Sistemi: </a:t>
            </a:r>
            <a:r>
              <a:rPr lang="tr-TR" sz="3200" b="1" i="1" u="none" strike="noStrike" cap="none">
                <a:solidFill>
                  <a:schemeClr val="accent1"/>
                </a:solidFill>
                <a:latin typeface="Century Gothic"/>
                <a:ea typeface="Century Gothic"/>
                <a:cs typeface="Century Gothic"/>
                <a:sym typeface="Century Gothic"/>
              </a:rPr>
              <a:t>İç Değerlendirme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0230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9666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40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6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5303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3684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968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8618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67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0" name="Google Shape;140;p35"/>
          <p:cNvSpPr txBox="1"/>
          <p:nvPr/>
        </p:nvSpPr>
        <p:spPr>
          <a:xfrm>
            <a:off x="8314871" y="1465943"/>
            <a:ext cx="2264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704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84ed32b161_0_2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6</a:t>
            </a:fld>
            <a:endParaRPr>
              <a:solidFill>
                <a:srgbClr val="888888"/>
              </a:solidFill>
              <a:latin typeface="Calibri"/>
              <a:ea typeface="Calibri"/>
              <a:cs typeface="Calibri"/>
              <a:sym typeface="Calibri"/>
            </a:endParaRPr>
          </a:p>
        </p:txBody>
      </p:sp>
      <p:sp>
        <p:nvSpPr>
          <p:cNvPr id="177" name="Google Shape;177;g184ed32b161_0_297"/>
          <p:cNvSpPr txBox="1"/>
          <p:nvPr/>
        </p:nvSpPr>
        <p:spPr>
          <a:xfrm>
            <a:off x="1" y="2543897"/>
            <a:ext cx="12192000" cy="831000"/>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rgbClr val="C00000"/>
              </a:buClr>
              <a:buSzPts val="2400"/>
              <a:buFont typeface="Times New Roman"/>
              <a:buAutoNum type="arabicPeriod"/>
            </a:pPr>
            <a:r>
              <a:rPr lang="tr-TR" sz="2400" b="1" i="0" u="none" strike="noStrike" cap="none">
                <a:solidFill>
                  <a:srgbClr val="C00000"/>
                </a:solidFill>
                <a:latin typeface="Times New Roman"/>
                <a:ea typeface="Times New Roman"/>
                <a:cs typeface="Times New Roman"/>
                <a:sym typeface="Times New Roman"/>
              </a:rPr>
              <a:t>KONTROL ORTAMI STANDARTLARI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tr-TR" sz="2400" b="1" i="0" u="sng" strike="noStrike" cap="none">
                <a:solidFill>
                  <a:schemeClr val="dk1"/>
                </a:solidFill>
                <a:latin typeface="Times New Roman"/>
                <a:ea typeface="Times New Roman"/>
                <a:cs typeface="Times New Roman"/>
                <a:sym typeface="Times New Roman"/>
              </a:rPr>
              <a:t>Standart: 3.</a:t>
            </a:r>
            <a:r>
              <a:rPr lang="tr-TR" sz="2400" b="1" i="0" u="none" strike="noStrike" cap="none">
                <a:solidFill>
                  <a:srgbClr val="C00000"/>
                </a:solidFill>
                <a:latin typeface="Times New Roman"/>
                <a:ea typeface="Times New Roman"/>
                <a:cs typeface="Times New Roman"/>
                <a:sym typeface="Times New Roman"/>
              </a:rPr>
              <a:t> Personelin yeterliliği ve performansı</a:t>
            </a:r>
            <a:endParaRPr sz="2400" b="1" i="0" u="none" strike="noStrike" cap="none">
              <a:solidFill>
                <a:srgbClr val="C00000"/>
              </a:solidFill>
              <a:latin typeface="Times New Roman"/>
              <a:ea typeface="Times New Roman"/>
              <a:cs typeface="Times New Roman"/>
              <a:sym typeface="Times New Roman"/>
            </a:endParaRPr>
          </a:p>
        </p:txBody>
      </p:sp>
      <p:sp>
        <p:nvSpPr>
          <p:cNvPr id="178" name="Google Shape;178;g184ed32b161_0_297"/>
          <p:cNvSpPr txBox="1"/>
          <p:nvPr/>
        </p:nvSpPr>
        <p:spPr>
          <a:xfrm>
            <a:off x="330300" y="3578419"/>
            <a:ext cx="11531400" cy="1569620"/>
          </a:xfrm>
          <a:prstGeom prst="rect">
            <a:avLst/>
          </a:prstGeom>
          <a:noFill/>
          <a:ln>
            <a:noFill/>
          </a:ln>
        </p:spPr>
        <p:txBody>
          <a:bodyPr spcFirstLastPara="1" wrap="square" lIns="91425" tIns="45700" rIns="91425" bIns="45700" anchor="t" anchorCtr="0">
            <a:spAutoFit/>
          </a:bodyPr>
          <a:lstStyle/>
          <a:p>
            <a:pPr marL="900112" marR="0" lvl="0" indent="-900112" algn="l" rtl="0">
              <a:lnSpc>
                <a:spcPct val="100000"/>
              </a:lnSpc>
              <a:spcBef>
                <a:spcPts val="0"/>
              </a:spcBef>
              <a:spcAft>
                <a:spcPts val="0"/>
              </a:spcAft>
              <a:buClr>
                <a:srgbClr val="000000"/>
              </a:buClr>
              <a:buSzPts val="2800"/>
              <a:buFont typeface="Arial"/>
              <a:buNone/>
            </a:pPr>
            <a:r>
              <a:rPr lang="tr-TR" sz="2800" b="0" i="0" u="none" strike="noStrike" cap="none">
                <a:solidFill>
                  <a:srgbClr val="000000"/>
                </a:solidFill>
                <a:latin typeface="Times New Roman"/>
                <a:ea typeface="Times New Roman"/>
                <a:cs typeface="Times New Roman"/>
                <a:sym typeface="Times New Roman"/>
              </a:rPr>
              <a:t>3.5. </a:t>
            </a:r>
            <a:r>
              <a:rPr lang="tr-TR" sz="3200" b="0" i="0" u="none" strike="noStrike" cap="none">
                <a:solidFill>
                  <a:srgbClr val="000000"/>
                </a:solidFill>
                <a:latin typeface="Times New Roman"/>
                <a:ea typeface="Times New Roman"/>
                <a:cs typeface="Times New Roman"/>
                <a:sym typeface="Times New Roman"/>
              </a:rPr>
              <a:t>Her görev için gerekli </a:t>
            </a:r>
            <a:r>
              <a:rPr lang="tr-TR" sz="3200" b="1" i="0" u="none" strike="noStrike" cap="none">
                <a:solidFill>
                  <a:srgbClr val="000000"/>
                </a:solidFill>
                <a:latin typeface="Times New Roman"/>
                <a:ea typeface="Times New Roman"/>
                <a:cs typeface="Times New Roman"/>
                <a:sym typeface="Times New Roman"/>
              </a:rPr>
              <a:t>eğitim ihtiyacı</a:t>
            </a:r>
            <a:r>
              <a:rPr lang="tr-TR" sz="3200" b="0" i="0" u="none" strike="noStrike" cap="none">
                <a:solidFill>
                  <a:srgbClr val="000000"/>
                </a:solidFill>
                <a:latin typeface="Times New Roman"/>
                <a:ea typeface="Times New Roman"/>
                <a:cs typeface="Times New Roman"/>
                <a:sym typeface="Times New Roman"/>
              </a:rPr>
              <a:t> belirlenmeli, bu ihtiyacı giderecek </a:t>
            </a:r>
            <a:r>
              <a:rPr lang="tr-TR" sz="3200" b="1" i="0" u="none" strike="noStrike" cap="none">
                <a:solidFill>
                  <a:srgbClr val="000000"/>
                </a:solidFill>
                <a:latin typeface="Times New Roman"/>
                <a:ea typeface="Times New Roman"/>
                <a:cs typeface="Times New Roman"/>
                <a:sym typeface="Times New Roman"/>
              </a:rPr>
              <a:t>eğitim faaliyetleri</a:t>
            </a:r>
            <a:r>
              <a:rPr lang="tr-TR" sz="3200" b="0" i="0" u="none" strike="noStrike" cap="none">
                <a:solidFill>
                  <a:srgbClr val="000000"/>
                </a:solidFill>
                <a:latin typeface="Times New Roman"/>
                <a:ea typeface="Times New Roman"/>
                <a:cs typeface="Times New Roman"/>
                <a:sym typeface="Times New Roman"/>
              </a:rPr>
              <a:t> </a:t>
            </a:r>
            <a:r>
              <a:rPr lang="tr-TR" sz="3200" b="1" i="0" u="none" strike="noStrike" cap="none">
                <a:solidFill>
                  <a:srgbClr val="000000"/>
                </a:solidFill>
                <a:latin typeface="Times New Roman"/>
                <a:ea typeface="Times New Roman"/>
                <a:cs typeface="Times New Roman"/>
                <a:sym typeface="Times New Roman"/>
              </a:rPr>
              <a:t>her yıl planlanarak yürütülmeli</a:t>
            </a:r>
            <a:r>
              <a:rPr lang="tr-TR" sz="3200" b="0" i="0" u="none" strike="noStrike" cap="none">
                <a:solidFill>
                  <a:srgbClr val="000000"/>
                </a:solidFill>
                <a:latin typeface="Times New Roman"/>
                <a:ea typeface="Times New Roman"/>
                <a:cs typeface="Times New Roman"/>
                <a:sym typeface="Times New Roman"/>
              </a:rPr>
              <a:t> ve gerektiğinde güncellenmelidir.</a:t>
            </a:r>
            <a:endParaRPr sz="13800" b="0" i="0" u="none" strike="noStrike" cap="none">
              <a:solidFill>
                <a:srgbClr val="000000"/>
              </a:solidFill>
              <a:latin typeface="Roboto"/>
              <a:ea typeface="Roboto"/>
              <a:cs typeface="Roboto"/>
              <a:sym typeface="Roboto"/>
            </a:endParaRPr>
          </a:p>
        </p:txBody>
      </p:sp>
      <p:sp>
        <p:nvSpPr>
          <p:cNvPr id="179" name="Google Shape;179;g184ed32b161_0_297"/>
          <p:cNvSpPr txBox="1"/>
          <p:nvPr/>
        </p:nvSpPr>
        <p:spPr>
          <a:xfrm>
            <a:off x="125" y="314625"/>
            <a:ext cx="12192000" cy="584700"/>
          </a:xfrm>
          <a:prstGeom prst="rect">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0" u="none" strike="noStrike" cap="none">
                <a:solidFill>
                  <a:schemeClr val="accent1"/>
                </a:solidFill>
                <a:latin typeface="Century Gothic"/>
                <a:ea typeface="Century Gothic"/>
                <a:cs typeface="Century Gothic"/>
                <a:sym typeface="Century Gothic"/>
              </a:rPr>
              <a:t>Kalite Güvencesi Sistemi: </a:t>
            </a:r>
            <a:r>
              <a:rPr lang="tr-TR" sz="3200" b="1" i="1" u="none" strike="noStrike" cap="none">
                <a:solidFill>
                  <a:schemeClr val="accent1"/>
                </a:solidFill>
                <a:latin typeface="Century Gothic"/>
                <a:ea typeface="Century Gothic"/>
                <a:cs typeface="Century Gothic"/>
                <a:sym typeface="Century Gothic"/>
              </a:rPr>
              <a:t>İç Değerlendirme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7</a:t>
            </a:fld>
            <a:endParaRPr>
              <a:solidFill>
                <a:srgbClr val="888888"/>
              </a:solidFill>
              <a:latin typeface="Calibri"/>
              <a:ea typeface="Calibri"/>
              <a:cs typeface="Calibri"/>
              <a:sym typeface="Calibri"/>
            </a:endParaRPr>
          </a:p>
        </p:txBody>
      </p:sp>
      <p:sp>
        <p:nvSpPr>
          <p:cNvPr id="185" name="Google Shape;185;p3"/>
          <p:cNvSpPr txBox="1"/>
          <p:nvPr/>
        </p:nvSpPr>
        <p:spPr>
          <a:xfrm>
            <a:off x="1887795" y="3374896"/>
            <a:ext cx="12192000" cy="831000"/>
          </a:xfrm>
          <a:prstGeom prst="rect">
            <a:avLst/>
          </a:prstGeom>
          <a:noFill/>
          <a:ln>
            <a:noFill/>
          </a:ln>
        </p:spPr>
        <p:txBody>
          <a:bodyPr spcFirstLastPara="1" wrap="square" lIns="91425" tIns="45700" rIns="91425" bIns="45700" anchor="t" anchorCtr="0">
            <a:spAutoFit/>
          </a:bodyPr>
          <a:lstStyle/>
          <a:p>
            <a:pPr marL="342900" marR="0" lvl="0" indent="-342900" algn="ctr" rtl="0">
              <a:lnSpc>
                <a:spcPct val="100000"/>
              </a:lnSpc>
              <a:spcBef>
                <a:spcPts val="0"/>
              </a:spcBef>
              <a:spcAft>
                <a:spcPts val="0"/>
              </a:spcAft>
              <a:buClr>
                <a:srgbClr val="C00000"/>
              </a:buClr>
              <a:buSzPts val="2400"/>
              <a:buFont typeface="Times New Roman"/>
              <a:buAutoNum type="arabicPeriod"/>
            </a:pPr>
            <a:r>
              <a:rPr lang="tr-TR" sz="2400" b="1" i="0" u="none" strike="noStrike" cap="none">
                <a:solidFill>
                  <a:srgbClr val="C00000"/>
                </a:solidFill>
                <a:latin typeface="Times New Roman"/>
                <a:ea typeface="Times New Roman"/>
                <a:cs typeface="Times New Roman"/>
                <a:sym typeface="Times New Roman"/>
              </a:rPr>
              <a:t>KONTROL ORTAMI STANDARTLARI</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tr-TR" sz="2400" b="1" i="0" u="sng" strike="noStrike" cap="none">
                <a:solidFill>
                  <a:schemeClr val="dk1"/>
                </a:solidFill>
                <a:latin typeface="Times New Roman"/>
                <a:ea typeface="Times New Roman"/>
                <a:cs typeface="Times New Roman"/>
                <a:sym typeface="Times New Roman"/>
              </a:rPr>
              <a:t>Standart: 3.</a:t>
            </a:r>
            <a:r>
              <a:rPr lang="tr-TR" sz="2400" b="1" i="0" u="none" strike="noStrike" cap="none">
                <a:solidFill>
                  <a:srgbClr val="C00000"/>
                </a:solidFill>
                <a:latin typeface="Times New Roman"/>
                <a:ea typeface="Times New Roman"/>
                <a:cs typeface="Times New Roman"/>
                <a:sym typeface="Times New Roman"/>
              </a:rPr>
              <a:t> Personelin yeterliliği ve performansı</a:t>
            </a:r>
            <a:endParaRPr sz="2400" b="1" i="0" u="none" strike="noStrike" cap="none">
              <a:solidFill>
                <a:srgbClr val="C00000"/>
              </a:solidFill>
              <a:latin typeface="Times New Roman"/>
              <a:ea typeface="Times New Roman"/>
              <a:cs typeface="Times New Roman"/>
              <a:sym typeface="Times New Roman"/>
            </a:endParaRPr>
          </a:p>
        </p:txBody>
      </p:sp>
      <p:sp>
        <p:nvSpPr>
          <p:cNvPr id="186" name="Google Shape;186;p3"/>
          <p:cNvSpPr txBox="1"/>
          <p:nvPr/>
        </p:nvSpPr>
        <p:spPr>
          <a:xfrm>
            <a:off x="0" y="4080813"/>
            <a:ext cx="11531400" cy="1569620"/>
          </a:xfrm>
          <a:prstGeom prst="rect">
            <a:avLst/>
          </a:prstGeom>
          <a:noFill/>
          <a:ln>
            <a:noFill/>
          </a:ln>
        </p:spPr>
        <p:txBody>
          <a:bodyPr spcFirstLastPara="1" wrap="square" lIns="91425" tIns="45700" rIns="91425" bIns="45700" anchor="t" anchorCtr="0">
            <a:spAutoFit/>
          </a:bodyPr>
          <a:lstStyle/>
          <a:p>
            <a:pPr marL="900112" marR="0" lvl="0" indent="-900112" algn="l" rtl="0">
              <a:lnSpc>
                <a:spcPct val="100000"/>
              </a:lnSpc>
              <a:spcBef>
                <a:spcPts val="0"/>
              </a:spcBef>
              <a:spcAft>
                <a:spcPts val="0"/>
              </a:spcAft>
              <a:buClr>
                <a:srgbClr val="000000"/>
              </a:buClr>
              <a:buSzPts val="2800"/>
              <a:buFont typeface="Arial"/>
              <a:buNone/>
            </a:pPr>
            <a:r>
              <a:rPr lang="tr-TR" sz="2800" b="0" i="0" u="none" strike="noStrike" cap="none">
                <a:solidFill>
                  <a:srgbClr val="000000"/>
                </a:solidFill>
                <a:latin typeface="Times New Roman"/>
                <a:ea typeface="Times New Roman"/>
                <a:cs typeface="Times New Roman"/>
                <a:sym typeface="Times New Roman"/>
              </a:rPr>
              <a:t>3.5. </a:t>
            </a:r>
            <a:r>
              <a:rPr lang="tr-TR" sz="3200" b="0" i="0" u="none" strike="noStrike" cap="none">
                <a:solidFill>
                  <a:srgbClr val="000000"/>
                </a:solidFill>
                <a:latin typeface="Times New Roman"/>
                <a:ea typeface="Times New Roman"/>
                <a:cs typeface="Times New Roman"/>
                <a:sym typeface="Times New Roman"/>
              </a:rPr>
              <a:t>Her görev için gerekli </a:t>
            </a:r>
            <a:r>
              <a:rPr lang="tr-TR" sz="3200" b="1" i="0" u="none" strike="noStrike" cap="none">
                <a:solidFill>
                  <a:srgbClr val="000000"/>
                </a:solidFill>
                <a:latin typeface="Times New Roman"/>
                <a:ea typeface="Times New Roman"/>
                <a:cs typeface="Times New Roman"/>
                <a:sym typeface="Times New Roman"/>
              </a:rPr>
              <a:t>eğitim ihtiyacı</a:t>
            </a:r>
            <a:r>
              <a:rPr lang="tr-TR" sz="3200" b="0" i="0" u="none" strike="noStrike" cap="none">
                <a:solidFill>
                  <a:srgbClr val="000000"/>
                </a:solidFill>
                <a:latin typeface="Times New Roman"/>
                <a:ea typeface="Times New Roman"/>
                <a:cs typeface="Times New Roman"/>
                <a:sym typeface="Times New Roman"/>
              </a:rPr>
              <a:t> belirlenmeli, bu ihtiyacı giderecek </a:t>
            </a:r>
            <a:r>
              <a:rPr lang="tr-TR" sz="3200" b="1" i="0" u="none" strike="noStrike" cap="none">
                <a:solidFill>
                  <a:srgbClr val="000000"/>
                </a:solidFill>
                <a:latin typeface="Times New Roman"/>
                <a:ea typeface="Times New Roman"/>
                <a:cs typeface="Times New Roman"/>
                <a:sym typeface="Times New Roman"/>
              </a:rPr>
              <a:t>eğitim faaliyetleri</a:t>
            </a:r>
            <a:r>
              <a:rPr lang="tr-TR" sz="3200" b="0" i="0" u="none" strike="noStrike" cap="none">
                <a:solidFill>
                  <a:srgbClr val="000000"/>
                </a:solidFill>
                <a:latin typeface="Times New Roman"/>
                <a:ea typeface="Times New Roman"/>
                <a:cs typeface="Times New Roman"/>
                <a:sym typeface="Times New Roman"/>
              </a:rPr>
              <a:t> </a:t>
            </a:r>
            <a:r>
              <a:rPr lang="tr-TR" sz="3200" b="1" i="0" u="none" strike="noStrike" cap="none">
                <a:solidFill>
                  <a:srgbClr val="000000"/>
                </a:solidFill>
                <a:latin typeface="Times New Roman"/>
                <a:ea typeface="Times New Roman"/>
                <a:cs typeface="Times New Roman"/>
                <a:sym typeface="Times New Roman"/>
              </a:rPr>
              <a:t>her yıl planlanarak yürütülmeli</a:t>
            </a:r>
            <a:r>
              <a:rPr lang="tr-TR" sz="3200" b="0" i="0" u="none" strike="noStrike" cap="none">
                <a:solidFill>
                  <a:srgbClr val="000000"/>
                </a:solidFill>
                <a:latin typeface="Times New Roman"/>
                <a:ea typeface="Times New Roman"/>
                <a:cs typeface="Times New Roman"/>
                <a:sym typeface="Times New Roman"/>
              </a:rPr>
              <a:t> ve gerektiğinde güncellenmelidir.</a:t>
            </a:r>
            <a:endParaRPr sz="13800" b="0" i="0" u="none" strike="noStrike" cap="none">
              <a:solidFill>
                <a:srgbClr val="000000"/>
              </a:solidFill>
              <a:latin typeface="Roboto"/>
              <a:ea typeface="Roboto"/>
              <a:cs typeface="Roboto"/>
              <a:sym typeface="Roboto"/>
            </a:endParaRPr>
          </a:p>
        </p:txBody>
      </p:sp>
      <p:sp>
        <p:nvSpPr>
          <p:cNvPr id="187" name="Google Shape;187;p3"/>
          <p:cNvSpPr txBox="1"/>
          <p:nvPr/>
        </p:nvSpPr>
        <p:spPr>
          <a:xfrm>
            <a:off x="125" y="314625"/>
            <a:ext cx="12192000" cy="584700"/>
          </a:xfrm>
          <a:prstGeom prst="rect">
            <a:avLst/>
          </a:prstGeom>
          <a:solidFill>
            <a:srgbClr val="F2F2F2"/>
          </a:solidFill>
          <a:ln>
            <a:noFill/>
          </a:ln>
          <a:effectLst>
            <a:outerShdw blurRad="50800" dist="38100" dir="5400000" algn="t" rotWithShape="0">
              <a:srgbClr val="000000">
                <a:alpha val="40000"/>
              </a:srgbClr>
            </a:outerShdw>
          </a:effectLst>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r>
              <a:rPr lang="tr-TR" sz="3200" b="1" i="0" u="none" strike="noStrike" cap="none">
                <a:solidFill>
                  <a:schemeClr val="accent1"/>
                </a:solidFill>
                <a:latin typeface="Century Gothic"/>
                <a:ea typeface="Century Gothic"/>
                <a:cs typeface="Century Gothic"/>
                <a:sym typeface="Century Gothic"/>
              </a:rPr>
              <a:t>Kalite Güvencesi Sistemi: </a:t>
            </a:r>
            <a:r>
              <a:rPr lang="tr-TR" sz="3200" b="1" i="1" u="none" strike="noStrike" cap="none">
                <a:solidFill>
                  <a:schemeClr val="accent1"/>
                </a:solidFill>
                <a:latin typeface="Century Gothic"/>
                <a:ea typeface="Century Gothic"/>
                <a:cs typeface="Century Gothic"/>
                <a:sym typeface="Century Gothic"/>
              </a:rPr>
              <a:t>İç Değerlendirme </a:t>
            </a:r>
            <a:endParaRPr/>
          </a:p>
        </p:txBody>
      </p:sp>
      <p:pic>
        <p:nvPicPr>
          <p:cNvPr id="188" name="Google Shape;188;p3"/>
          <p:cNvPicPr preferRelativeResize="0"/>
          <p:nvPr/>
        </p:nvPicPr>
        <p:blipFill rotWithShape="1">
          <a:blip r:embed="rId3">
            <a:alphaModFix/>
          </a:blip>
          <a:srcRect/>
          <a:stretch/>
        </p:blipFill>
        <p:spPr>
          <a:xfrm>
            <a:off x="29497" y="1917290"/>
            <a:ext cx="11975689" cy="3972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84ed32b161_0_3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8</a:t>
            </a:fld>
            <a:endParaRPr>
              <a:solidFill>
                <a:srgbClr val="888888"/>
              </a:solidFill>
              <a:latin typeface="Calibri"/>
              <a:ea typeface="Calibri"/>
              <a:cs typeface="Calibri"/>
              <a:sym typeface="Calibri"/>
            </a:endParaRPr>
          </a:p>
        </p:txBody>
      </p:sp>
      <p:sp>
        <p:nvSpPr>
          <p:cNvPr id="194" name="Google Shape;194;g184ed32b161_0_320"/>
          <p:cNvSpPr txBox="1"/>
          <p:nvPr/>
        </p:nvSpPr>
        <p:spPr>
          <a:xfrm>
            <a:off x="0" y="154911"/>
            <a:ext cx="12192000" cy="7758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873871"/>
              </a:buClr>
              <a:buSzPts val="3600"/>
              <a:buFont typeface="Roboto"/>
              <a:buNone/>
            </a:pPr>
            <a:r>
              <a:rPr lang="tr-TR" sz="3600" b="1" i="0" u="none" strike="noStrike" cap="none">
                <a:solidFill>
                  <a:srgbClr val="873871"/>
                </a:solidFill>
                <a:latin typeface="Roboto"/>
                <a:ea typeface="Roboto"/>
                <a:cs typeface="Roboto"/>
                <a:sym typeface="Roboto"/>
              </a:rPr>
              <a:t>Kalite Güvence Sistemi Nasıl Kurulur? </a:t>
            </a:r>
            <a:endParaRPr sz="4000" b="1" i="1" u="none" strike="noStrike" cap="none">
              <a:solidFill>
                <a:srgbClr val="2289A1"/>
              </a:solidFill>
              <a:latin typeface="Roboto"/>
              <a:ea typeface="Roboto"/>
              <a:cs typeface="Roboto"/>
              <a:sym typeface="Roboto"/>
            </a:endParaRPr>
          </a:p>
        </p:txBody>
      </p:sp>
      <p:sp>
        <p:nvSpPr>
          <p:cNvPr id="195" name="Google Shape;195;g184ed32b161_0_320"/>
          <p:cNvSpPr txBox="1"/>
          <p:nvPr/>
        </p:nvSpPr>
        <p:spPr>
          <a:xfrm>
            <a:off x="170398" y="1481860"/>
            <a:ext cx="11851200" cy="389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1080000" marR="0" lvl="0" indent="-717550" algn="l" rtl="0">
              <a:lnSpc>
                <a:spcPct val="100000"/>
              </a:lnSpc>
              <a:spcBef>
                <a:spcPts val="0"/>
              </a:spcBef>
              <a:spcAft>
                <a:spcPts val="0"/>
              </a:spcAft>
              <a:buClr>
                <a:srgbClr val="000000"/>
              </a:buClr>
              <a:buSzPts val="4700"/>
              <a:buFont typeface="Noto Sans Symbols"/>
              <a:buChar char="❑"/>
            </a:pPr>
            <a:r>
              <a:rPr lang="tr-TR" sz="4700" b="1" i="0" u="none" strike="noStrike" cap="none">
                <a:solidFill>
                  <a:srgbClr val="73092C"/>
                </a:solidFill>
                <a:latin typeface="Libre Franklin"/>
                <a:ea typeface="Libre Franklin"/>
                <a:cs typeface="Libre Franklin"/>
                <a:sym typeface="Libre Franklin"/>
              </a:rPr>
              <a:t>Kurumsal Yapı </a:t>
            </a:r>
            <a:r>
              <a:rPr lang="tr-TR" sz="4700" b="1" i="0" u="none" strike="noStrike" cap="none">
                <a:solidFill>
                  <a:srgbClr val="000000"/>
                </a:solidFill>
                <a:latin typeface="Libre Franklin"/>
                <a:ea typeface="Libre Franklin"/>
                <a:cs typeface="Libre Franklin"/>
                <a:sym typeface="Libre Franklin"/>
              </a:rPr>
              <a:t>ve</a:t>
            </a:r>
            <a:r>
              <a:rPr lang="tr-TR" sz="4700" b="1" i="0" u="none" strike="noStrike" cap="none">
                <a:solidFill>
                  <a:srgbClr val="73092C"/>
                </a:solidFill>
                <a:latin typeface="Libre Franklin"/>
                <a:ea typeface="Libre Franklin"/>
                <a:cs typeface="Libre Franklin"/>
                <a:sym typeface="Libre Franklin"/>
              </a:rPr>
              <a:t> Değerler</a:t>
            </a:r>
            <a:endParaRPr sz="4700" b="0" i="0" u="none" strike="noStrike" cap="none">
              <a:solidFill>
                <a:srgbClr val="000000"/>
              </a:solidFill>
              <a:latin typeface="Libre Franklin"/>
              <a:ea typeface="Libre Franklin"/>
              <a:cs typeface="Libre Franklin"/>
              <a:sym typeface="Libre Franklin"/>
            </a:endParaRPr>
          </a:p>
          <a:p>
            <a:pPr marL="1080000" marR="0" lvl="0" indent="-717550" algn="l" rtl="0">
              <a:lnSpc>
                <a:spcPct val="100000"/>
              </a:lnSpc>
              <a:spcBef>
                <a:spcPts val="0"/>
              </a:spcBef>
              <a:spcAft>
                <a:spcPts val="0"/>
              </a:spcAft>
              <a:buClr>
                <a:srgbClr val="000000"/>
              </a:buClr>
              <a:buSzPts val="4700"/>
              <a:buFont typeface="Noto Sans Symbols"/>
              <a:buChar char="❑"/>
            </a:pPr>
            <a:r>
              <a:rPr lang="tr-TR" sz="4700" b="1" i="0" u="none" strike="noStrike" cap="none">
                <a:solidFill>
                  <a:srgbClr val="C00000"/>
                </a:solidFill>
                <a:latin typeface="Libre Franklin"/>
                <a:ea typeface="Libre Franklin"/>
                <a:cs typeface="Libre Franklin"/>
                <a:sym typeface="Libre Franklin"/>
              </a:rPr>
              <a:t>İş Modeli</a:t>
            </a:r>
            <a:endParaRPr sz="4700" b="0" i="0" u="none" strike="noStrike" cap="none">
              <a:solidFill>
                <a:srgbClr val="000000"/>
              </a:solidFill>
              <a:latin typeface="Libre Franklin"/>
              <a:ea typeface="Libre Franklin"/>
              <a:cs typeface="Libre Franklin"/>
              <a:sym typeface="Libre Franklin"/>
            </a:endParaRPr>
          </a:p>
          <a:p>
            <a:pPr marL="1080000" marR="0" lvl="0" indent="-717550" algn="l" rtl="0">
              <a:lnSpc>
                <a:spcPct val="100000"/>
              </a:lnSpc>
              <a:spcBef>
                <a:spcPts val="0"/>
              </a:spcBef>
              <a:spcAft>
                <a:spcPts val="0"/>
              </a:spcAft>
              <a:buClr>
                <a:srgbClr val="000000"/>
              </a:buClr>
              <a:buSzPts val="4700"/>
              <a:buFont typeface="Noto Sans Symbols"/>
              <a:buChar char="❑"/>
            </a:pPr>
            <a:r>
              <a:rPr lang="tr-TR" sz="4700" b="1" i="0" u="none" strike="noStrike" cap="none">
                <a:solidFill>
                  <a:srgbClr val="0070C0"/>
                </a:solidFill>
                <a:latin typeface="Libre Franklin"/>
                <a:ea typeface="Libre Franklin"/>
                <a:cs typeface="Libre Franklin"/>
                <a:sym typeface="Libre Franklin"/>
              </a:rPr>
              <a:t>Kalite Standartları</a:t>
            </a:r>
            <a:endParaRPr sz="4700" b="0" i="0" u="none" strike="noStrike" cap="none">
              <a:solidFill>
                <a:srgbClr val="000000"/>
              </a:solidFill>
              <a:latin typeface="Libre Franklin"/>
              <a:ea typeface="Libre Franklin"/>
              <a:cs typeface="Libre Franklin"/>
              <a:sym typeface="Libre Franklin"/>
            </a:endParaRPr>
          </a:p>
          <a:p>
            <a:pPr marL="1080000" marR="0" lvl="0" indent="-717550" algn="l" rtl="0">
              <a:lnSpc>
                <a:spcPct val="100000"/>
              </a:lnSpc>
              <a:spcBef>
                <a:spcPts val="0"/>
              </a:spcBef>
              <a:spcAft>
                <a:spcPts val="0"/>
              </a:spcAft>
              <a:buClr>
                <a:srgbClr val="000000"/>
              </a:buClr>
              <a:buSzPts val="4700"/>
              <a:buFont typeface="Noto Sans Symbols"/>
              <a:buChar char="❑"/>
            </a:pPr>
            <a:r>
              <a:rPr lang="tr-TR" sz="4700" b="1" i="0" u="none" strike="noStrike" cap="none">
                <a:solidFill>
                  <a:srgbClr val="F4B076"/>
                </a:solidFill>
                <a:latin typeface="Libre Franklin"/>
                <a:ea typeface="Libre Franklin"/>
                <a:cs typeface="Libre Franklin"/>
                <a:sym typeface="Libre Franklin"/>
              </a:rPr>
              <a:t>Değerlendirme Sistemi</a:t>
            </a:r>
            <a:endParaRPr sz="4700" b="0" i="0" u="none" strike="noStrike" cap="none">
              <a:solidFill>
                <a:srgbClr val="000000"/>
              </a:solidFill>
              <a:latin typeface="Libre Franklin"/>
              <a:ea typeface="Libre Franklin"/>
              <a:cs typeface="Libre Franklin"/>
              <a:sym typeface="Libre Franklin"/>
            </a:endParaRPr>
          </a:p>
          <a:p>
            <a:pPr marL="1080000" marR="0" lvl="0" indent="-717550" algn="l" rtl="0">
              <a:lnSpc>
                <a:spcPct val="100000"/>
              </a:lnSpc>
              <a:spcBef>
                <a:spcPts val="0"/>
              </a:spcBef>
              <a:spcAft>
                <a:spcPts val="0"/>
              </a:spcAft>
              <a:buClr>
                <a:srgbClr val="000000"/>
              </a:buClr>
              <a:buSzPts val="4700"/>
              <a:buFont typeface="Noto Sans Symbols"/>
              <a:buChar char="❑"/>
            </a:pPr>
            <a:r>
              <a:rPr lang="tr-TR" sz="4700" b="1" i="0" u="none" strike="noStrike" cap="none">
                <a:solidFill>
                  <a:srgbClr val="873871"/>
                </a:solidFill>
                <a:latin typeface="Libre Franklin"/>
                <a:ea typeface="Libre Franklin"/>
                <a:cs typeface="Libre Franklin"/>
                <a:sym typeface="Libre Franklin"/>
              </a:rPr>
              <a:t>Sürekli İyileştirme</a:t>
            </a:r>
            <a:r>
              <a:rPr lang="tr-TR" sz="4700" b="0" i="0" u="none" strike="noStrike" cap="none">
                <a:solidFill>
                  <a:srgbClr val="000000"/>
                </a:solidFill>
                <a:latin typeface="Libre Franklin"/>
                <a:ea typeface="Libre Franklin"/>
                <a:cs typeface="Libre Franklin"/>
                <a:sym typeface="Libre Franklin"/>
              </a:rPr>
              <a:t> </a:t>
            </a:r>
            <a:endParaRPr sz="1300" b="0" i="0" u="none" strike="noStrike" cap="none">
              <a:solidFill>
                <a:srgbClr val="000000"/>
              </a:solidFill>
              <a:latin typeface="Arial"/>
              <a:ea typeface="Arial"/>
              <a:cs typeface="Arial"/>
              <a:sym typeface="Arial"/>
            </a:endParaRPr>
          </a:p>
          <a:p>
            <a:pPr marL="719137" marR="0" lvl="0" indent="-719137"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84ed32b161_0_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lnSpc>
                <a:spcPct val="100000"/>
              </a:lnSpc>
              <a:spcBef>
                <a:spcPts val="0"/>
              </a:spcBef>
              <a:spcAft>
                <a:spcPts val="0"/>
              </a:spcAft>
              <a:buSzPts val="1200"/>
              <a:buNone/>
            </a:pPr>
            <a:fld id="{00000000-1234-1234-1234-123412341234}" type="slidenum">
              <a:rPr lang="tr-TR" smtClean="0"/>
              <a:pPr/>
              <a:t>9</a:t>
            </a:fld>
            <a:endParaRPr>
              <a:solidFill>
                <a:srgbClr val="888888"/>
              </a:solidFill>
              <a:latin typeface="Calibri"/>
              <a:ea typeface="Calibri"/>
              <a:cs typeface="Calibri"/>
              <a:sym typeface="Calibri"/>
            </a:endParaRPr>
          </a:p>
        </p:txBody>
      </p:sp>
      <p:pic>
        <p:nvPicPr>
          <p:cNvPr id="201" name="Google Shape;201;g184ed32b161_0_203"/>
          <p:cNvPicPr preferRelativeResize="0"/>
          <p:nvPr/>
        </p:nvPicPr>
        <p:blipFill rotWithShape="1">
          <a:blip r:embed="rId3">
            <a:alphaModFix/>
          </a:blip>
          <a:srcRect/>
          <a:stretch/>
        </p:blipFill>
        <p:spPr>
          <a:xfrm>
            <a:off x="152400" y="1051725"/>
            <a:ext cx="11775477" cy="4859624"/>
          </a:xfrm>
          <a:prstGeom prst="rect">
            <a:avLst/>
          </a:prstGeom>
          <a:noFill/>
          <a:ln>
            <a:noFill/>
          </a:ln>
        </p:spPr>
      </p:pic>
      <p:sp>
        <p:nvSpPr>
          <p:cNvPr id="202" name="Google Shape;202;g184ed32b161_0_203"/>
          <p:cNvSpPr txBox="1"/>
          <p:nvPr/>
        </p:nvSpPr>
        <p:spPr>
          <a:xfrm>
            <a:off x="0" y="154911"/>
            <a:ext cx="12192000" cy="7758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tr-TR" sz="3600" b="1" i="0" u="none" strike="noStrike" cap="none">
                <a:solidFill>
                  <a:srgbClr val="873871"/>
                </a:solidFill>
                <a:latin typeface="Roboto"/>
                <a:ea typeface="Roboto"/>
                <a:cs typeface="Roboto"/>
                <a:sym typeface="Roboto"/>
              </a:rPr>
              <a:t>Kalite Güvence Sistemi</a:t>
            </a:r>
            <a:endParaRPr sz="4000" b="1" i="0" u="none" strike="noStrike" cap="none">
              <a:solidFill>
                <a:srgbClr val="2289A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5236</Words>
  <Application>Microsoft Office PowerPoint</Application>
  <PresentationFormat>Geniş ekran</PresentationFormat>
  <Paragraphs>477</Paragraphs>
  <Slides>59</Slides>
  <Notes>55</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59</vt:i4>
      </vt:variant>
    </vt:vector>
  </HeadingPairs>
  <TitlesOfParts>
    <vt:vector size="73" baseType="lpstr">
      <vt:lpstr>Times New Roman</vt:lpstr>
      <vt:lpstr>Segoe MDL2 Assets</vt:lpstr>
      <vt:lpstr>Wingdings</vt:lpstr>
      <vt:lpstr>Aharoni</vt:lpstr>
      <vt:lpstr>Arial</vt:lpstr>
      <vt:lpstr>Roboto</vt:lpstr>
      <vt:lpstr>Nunito</vt:lpstr>
      <vt:lpstr>Arial Black</vt:lpstr>
      <vt:lpstr>Noto Sans Symbols</vt:lpstr>
      <vt:lpstr>Century Gothic</vt:lpstr>
      <vt:lpstr>Libre Franklin</vt:lpstr>
      <vt:lpstr>Amasis MT Pro</vt:lpstr>
      <vt:lpstr>Calibri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Eğitimin PUKÖ Döngüsü: AYDEP</vt:lpstr>
      <vt:lpstr>PowerPoint Sunusu</vt:lpstr>
      <vt:lpstr>DEĞERLENDİRME DETAY PLAN ÖRNEĞİ (Akademik Birimler)</vt:lpstr>
      <vt:lpstr>Değerlendirme DETAY PLAN ÖRNEĞİ (İdari Birimler için)</vt:lpstr>
      <vt:lpstr>DEĞERLENDİRME ÖNCESİ YAPILACAK ÇALIŞMALAR</vt:lpstr>
      <vt:lpstr>DEĞERLENDİRME AŞAMASINDA DİKKAT EDİLECEK HUSUSLAR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EKREM ÖZTÜRK</cp:lastModifiedBy>
  <cp:revision>37</cp:revision>
  <dcterms:created xsi:type="dcterms:W3CDTF">2021-03-06T22:23:03Z</dcterms:created>
  <dcterms:modified xsi:type="dcterms:W3CDTF">2024-11-18T07:10:09Z</dcterms:modified>
</cp:coreProperties>
</file>