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8" r:id="rId4"/>
    <p:sldId id="259" r:id="rId5"/>
    <p:sldId id="269" r:id="rId6"/>
    <p:sldId id="270" r:id="rId7"/>
    <p:sldId id="273" r:id="rId8"/>
    <p:sldId id="262" r:id="rId9"/>
    <p:sldId id="263" r:id="rId10"/>
    <p:sldId id="264" r:id="rId11"/>
    <p:sldId id="271" r:id="rId12"/>
    <p:sldId id="266" r:id="rId13"/>
    <p:sldId id="267" r:id="rId14"/>
    <p:sldId id="274" r:id="rId15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B"/>
    <a:srgbClr val="001C54"/>
    <a:srgbClr val="001F5C"/>
    <a:srgbClr val="F5FCFD"/>
    <a:srgbClr val="F6FBFC"/>
    <a:srgbClr val="FFFFFF"/>
    <a:srgbClr val="E9F9FB"/>
    <a:srgbClr val="FF9933"/>
    <a:srgbClr val="000000"/>
    <a:srgbClr val="93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6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4AD7-C058-4CC0-B95B-62C27C11522C}" type="datetimeFigureOut">
              <a:rPr lang="tr-TR" smtClean="0"/>
              <a:t>26.02.2026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D8C0-D304-4C5D-B242-B45FDE3F64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517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FD8C0-D304-4C5D-B242-B45FDE3F648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36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FD8C0-D304-4C5D-B242-B45FDE3F648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55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516DB16-0250-8798-98C1-06C18F4954C1}"/>
              </a:ext>
            </a:extLst>
          </p:cNvPr>
          <p:cNvSpPr txBox="1"/>
          <p:nvPr/>
        </p:nvSpPr>
        <p:spPr>
          <a:xfrm>
            <a:off x="14909800" y="8763000"/>
            <a:ext cx="1346200" cy="369332"/>
          </a:xfrm>
          <a:prstGeom prst="rect">
            <a:avLst/>
          </a:prstGeom>
          <a:solidFill>
            <a:srgbClr val="F5FCFD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CCC792-D828-F566-369A-4B86CC65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071234"/>
            <a:ext cx="12700000" cy="7001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8416755-C5C6-EF4F-B2DF-D66D45E2120C}"/>
              </a:ext>
            </a:extLst>
          </p:cNvPr>
          <p:cNvSpPr txBox="1"/>
          <p:nvPr/>
        </p:nvSpPr>
        <p:spPr>
          <a:xfrm>
            <a:off x="14986000" y="8763000"/>
            <a:ext cx="1270000" cy="369332"/>
          </a:xfrm>
          <a:prstGeom prst="rect">
            <a:avLst/>
          </a:prstGeom>
          <a:solidFill>
            <a:srgbClr val="F5FCFD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2B246BB-C37C-884E-1539-D92DC1282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" y="0"/>
            <a:ext cx="16256000" cy="807719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7CFC891-333B-8322-46DF-AA96425A9BDB}"/>
              </a:ext>
            </a:extLst>
          </p:cNvPr>
          <p:cNvSpPr txBox="1"/>
          <p:nvPr/>
        </p:nvSpPr>
        <p:spPr>
          <a:xfrm>
            <a:off x="22100" y="8077200"/>
            <a:ext cx="16256000" cy="1066800"/>
          </a:xfrm>
          <a:prstGeom prst="rect">
            <a:avLst/>
          </a:prstGeom>
          <a:solidFill>
            <a:srgbClr val="001C54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256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B520029-A67A-E075-DBE5-014150AA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021556"/>
            <a:ext cx="12623800" cy="71008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DA2E8B-3EEF-6A15-892D-E67606E9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850106"/>
            <a:ext cx="13233400" cy="74437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E6319AF-11B5-E28B-CA90-B0D47F959231}"/>
              </a:ext>
            </a:extLst>
          </p:cNvPr>
          <p:cNvSpPr txBox="1"/>
          <p:nvPr/>
        </p:nvSpPr>
        <p:spPr>
          <a:xfrm>
            <a:off x="4089400" y="3156857"/>
            <a:ext cx="7467600" cy="923330"/>
          </a:xfrm>
          <a:prstGeom prst="rect">
            <a:avLst/>
          </a:prstGeom>
          <a:solidFill>
            <a:srgbClr val="F3F7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2908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A03BA39-74B1-9665-6319-D2CF847E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143000"/>
            <a:ext cx="11353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0FED00BB-E89C-5CC7-D71F-57135D273E39}"/>
              </a:ext>
            </a:extLst>
          </p:cNvPr>
          <p:cNvSpPr txBox="1"/>
          <p:nvPr/>
        </p:nvSpPr>
        <p:spPr>
          <a:xfrm>
            <a:off x="2533419" y="3392097"/>
            <a:ext cx="11769758" cy="1323439"/>
          </a:xfrm>
          <a:prstGeom prst="rect">
            <a:avLst/>
          </a:prstGeom>
          <a:solidFill>
            <a:srgbClr val="F5FCFD"/>
          </a:solidFill>
          <a:ln w="3810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YÖK’ün temel yaklaşımı ‘Tek Tip’ model dayatması değildir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8583F77-6389-6FBF-B825-4C6E1B45206A}"/>
              </a:ext>
            </a:extLst>
          </p:cNvPr>
          <p:cNvSpPr txBox="1"/>
          <p:nvPr/>
        </p:nvSpPr>
        <p:spPr>
          <a:xfrm>
            <a:off x="2414319" y="533400"/>
            <a:ext cx="11888859" cy="2062103"/>
          </a:xfrm>
          <a:prstGeom prst="rect">
            <a:avLst/>
          </a:prstGeom>
          <a:solidFill>
            <a:srgbClr val="F5FCFD"/>
          </a:solidFill>
          <a:ln w="3810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/>
              <a:t>2547 sayılı Yükseköğretim Kanunu &amp; YÖK Esasları</a:t>
            </a:r>
          </a:p>
          <a:p>
            <a:pPr algn="ctr"/>
            <a:endParaRPr lang="tr-TR" sz="2800" b="1" dirty="0"/>
          </a:p>
          <a:p>
            <a:pPr algn="ctr"/>
            <a:r>
              <a:rPr lang="tr-TR" sz="5400" b="1" dirty="0"/>
              <a:t>Yasal Dayanak ve Esneklik İlkesi</a:t>
            </a:r>
            <a:endParaRPr lang="tr-TR" sz="2800" dirty="0"/>
          </a:p>
          <a:p>
            <a:pPr algn="r"/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2FC0C03-8746-6766-1D9C-B50509C2B4E6}"/>
              </a:ext>
            </a:extLst>
          </p:cNvPr>
          <p:cNvSpPr txBox="1"/>
          <p:nvPr/>
        </p:nvSpPr>
        <p:spPr>
          <a:xfrm>
            <a:off x="2414318" y="5486400"/>
            <a:ext cx="11888859" cy="1938992"/>
          </a:xfrm>
          <a:prstGeom prst="rect">
            <a:avLst/>
          </a:prstGeom>
          <a:solidFill>
            <a:srgbClr val="F5FCFD"/>
          </a:solidFill>
          <a:ln w="3810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Programın niteliğine ve sektörle kurulan iş birliğinin gücüne bağlı olarak, program temelli, esnek ve izlenebilir eğitim modelleri esastır.</a:t>
            </a:r>
          </a:p>
        </p:txBody>
      </p:sp>
    </p:spTree>
    <p:extLst>
      <p:ext uri="{BB962C8B-B14F-4D97-AF65-F5344CB8AC3E}">
        <p14:creationId xmlns:p14="http://schemas.microsoft.com/office/powerpoint/2010/main" val="262064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1C23246-51B4-18FB-507A-3F24587F41E0}"/>
              </a:ext>
            </a:extLst>
          </p:cNvPr>
          <p:cNvSpPr txBox="1"/>
          <p:nvPr/>
        </p:nvSpPr>
        <p:spPr>
          <a:xfrm>
            <a:off x="14833600" y="8763000"/>
            <a:ext cx="1422400" cy="369332"/>
          </a:xfrm>
          <a:prstGeom prst="rect">
            <a:avLst/>
          </a:prstGeom>
          <a:solidFill>
            <a:srgbClr val="F5FCFD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0B7ED8A0-6013-55D4-0AF6-505B522E1FD1}"/>
              </a:ext>
            </a:extLst>
          </p:cNvPr>
          <p:cNvSpPr txBox="1"/>
          <p:nvPr/>
        </p:nvSpPr>
        <p:spPr>
          <a:xfrm>
            <a:off x="0" y="0"/>
            <a:ext cx="16256000" cy="1569660"/>
          </a:xfrm>
          <a:prstGeom prst="rect">
            <a:avLst/>
          </a:prstGeom>
          <a:solidFill>
            <a:srgbClr val="F5FCFD"/>
          </a:solidFill>
        </p:spPr>
        <p:txBody>
          <a:bodyPr wrap="square" rtlCol="0">
            <a:spAutoFit/>
          </a:bodyPr>
          <a:lstStyle/>
          <a:p>
            <a:pPr algn="ctr"/>
            <a:endParaRPr lang="tr-TR" sz="4800" b="1" dirty="0"/>
          </a:p>
          <a:p>
            <a:pPr algn="ctr"/>
            <a:r>
              <a:rPr lang="tr-TR" sz="4800" b="1" dirty="0" err="1"/>
              <a:t>NTMYO’daki</a:t>
            </a:r>
            <a:r>
              <a:rPr lang="tr-TR" sz="4800" b="1" dirty="0"/>
              <a:t> 4+2 Modelinin Altyapısı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554BE6C-739E-B26C-C212-26CF7CCC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661"/>
            <a:ext cx="16256000" cy="757434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98D33DA-7F3E-3AD1-1052-A103F82EFB2D}"/>
              </a:ext>
            </a:extLst>
          </p:cNvPr>
          <p:cNvSpPr txBox="1"/>
          <p:nvPr/>
        </p:nvSpPr>
        <p:spPr>
          <a:xfrm>
            <a:off x="15138400" y="8769721"/>
            <a:ext cx="1117600" cy="369332"/>
          </a:xfrm>
          <a:prstGeom prst="rect">
            <a:avLst/>
          </a:prstGeom>
          <a:solidFill>
            <a:srgbClr val="F5FCFD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716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D489C0E-C387-6B23-3F43-858BAE07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36" y="1905000"/>
            <a:ext cx="11702064" cy="5925377"/>
          </a:xfrm>
          <a:prstGeom prst="rect">
            <a:avLst/>
          </a:prstGeom>
          <a:noFill/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1D449A90-0935-0CCA-B71E-BD9C8E972295}"/>
              </a:ext>
            </a:extLst>
          </p:cNvPr>
          <p:cNvSpPr txBox="1"/>
          <p:nvPr/>
        </p:nvSpPr>
        <p:spPr>
          <a:xfrm>
            <a:off x="1378937" y="1905000"/>
            <a:ext cx="2438399" cy="5909310"/>
          </a:xfrm>
          <a:prstGeom prst="rect">
            <a:avLst/>
          </a:prstGeom>
          <a:solidFill>
            <a:srgbClr val="F3F7FB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tr-TR" b="1" dirty="0"/>
          </a:p>
          <a:p>
            <a:pPr marL="342900" indent="-342900">
              <a:buAutoNum type="arabicPeriod"/>
            </a:pPr>
            <a:endParaRPr lang="tr-TR" b="1" dirty="0"/>
          </a:p>
          <a:p>
            <a:pPr marL="342900" indent="-342900">
              <a:buAutoNum type="arabicPeriod"/>
            </a:pPr>
            <a:r>
              <a:rPr lang="tr-TR" b="1" dirty="0"/>
              <a:t>İleri yetkinlik: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Öğrenciler uzun süre işletmede kalarak derinlikli beceri kazanır.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/>
              <a:t>3. İstihdam Odaklılık: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İşletmeler öğrencileri uzun vadeli gözlemleyerek ‘geleceğin personeli’ olarak yetiştirir.</a:t>
            </a:r>
          </a:p>
          <a:p>
            <a:r>
              <a:rPr lang="tr-TR" b="1" dirty="0"/>
              <a:t>      </a:t>
            </a:r>
          </a:p>
          <a:p>
            <a:endParaRPr lang="tr-TR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1D674D7-4C94-32D5-E98A-307D3521A541}"/>
              </a:ext>
            </a:extLst>
          </p:cNvPr>
          <p:cNvSpPr txBox="1"/>
          <p:nvPr/>
        </p:nvSpPr>
        <p:spPr>
          <a:xfrm>
            <a:off x="1378937" y="569155"/>
            <a:ext cx="14140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4+2 Modelinin Stratejik Avantajları: ‘‘Mesleki Derinlik’’</a:t>
            </a:r>
          </a:p>
        </p:txBody>
      </p:sp>
    </p:spTree>
    <p:extLst>
      <p:ext uri="{BB962C8B-B14F-4D97-AF65-F5344CB8AC3E}">
        <p14:creationId xmlns:p14="http://schemas.microsoft.com/office/powerpoint/2010/main" val="124825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63E78A4-43E6-62F8-1CDB-8F8E15AF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990600"/>
            <a:ext cx="1135380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3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533400"/>
            <a:ext cx="13995400" cy="7806809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EB4456D-8FCF-9763-5979-63A0220A2AD9}"/>
              </a:ext>
            </a:extLst>
          </p:cNvPr>
          <p:cNvSpPr txBox="1"/>
          <p:nvPr/>
        </p:nvSpPr>
        <p:spPr>
          <a:xfrm>
            <a:off x="13511810" y="7952673"/>
            <a:ext cx="1422400" cy="369332"/>
          </a:xfrm>
          <a:prstGeom prst="rect">
            <a:avLst/>
          </a:prstGeom>
          <a:solidFill>
            <a:srgbClr val="F5FCFD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858994"/>
            <a:ext cx="14071600" cy="791270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6ECBB1B-9E17-1821-7230-C8E695062A8B}"/>
              </a:ext>
            </a:extLst>
          </p:cNvPr>
          <p:cNvSpPr txBox="1"/>
          <p:nvPr/>
        </p:nvSpPr>
        <p:spPr>
          <a:xfrm>
            <a:off x="13893800" y="8402367"/>
            <a:ext cx="1270000" cy="369332"/>
          </a:xfrm>
          <a:prstGeom prst="rect">
            <a:avLst/>
          </a:prstGeom>
          <a:solidFill>
            <a:srgbClr val="F5FCFD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89</Words>
  <Application>Microsoft Office PowerPoint</Application>
  <PresentationFormat>Özel</PresentationFormat>
  <Paragraphs>23</Paragraphs>
  <Slides>14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Songül KESEN</dc:creator>
  <cp:lastModifiedBy>SONGÜL KESEN</cp:lastModifiedBy>
  <cp:revision>6</cp:revision>
  <dcterms:created xsi:type="dcterms:W3CDTF">2006-08-16T00:00:00Z</dcterms:created>
  <dcterms:modified xsi:type="dcterms:W3CDTF">2026-02-26T13:10:15Z</dcterms:modified>
</cp:coreProperties>
</file>