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76" r:id="rId3"/>
    <p:sldId id="279" r:id="rId4"/>
    <p:sldId id="258" r:id="rId5"/>
    <p:sldId id="257" r:id="rId6"/>
    <p:sldId id="260" r:id="rId7"/>
    <p:sldId id="261" r:id="rId8"/>
    <p:sldId id="262" r:id="rId9"/>
    <p:sldId id="263" r:id="rId10"/>
    <p:sldId id="264" r:id="rId11"/>
    <p:sldId id="265" r:id="rId12"/>
    <p:sldId id="272" r:id="rId13"/>
    <p:sldId id="274" r:id="rId14"/>
    <p:sldId id="273" r:id="rId15"/>
    <p:sldId id="267" r:id="rId16"/>
    <p:sldId id="271" r:id="rId17"/>
    <p:sldId id="268" r:id="rId18"/>
    <p:sldId id="269" r:id="rId19"/>
    <p:sldId id="278" r:id="rId20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8" d="100"/>
          <a:sy n="78" d="100"/>
        </p:scale>
        <p:origin x="76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66C50-B334-433D-AD69-85DF69E8883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D2EC8-AC86-4DEC-ADDE-11414B6B8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775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234" y="8534400"/>
            <a:ext cx="16251767" cy="60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1" y="8445755"/>
            <a:ext cx="16251767" cy="853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3040" y="1011936"/>
            <a:ext cx="13411200" cy="475488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10666" spc="-67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6735" y="5940827"/>
            <a:ext cx="13411200" cy="1524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3200" cap="all" spc="267" baseline="0">
                <a:solidFill>
                  <a:schemeClr val="tx2"/>
                </a:solidFill>
                <a:latin typeface="+mj-lt"/>
              </a:defRPr>
            </a:lvl1pPr>
            <a:lvl2pPr marL="609585" indent="0" algn="ctr">
              <a:buNone/>
              <a:defRPr sz="3200"/>
            </a:lvl2pPr>
            <a:lvl3pPr marL="1219170" indent="0" algn="ctr">
              <a:buNone/>
              <a:defRPr sz="3200"/>
            </a:lvl3pPr>
            <a:lvl4pPr marL="1828754" indent="0" algn="ctr">
              <a:buNone/>
              <a:defRPr sz="2667"/>
            </a:lvl4pPr>
            <a:lvl5pPr marL="2438339" indent="0" algn="ctr">
              <a:buNone/>
              <a:defRPr sz="2667"/>
            </a:lvl5pPr>
            <a:lvl6pPr marL="3047924" indent="0" algn="ctr">
              <a:buNone/>
              <a:defRPr sz="2667"/>
            </a:lvl6pPr>
            <a:lvl7pPr marL="3657509" indent="0" algn="ctr">
              <a:buNone/>
              <a:defRPr sz="2667"/>
            </a:lvl7pPr>
            <a:lvl8pPr marL="4267093" indent="0" algn="ctr">
              <a:buNone/>
              <a:defRPr sz="2667"/>
            </a:lvl8pPr>
            <a:lvl9pPr marL="4876678" indent="0" algn="ctr">
              <a:buNone/>
              <a:defRPr sz="266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610211" y="5791200"/>
            <a:ext cx="131673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6730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009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234" y="8534400"/>
            <a:ext cx="16251767" cy="60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1" y="8445755"/>
            <a:ext cx="16251767" cy="853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33200" y="553038"/>
            <a:ext cx="3505200" cy="7676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553037"/>
            <a:ext cx="10312400" cy="7676563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746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6881351-3A2C-BE9C-B021-0B8B7455C6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19" y="0"/>
            <a:ext cx="16247363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786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41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234" y="8534400"/>
            <a:ext cx="16251767" cy="60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1" y="8445755"/>
            <a:ext cx="16251767" cy="853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40" y="1011936"/>
            <a:ext cx="13411200" cy="475488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10666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5937504"/>
            <a:ext cx="13411200" cy="1524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3200" cap="all" spc="267" baseline="0">
                <a:solidFill>
                  <a:schemeClr val="tx2"/>
                </a:solidFill>
                <a:latin typeface="+mj-lt"/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610211" y="5791200"/>
            <a:ext cx="131673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8865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463040" y="382138"/>
            <a:ext cx="13411200" cy="19343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63039" y="2460979"/>
            <a:ext cx="6583680" cy="5364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90560" y="2460980"/>
            <a:ext cx="6583680" cy="5364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95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463040" y="382138"/>
            <a:ext cx="13411200" cy="19343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461403"/>
            <a:ext cx="6583680" cy="981709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667" b="0" cap="all" baseline="0">
                <a:solidFill>
                  <a:schemeClr val="tx2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3040" y="3443112"/>
            <a:ext cx="6583680" cy="45042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90560" y="2461403"/>
            <a:ext cx="6583680" cy="981709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667" b="0" cap="all" baseline="0">
                <a:solidFill>
                  <a:schemeClr val="tx2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90560" y="3443112"/>
            <a:ext cx="6583680" cy="45042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23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167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34" y="8534400"/>
            <a:ext cx="16251767" cy="60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1" y="8445755"/>
            <a:ext cx="16251767" cy="853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85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2" y="0"/>
            <a:ext cx="5401055" cy="914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386761" y="0"/>
            <a:ext cx="85344" cy="9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479"/>
            <a:ext cx="4267200" cy="304800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975360"/>
            <a:ext cx="8656320" cy="701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3901440"/>
            <a:ext cx="4267200" cy="4505499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0683" y="8613048"/>
            <a:ext cx="3491347" cy="486833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00800" y="8613048"/>
            <a:ext cx="6197600" cy="486833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58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6604000"/>
            <a:ext cx="16251767" cy="2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1" y="6553435"/>
            <a:ext cx="16251767" cy="853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40" y="6766560"/>
            <a:ext cx="13484352" cy="1097280"/>
          </a:xfrm>
        </p:spPr>
        <p:txBody>
          <a:bodyPr lIns="91440" tIns="0" rIns="91440" bIns="0" anchor="b">
            <a:noAutofit/>
          </a:bodyPr>
          <a:lstStyle>
            <a:lvl1pPr>
              <a:defRPr sz="4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" y="0"/>
            <a:ext cx="16255980" cy="6553435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4267">
                <a:solidFill>
                  <a:schemeClr val="bg1"/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3040" y="7876031"/>
            <a:ext cx="13484352" cy="79248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None/>
              <a:defRPr sz="2000">
                <a:solidFill>
                  <a:srgbClr val="FFFFFF"/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096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8534400"/>
            <a:ext cx="16256000" cy="60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" y="8445755"/>
            <a:ext cx="16256001" cy="87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3040" y="382138"/>
            <a:ext cx="13411200" cy="19343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460979"/>
            <a:ext cx="13411200" cy="536448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63041" y="8613048"/>
            <a:ext cx="329636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14914" y="8613048"/>
            <a:ext cx="643040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200611" y="8613048"/>
            <a:ext cx="174936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591376" y="2317127"/>
            <a:ext cx="132892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4535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1219170" rtl="0" eaLnBrk="1" latinLnBrk="0" hangingPunct="1">
        <a:lnSpc>
          <a:spcPct val="85000"/>
        </a:lnSpc>
        <a:spcBef>
          <a:spcPct val="0"/>
        </a:spcBef>
        <a:buNone/>
        <a:defRPr sz="6400" kern="1200" spc="-67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21917" indent="-121917" algn="l" defTabSz="1219170" rtl="0" eaLnBrk="1" latinLnBrk="0" hangingPunct="1">
        <a:lnSpc>
          <a:spcPct val="90000"/>
        </a:lnSpc>
        <a:spcBef>
          <a:spcPts val="1600"/>
        </a:spcBef>
        <a:spcAft>
          <a:spcPts val="267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6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12051" indent="-243834" algn="l" defTabSz="1219170" rtl="0" eaLnBrk="1" latinLnBrk="0" hangingPunct="1">
        <a:lnSpc>
          <a:spcPct val="90000"/>
        </a:lnSpc>
        <a:spcBef>
          <a:spcPts val="267"/>
        </a:spcBef>
        <a:spcAft>
          <a:spcPts val="533"/>
        </a:spcAft>
        <a:buClr>
          <a:schemeClr val="accent1"/>
        </a:buClr>
        <a:buFont typeface="Calibri" pitchFamily="34" charset="0"/>
        <a:buChar char="◦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755885" indent="-243834" algn="l" defTabSz="1219170" rtl="0" eaLnBrk="1" latinLnBrk="0" hangingPunct="1">
        <a:lnSpc>
          <a:spcPct val="90000"/>
        </a:lnSpc>
        <a:spcBef>
          <a:spcPts val="267"/>
        </a:spcBef>
        <a:spcAft>
          <a:spcPts val="533"/>
        </a:spcAft>
        <a:buClr>
          <a:schemeClr val="accent1"/>
        </a:buClr>
        <a:buFont typeface="Calibri" pitchFamily="34" charset="0"/>
        <a:buChar char="◦"/>
        <a:defRPr sz="18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99719" indent="-243834" algn="l" defTabSz="1219170" rtl="0" eaLnBrk="1" latinLnBrk="0" hangingPunct="1">
        <a:lnSpc>
          <a:spcPct val="90000"/>
        </a:lnSpc>
        <a:spcBef>
          <a:spcPts val="267"/>
        </a:spcBef>
        <a:spcAft>
          <a:spcPts val="533"/>
        </a:spcAft>
        <a:buClr>
          <a:schemeClr val="accent1"/>
        </a:buClr>
        <a:buFont typeface="Calibri" pitchFamily="34" charset="0"/>
        <a:buChar char="◦"/>
        <a:defRPr sz="18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43553" indent="-243834" algn="l" defTabSz="1219170" rtl="0" eaLnBrk="1" latinLnBrk="0" hangingPunct="1">
        <a:lnSpc>
          <a:spcPct val="90000"/>
        </a:lnSpc>
        <a:spcBef>
          <a:spcPts val="267"/>
        </a:spcBef>
        <a:spcAft>
          <a:spcPts val="533"/>
        </a:spcAft>
        <a:buClr>
          <a:schemeClr val="accent1"/>
        </a:buClr>
        <a:buFont typeface="Calibri" pitchFamily="34" charset="0"/>
        <a:buChar char="◦"/>
        <a:defRPr sz="18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66630" indent="-304792" algn="l" defTabSz="1219170" rtl="0" eaLnBrk="1" latinLnBrk="0" hangingPunct="1">
        <a:lnSpc>
          <a:spcPct val="90000"/>
        </a:lnSpc>
        <a:spcBef>
          <a:spcPts val="267"/>
        </a:spcBef>
        <a:spcAft>
          <a:spcPts val="533"/>
        </a:spcAft>
        <a:buClr>
          <a:schemeClr val="accent1"/>
        </a:buClr>
        <a:buFont typeface="Calibri" pitchFamily="34" charset="0"/>
        <a:buChar char="◦"/>
        <a:defRPr sz="18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33290" indent="-304792" algn="l" defTabSz="1219170" rtl="0" eaLnBrk="1" latinLnBrk="0" hangingPunct="1">
        <a:lnSpc>
          <a:spcPct val="90000"/>
        </a:lnSpc>
        <a:spcBef>
          <a:spcPts val="267"/>
        </a:spcBef>
        <a:spcAft>
          <a:spcPts val="533"/>
        </a:spcAft>
        <a:buClr>
          <a:schemeClr val="accent1"/>
        </a:buClr>
        <a:buFont typeface="Calibri" pitchFamily="34" charset="0"/>
        <a:buChar char="◦"/>
        <a:defRPr sz="18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99950" indent="-304792" algn="l" defTabSz="1219170" rtl="0" eaLnBrk="1" latinLnBrk="0" hangingPunct="1">
        <a:lnSpc>
          <a:spcPct val="90000"/>
        </a:lnSpc>
        <a:spcBef>
          <a:spcPts val="267"/>
        </a:spcBef>
        <a:spcAft>
          <a:spcPts val="533"/>
        </a:spcAft>
        <a:buClr>
          <a:schemeClr val="accent1"/>
        </a:buClr>
        <a:buFont typeface="Calibri" pitchFamily="34" charset="0"/>
        <a:buChar char="◦"/>
        <a:defRPr sz="18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266610" indent="-304792" algn="l" defTabSz="1219170" rtl="0" eaLnBrk="1" latinLnBrk="0" hangingPunct="1">
        <a:lnSpc>
          <a:spcPct val="90000"/>
        </a:lnSpc>
        <a:spcBef>
          <a:spcPts val="267"/>
        </a:spcBef>
        <a:spcAft>
          <a:spcPts val="533"/>
        </a:spcAft>
        <a:buClr>
          <a:schemeClr val="accent1"/>
        </a:buClr>
        <a:buFont typeface="Calibri" pitchFamily="34" charset="0"/>
        <a:buChar char="◦"/>
        <a:defRPr sz="18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1" y="0"/>
            <a:ext cx="16255593" cy="195072"/>
          </a:xfrm>
          <a:prstGeom prst="rect">
            <a:avLst/>
          </a:prstGeom>
          <a:solidFill>
            <a:srgbClr val="0057A8"/>
          </a:solidFill>
          <a:ln w="12700">
            <a:solidFill>
              <a:srgbClr val="0057A8"/>
            </a:solidFill>
            <a:prstDash val="solid"/>
          </a:ln>
        </p:spPr>
        <p:txBody>
          <a:bodyPr/>
          <a:lstStyle/>
          <a:p>
            <a:endParaRPr lang="tr-TR" sz="2400"/>
          </a:p>
        </p:txBody>
      </p:sp>
      <p:sp>
        <p:nvSpPr>
          <p:cNvPr id="4" name="Shape 2"/>
          <p:cNvSpPr/>
          <p:nvPr/>
        </p:nvSpPr>
        <p:spPr>
          <a:xfrm>
            <a:off x="1" y="8948928"/>
            <a:ext cx="16255593" cy="195072"/>
          </a:xfrm>
          <a:prstGeom prst="rect">
            <a:avLst/>
          </a:prstGeom>
          <a:solidFill>
            <a:srgbClr val="54B72D"/>
          </a:solidFill>
          <a:ln w="12700">
            <a:solidFill>
              <a:srgbClr val="54B72D"/>
            </a:solidFill>
            <a:prstDash val="solid"/>
          </a:ln>
        </p:spPr>
        <p:txBody>
          <a:bodyPr/>
          <a:lstStyle/>
          <a:p>
            <a:endParaRPr lang="tr-TR" sz="2400"/>
          </a:p>
        </p:txBody>
      </p:sp>
      <p:sp>
        <p:nvSpPr>
          <p:cNvPr id="5" name="Shape 3"/>
          <p:cNvSpPr/>
          <p:nvPr/>
        </p:nvSpPr>
        <p:spPr>
          <a:xfrm>
            <a:off x="0" y="195072"/>
            <a:ext cx="146304" cy="8753856"/>
          </a:xfrm>
          <a:prstGeom prst="rect">
            <a:avLst/>
          </a:prstGeom>
          <a:solidFill>
            <a:srgbClr val="F8B000"/>
          </a:solidFill>
          <a:ln w="12700">
            <a:solidFill>
              <a:srgbClr val="F8B000"/>
            </a:solidFill>
            <a:prstDash val="solid"/>
          </a:ln>
        </p:spPr>
        <p:txBody>
          <a:bodyPr/>
          <a:lstStyle/>
          <a:p>
            <a:endParaRPr lang="tr-TR" sz="2400"/>
          </a:p>
        </p:txBody>
      </p:sp>
      <p:pic>
        <p:nvPicPr>
          <p:cNvPr id="6" name="Image 0" descr="/mnt/data/kaeu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" y="609600"/>
            <a:ext cx="1048512" cy="10485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89760" y="707136"/>
            <a:ext cx="579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67" b="1" dirty="0">
                <a:solidFill>
                  <a:srgbClr val="0A2F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KIRŞEHİR AHİ EVRAN ÜNİVERSİTESİ</a:t>
            </a:r>
            <a:endParaRPr lang="en-US" sz="1667" dirty="0"/>
          </a:p>
        </p:txBody>
      </p:sp>
      <p:sp>
        <p:nvSpPr>
          <p:cNvPr id="8" name="Text 5"/>
          <p:cNvSpPr/>
          <p:nvPr/>
        </p:nvSpPr>
        <p:spPr>
          <a:xfrm>
            <a:off x="1889760" y="1121664"/>
            <a:ext cx="4876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latin typeface="Aptos" pitchFamily="34" charset="0"/>
                <a:ea typeface="Aptos" pitchFamily="34" charset="-122"/>
                <a:cs typeface="Aptos" pitchFamily="34" charset="-120"/>
              </a:rPr>
              <a:t>Kalite Yönetim Koordinatörlüğü</a:t>
            </a:r>
            <a:endParaRPr lang="en-US" sz="1600" b="1" dirty="0"/>
          </a:p>
        </p:txBody>
      </p:sp>
      <p:sp>
        <p:nvSpPr>
          <p:cNvPr id="10" name="Text 6"/>
          <p:cNvSpPr/>
          <p:nvPr/>
        </p:nvSpPr>
        <p:spPr>
          <a:xfrm>
            <a:off x="914400" y="2255520"/>
            <a:ext cx="5181600" cy="414528"/>
          </a:xfrm>
          <a:prstGeom prst="rect">
            <a:avLst/>
          </a:prstGeom>
          <a:solidFill>
            <a:srgbClr val="EAF4FF"/>
          </a:solidFill>
          <a:ln>
            <a:solidFill>
              <a:srgbClr val="EAF4FF"/>
            </a:solidFill>
          </a:ln>
        </p:spPr>
        <p:txBody>
          <a:bodyPr wrap="square" lIns="1355" tIns="1355" rIns="1355" bIns="1355" rtlCol="0" anchor="ctr">
            <a:normAutofit/>
          </a:bodyPr>
          <a:lstStyle/>
          <a:p>
            <a:r>
              <a:rPr lang="en-US" sz="1600" b="1" dirty="0">
                <a:solidFill>
                  <a:srgbClr val="0057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2026 EFQM MODELİ SAHA HAZIRLIK ÇALIŞMALARI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877824" y="3023616"/>
            <a:ext cx="8595360" cy="17312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5333" b="1" dirty="0">
                <a:solidFill>
                  <a:srgbClr val="0A2F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Kriter Bazlı</a:t>
            </a:r>
            <a:endParaRPr lang="en-US" sz="5333" dirty="0"/>
          </a:p>
          <a:p>
            <a:r>
              <a:rPr lang="tr-TR" sz="5333" b="1" dirty="0">
                <a:solidFill>
                  <a:srgbClr val="0A2F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EFQM Birim Öz Değerlendirme </a:t>
            </a:r>
            <a:r>
              <a:rPr lang="en-US" sz="5333" b="1" dirty="0">
                <a:solidFill>
                  <a:srgbClr val="0A2F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Eğitim</a:t>
            </a:r>
            <a:r>
              <a:rPr lang="tr-TR" sz="5333" b="1" dirty="0">
                <a:solidFill>
                  <a:srgbClr val="0A2F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</a:t>
            </a:r>
            <a:endParaRPr lang="en-US" sz="5333" dirty="0"/>
          </a:p>
        </p:txBody>
      </p:sp>
      <p:sp>
        <p:nvSpPr>
          <p:cNvPr id="12" name="Shape 8"/>
          <p:cNvSpPr/>
          <p:nvPr/>
        </p:nvSpPr>
        <p:spPr>
          <a:xfrm>
            <a:off x="926592" y="4974336"/>
            <a:ext cx="1158240" cy="73152"/>
          </a:xfrm>
          <a:prstGeom prst="rect">
            <a:avLst/>
          </a:prstGeom>
          <a:solidFill>
            <a:srgbClr val="F8B000"/>
          </a:solidFill>
          <a:ln w="12700">
            <a:solidFill>
              <a:srgbClr val="F8B000"/>
            </a:solidFill>
            <a:prstDash val="solid"/>
          </a:ln>
        </p:spPr>
        <p:txBody>
          <a:bodyPr/>
          <a:lstStyle/>
          <a:p>
            <a:endParaRPr lang="tr-TR" sz="2400"/>
          </a:p>
        </p:txBody>
      </p:sp>
      <p:sp>
        <p:nvSpPr>
          <p:cNvPr id="13" name="Shape 9"/>
          <p:cNvSpPr/>
          <p:nvPr/>
        </p:nvSpPr>
        <p:spPr>
          <a:xfrm>
            <a:off x="2267712" y="4974336"/>
            <a:ext cx="1158240" cy="73152"/>
          </a:xfrm>
          <a:prstGeom prst="rect">
            <a:avLst/>
          </a:prstGeom>
          <a:solidFill>
            <a:srgbClr val="54B72D"/>
          </a:solidFill>
          <a:ln w="12700">
            <a:solidFill>
              <a:srgbClr val="54B72D"/>
            </a:solidFill>
            <a:prstDash val="solid"/>
          </a:ln>
        </p:spPr>
        <p:txBody>
          <a:bodyPr/>
          <a:lstStyle/>
          <a:p>
            <a:endParaRPr lang="tr-TR" sz="2400"/>
          </a:p>
        </p:txBody>
      </p:sp>
      <p:sp>
        <p:nvSpPr>
          <p:cNvPr id="14" name="Shape 10"/>
          <p:cNvSpPr/>
          <p:nvPr/>
        </p:nvSpPr>
        <p:spPr>
          <a:xfrm>
            <a:off x="3608832" y="4974336"/>
            <a:ext cx="1158240" cy="73152"/>
          </a:xfrm>
          <a:prstGeom prst="rect">
            <a:avLst/>
          </a:prstGeom>
          <a:solidFill>
            <a:srgbClr val="F36C21"/>
          </a:solidFill>
          <a:ln w="12700">
            <a:solidFill>
              <a:srgbClr val="F36C21"/>
            </a:solidFill>
            <a:prstDash val="solid"/>
          </a:ln>
        </p:spPr>
        <p:txBody>
          <a:bodyPr/>
          <a:lstStyle/>
          <a:p>
            <a:endParaRPr lang="tr-TR" sz="2400"/>
          </a:p>
        </p:txBody>
      </p:sp>
      <p:sp>
        <p:nvSpPr>
          <p:cNvPr id="15" name="Text 11"/>
          <p:cNvSpPr/>
          <p:nvPr/>
        </p:nvSpPr>
        <p:spPr>
          <a:xfrm>
            <a:off x="926592" y="5462016"/>
            <a:ext cx="573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dirty="0">
                <a:solidFill>
                  <a:srgbClr val="0057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Kriter No ve Kriter Adı</a:t>
            </a:r>
            <a:endParaRPr lang="en-US" sz="2000" dirty="0"/>
          </a:p>
        </p:txBody>
      </p:sp>
      <p:sp>
        <p:nvSpPr>
          <p:cNvPr id="16" name="Text 12"/>
          <p:cNvSpPr/>
          <p:nvPr/>
        </p:nvSpPr>
        <p:spPr>
          <a:xfrm>
            <a:off x="926592" y="5998464"/>
            <a:ext cx="7193280" cy="902208"/>
          </a:xfrm>
          <a:prstGeom prst="rect">
            <a:avLst/>
          </a:prstGeom>
          <a:solidFill>
            <a:srgbClr val="F2F7FC"/>
          </a:solidFill>
          <a:ln w="12700">
            <a:solidFill>
              <a:srgbClr val="DDEBF7"/>
            </a:solidFill>
          </a:ln>
        </p:spPr>
        <p:txBody>
          <a:bodyPr wrap="square" lIns="3048" tIns="3048" rIns="3048" bIns="3048" rtlCol="0" anchor="ctr">
            <a:normAutofit/>
          </a:bodyPr>
          <a:lstStyle/>
          <a:p>
            <a:r>
              <a:rPr lang="tr-TR" sz="2267" b="1" dirty="0">
                <a:solidFill>
                  <a:srgbClr val="0A2F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2267" b="1" dirty="0">
                <a:solidFill>
                  <a:srgbClr val="0A2F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Kriter </a:t>
            </a:r>
            <a:r>
              <a:rPr lang="tr-TR" sz="2267" b="1" dirty="0">
                <a:solidFill>
                  <a:srgbClr val="0A2F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</a:t>
            </a:r>
            <a:r>
              <a:rPr lang="en-US" sz="2267" b="1" dirty="0">
                <a:solidFill>
                  <a:srgbClr val="0A2F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– Performans ve Dönüşüme Yön Verme</a:t>
            </a:r>
            <a:endParaRPr lang="en-US" sz="2267" dirty="0"/>
          </a:p>
        </p:txBody>
      </p:sp>
      <p:sp>
        <p:nvSpPr>
          <p:cNvPr id="17" name="Text 13"/>
          <p:cNvSpPr/>
          <p:nvPr/>
        </p:nvSpPr>
        <p:spPr>
          <a:xfrm>
            <a:off x="926592" y="7254240"/>
            <a:ext cx="694944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67" b="1" dirty="0">
                <a:solidFill>
                  <a:srgbClr val="0057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Eğitimi Veren ve Takımı</a:t>
            </a:r>
            <a:endParaRPr lang="en-US" sz="1667" dirty="0"/>
          </a:p>
        </p:txBody>
      </p:sp>
      <p:sp>
        <p:nvSpPr>
          <p:cNvPr id="18" name="Text 14"/>
          <p:cNvSpPr/>
          <p:nvPr/>
        </p:nvSpPr>
        <p:spPr>
          <a:xfrm>
            <a:off x="926592" y="7680960"/>
            <a:ext cx="8801608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tr-TR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Dr. Didem Sağlam </a:t>
            </a:r>
            <a:r>
              <a:rPr lang="tr-TR" sz="1533" dirty="0" err="1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Altınköy</a:t>
            </a:r>
            <a:r>
              <a:rPr lang="en-US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|   Takım: Dr. Ayşe ÇANDAR</a:t>
            </a:r>
            <a:r>
              <a:rPr lang="tr-TR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Dr. </a:t>
            </a:r>
            <a:r>
              <a:rPr lang="en-US" sz="1533" dirty="0" err="1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Çağrı</a:t>
            </a:r>
            <a:r>
              <a:rPr lang="en-US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KILINÇ</a:t>
            </a:r>
            <a:r>
              <a:rPr lang="tr-TR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Dr. Demet Hayriye ÖZALTUN</a:t>
            </a:r>
            <a:r>
              <a:rPr lang="tr-TR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Dr. Ece YOLTAY</a:t>
            </a:r>
            <a:r>
              <a:rPr lang="tr-TR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Dr. Fatih YAMAN</a:t>
            </a:r>
            <a:r>
              <a:rPr lang="tr-TR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Dr. Hilal DOKUZ</a:t>
            </a:r>
            <a:r>
              <a:rPr lang="tr-TR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Dr. Mustafa SIRAKAYA</a:t>
            </a:r>
            <a:r>
              <a:rPr lang="tr-TR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Dr. Semra OMAK</a:t>
            </a:r>
            <a:r>
              <a:rPr lang="tr-TR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Dr. Şaban FINDIK</a:t>
            </a:r>
            <a:r>
              <a:rPr lang="tr-TR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Dr. </a:t>
            </a:r>
            <a:r>
              <a:rPr lang="en-US" sz="1533" dirty="0" err="1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Şefik</a:t>
            </a:r>
            <a:r>
              <a:rPr lang="en-US" sz="153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TEKLE</a:t>
            </a:r>
          </a:p>
          <a:p>
            <a:endParaRPr lang="en-US" sz="1533" dirty="0"/>
          </a:p>
        </p:txBody>
      </p:sp>
      <p:sp>
        <p:nvSpPr>
          <p:cNvPr id="19" name="Text 15"/>
          <p:cNvSpPr/>
          <p:nvPr/>
        </p:nvSpPr>
        <p:spPr>
          <a:xfrm>
            <a:off x="10058400" y="2474976"/>
            <a:ext cx="469392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67" b="1" dirty="0">
                <a:solidFill>
                  <a:srgbClr val="0057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EĞİTİM ODAĞI</a:t>
            </a:r>
            <a:endParaRPr lang="en-US" sz="1667" dirty="0"/>
          </a:p>
        </p:txBody>
      </p:sp>
      <p:sp>
        <p:nvSpPr>
          <p:cNvPr id="20" name="Text 16"/>
          <p:cNvSpPr/>
          <p:nvPr/>
        </p:nvSpPr>
        <p:spPr>
          <a:xfrm>
            <a:off x="10058400" y="3194304"/>
            <a:ext cx="4693920" cy="682752"/>
          </a:xfrm>
          <a:prstGeom prst="rect">
            <a:avLst/>
          </a:prstGeom>
          <a:solidFill>
            <a:srgbClr val="F2F7FC"/>
          </a:solidFill>
          <a:ln w="12700">
            <a:solidFill>
              <a:srgbClr val="DDEBF7"/>
            </a:solidFill>
          </a:ln>
        </p:spPr>
        <p:txBody>
          <a:bodyPr wrap="square" lIns="2032" tIns="2032" rIns="2032" bIns="2032" rtlCol="0" anchor="ctr">
            <a:normAutofit/>
          </a:bodyPr>
          <a:lstStyle/>
          <a:p>
            <a:r>
              <a:rPr lang="en-US" b="1" dirty="0">
                <a:solidFill>
                  <a:srgbClr val="0A2F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Üniversite Öz Değerlendirme Raporu</a:t>
            </a:r>
            <a:endParaRPr lang="en-US" dirty="0"/>
          </a:p>
        </p:txBody>
      </p:sp>
      <p:sp>
        <p:nvSpPr>
          <p:cNvPr id="21" name="Text 17"/>
          <p:cNvSpPr/>
          <p:nvPr/>
        </p:nvSpPr>
        <p:spPr>
          <a:xfrm>
            <a:off x="12045696" y="4072128"/>
            <a:ext cx="42672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33" b="1" dirty="0">
                <a:solidFill>
                  <a:srgbClr val="0057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↓</a:t>
            </a:r>
            <a:endParaRPr lang="en-US" sz="2133" dirty="0"/>
          </a:p>
        </p:txBody>
      </p:sp>
      <p:sp>
        <p:nvSpPr>
          <p:cNvPr id="22" name="Text 18"/>
          <p:cNvSpPr/>
          <p:nvPr/>
        </p:nvSpPr>
        <p:spPr>
          <a:xfrm>
            <a:off x="10058400" y="4608576"/>
            <a:ext cx="4693920" cy="682752"/>
          </a:xfrm>
          <a:prstGeom prst="rect">
            <a:avLst/>
          </a:prstGeom>
          <a:solidFill>
            <a:srgbClr val="F6FAF3"/>
          </a:solidFill>
          <a:ln w="12700">
            <a:solidFill>
              <a:srgbClr val="DCEFD2"/>
            </a:solidFill>
          </a:ln>
        </p:spPr>
        <p:txBody>
          <a:bodyPr wrap="square" lIns="2032" tIns="2032" rIns="2032" bIns="2032" rtlCol="0" anchor="ctr">
            <a:normAutofit/>
          </a:bodyPr>
          <a:lstStyle/>
          <a:p>
            <a:r>
              <a:rPr lang="en-US" b="1" dirty="0">
                <a:solidFill>
                  <a:srgbClr val="0A2F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Birim Öz Değerlendirme Çalışması</a:t>
            </a:r>
            <a:endParaRPr lang="en-US" dirty="0"/>
          </a:p>
        </p:txBody>
      </p:sp>
      <p:sp>
        <p:nvSpPr>
          <p:cNvPr id="23" name="Text 19"/>
          <p:cNvSpPr/>
          <p:nvPr/>
        </p:nvSpPr>
        <p:spPr>
          <a:xfrm>
            <a:off x="12045696" y="5486400"/>
            <a:ext cx="42672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33" b="1" dirty="0">
                <a:solidFill>
                  <a:srgbClr val="54B7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↓</a:t>
            </a:r>
            <a:endParaRPr lang="en-US" sz="2133" dirty="0"/>
          </a:p>
        </p:txBody>
      </p:sp>
      <p:sp>
        <p:nvSpPr>
          <p:cNvPr id="24" name="Text 20"/>
          <p:cNvSpPr/>
          <p:nvPr/>
        </p:nvSpPr>
        <p:spPr>
          <a:xfrm>
            <a:off x="10058400" y="6022848"/>
            <a:ext cx="4693920" cy="682752"/>
          </a:xfrm>
          <a:prstGeom prst="rect">
            <a:avLst/>
          </a:prstGeom>
          <a:solidFill>
            <a:srgbClr val="FFF8E8"/>
          </a:solidFill>
          <a:ln w="12700">
            <a:solidFill>
              <a:srgbClr val="F9E5B4"/>
            </a:solidFill>
          </a:ln>
        </p:spPr>
        <p:txBody>
          <a:bodyPr wrap="square" lIns="2032" tIns="2032" rIns="2032" bIns="2032" rtlCol="0" anchor="ctr">
            <a:normAutofit/>
          </a:bodyPr>
          <a:lstStyle/>
          <a:p>
            <a:r>
              <a:rPr lang="en-US" b="1" dirty="0">
                <a:solidFill>
                  <a:srgbClr val="0A2F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Yayılım • Kanıt • Saha Hazırlığı</a:t>
            </a:r>
            <a:endParaRPr lang="en-US" dirty="0"/>
          </a:p>
        </p:txBody>
      </p:sp>
      <p:sp>
        <p:nvSpPr>
          <p:cNvPr id="25" name="Text 21"/>
          <p:cNvSpPr/>
          <p:nvPr/>
        </p:nvSpPr>
        <p:spPr>
          <a:xfrm>
            <a:off x="10058400" y="7144512"/>
            <a:ext cx="469392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73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Ortak uygulama anlayışı ve kanıt temelli hazırlık</a:t>
            </a:r>
            <a:endParaRPr lang="en-US" sz="1373" dirty="0"/>
          </a:p>
        </p:txBody>
      </p:sp>
      <p:sp>
        <p:nvSpPr>
          <p:cNvPr id="26" name="Text 22"/>
          <p:cNvSpPr/>
          <p:nvPr/>
        </p:nvSpPr>
        <p:spPr>
          <a:xfrm>
            <a:off x="146305" y="8473440"/>
            <a:ext cx="16109288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33" b="1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Ahiliğin İzinde Mükemmelliğe Yolculuk</a:t>
            </a:r>
            <a:endParaRPr lang="en-US" sz="1133" dirty="0"/>
          </a:p>
        </p:txBody>
      </p:sp>
      <p:pic>
        <p:nvPicPr>
          <p:cNvPr id="27" name="Resim 26">
            <a:extLst>
              <a:ext uri="{FF2B5EF4-FFF2-40B4-BE49-F238E27FC236}">
                <a16:creationId xmlns:a16="http://schemas.microsoft.com/office/drawing/2014/main" id="{1A136FA4-8D99-410E-8C56-C652AD32A2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5273" y="331048"/>
            <a:ext cx="2461217" cy="170501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78122-744C-BD5A-81CD-7A3E5FBB3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7D0AE5-E2DD-45DF-88F0-3D3680761C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0644" y="2511100"/>
            <a:ext cx="12474713" cy="537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4267" b="1" i="1" dirty="0">
                <a:solidFill>
                  <a:srgbClr val="FFC000"/>
                </a:solidFill>
                <a:latin typeface="Aptos Display"/>
              </a:rPr>
              <a:t>"Kalitede Ödül bir hedef değil, sürekli gelişim yolculuğudur."</a:t>
            </a:r>
          </a:p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4267" dirty="0">
              <a:latin typeface="Amasis MT Pro" panose="02040504050005020304" pitchFamily="18" charset="-94"/>
            </a:endParaRPr>
          </a:p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4267" dirty="0">
              <a:latin typeface="Amasis MT Pro" panose="02040504050005020304" pitchFamily="18" charset="-94"/>
            </a:endParaRPr>
          </a:p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4267" b="1" dirty="0">
                <a:latin typeface="Amasis MT Pro" panose="02040504050005020304" pitchFamily="18" charset="-94"/>
              </a:rPr>
              <a:t>Teşekkür Ederiz</a:t>
            </a:r>
            <a:endParaRPr lang="tr-TR" altLang="tr-TR" sz="4267" dirty="0">
              <a:latin typeface="Amasis MT Pro" panose="02040504050005020304" pitchFamily="18" charset="-94"/>
            </a:endParaRPr>
          </a:p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4267" dirty="0">
              <a:latin typeface="Amasis MT Pro" panose="02040504050005020304" pitchFamily="18" charset="-94"/>
            </a:endParaRPr>
          </a:p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4267" dirty="0">
              <a:latin typeface="Amasis MT Pro" panose="02040504050005020304" pitchFamily="18" charset="-94"/>
            </a:endParaRPr>
          </a:p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4267" dirty="0">
              <a:latin typeface="Amasis MT Pro" panose="02040504050005020304" pitchFamily="18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684412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 4">
            <a:extLst>
              <a:ext uri="{FF2B5EF4-FFF2-40B4-BE49-F238E27FC236}">
                <a16:creationId xmlns:a16="http://schemas.microsoft.com/office/drawing/2014/main" id="{F4C77DF3-E882-45EA-BF4E-7CBF3DE52681}"/>
              </a:ext>
            </a:extLst>
          </p:cNvPr>
          <p:cNvGrpSpPr/>
          <p:nvPr/>
        </p:nvGrpSpPr>
        <p:grpSpPr>
          <a:xfrm>
            <a:off x="0" y="-12357"/>
            <a:ext cx="16256000" cy="9143999"/>
            <a:chOff x="0" y="0"/>
            <a:chExt cx="12192000" cy="6857999"/>
          </a:xfrm>
        </p:grpSpPr>
        <p:pic>
          <p:nvPicPr>
            <p:cNvPr id="3" name="Resim 2">
              <a:extLst>
                <a:ext uri="{FF2B5EF4-FFF2-40B4-BE49-F238E27FC236}">
                  <a16:creationId xmlns:a16="http://schemas.microsoft.com/office/drawing/2014/main" id="{52B27422-3316-5FC4-1FAF-EBA8D14AD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pic>
          <p:nvPicPr>
            <p:cNvPr id="4" name="Resim 3">
              <a:extLst>
                <a:ext uri="{FF2B5EF4-FFF2-40B4-BE49-F238E27FC236}">
                  <a16:creationId xmlns:a16="http://schemas.microsoft.com/office/drawing/2014/main" id="{3C005595-5FEE-4025-AA29-9E7A85E2C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29936" y="170556"/>
              <a:ext cx="1858068" cy="1287183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8B53C259-C209-CE6F-9342-09F18BE0FD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8760" y="2171061"/>
            <a:ext cx="6716638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433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E82E9-EC2C-B586-CFE2-EF95669F8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BBBEB84-B47A-367F-C17C-61DE46875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206179" cy="9144000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63C3F0D9-D7A5-4EB5-BA20-DF9F9F0196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5273" y="331048"/>
            <a:ext cx="2461217" cy="17050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8758CB-F04A-86B0-82B6-1D06EA8E21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8760" y="2171061"/>
            <a:ext cx="6716638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480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</TotalTime>
  <Words>141</Words>
  <Application>Microsoft Office PowerPoint</Application>
  <PresentationFormat>Özel</PresentationFormat>
  <Paragraphs>23</Paragraphs>
  <Slides>19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5" baseType="lpstr">
      <vt:lpstr>Amasis MT Pro</vt:lpstr>
      <vt:lpstr>Aptos</vt:lpstr>
      <vt:lpstr>Aptos Display</vt:lpstr>
      <vt:lpstr>Calibri</vt:lpstr>
      <vt:lpstr>Calibri Light</vt:lpstr>
      <vt:lpstr>Retrospect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Ekrem ÖZTÜRK</cp:lastModifiedBy>
  <cp:revision>4</cp:revision>
  <dcterms:created xsi:type="dcterms:W3CDTF">2006-08-16T00:00:00Z</dcterms:created>
  <dcterms:modified xsi:type="dcterms:W3CDTF">2026-08-04T08:11:53Z</dcterms:modified>
</cp:coreProperties>
</file>