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Courgette" panose="020B0604020202020204" charset="-94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TVKxVKe7foD6hPCpKZRKZxOTI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0b506d3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0b506d3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808ddee66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2808ddee6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808ddee66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2808ddee66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2" name="Google Shape;2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1" name="Google Shape;30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0a4a8a1e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g280a4a8a1e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0b55bbab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280b55bbab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şlık ve İçerik">
  <p:cSld name="1_Başlık ve İçeri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cxnSp>
        <p:nvCxnSpPr>
          <p:cNvPr id="26" name="Google Shape;26;p32"/>
          <p:cNvCxnSpPr/>
          <p:nvPr/>
        </p:nvCxnSpPr>
        <p:spPr>
          <a:xfrm>
            <a:off x="0" y="117857"/>
            <a:ext cx="12192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32"/>
          <p:cNvCxnSpPr/>
          <p:nvPr/>
        </p:nvCxnSpPr>
        <p:spPr>
          <a:xfrm>
            <a:off x="0" y="198242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" name="Google Shape;2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66785" y="6205490"/>
            <a:ext cx="7744906" cy="666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6247" y="6328237"/>
            <a:ext cx="1543265" cy="36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" y="6328237"/>
            <a:ext cx="1543265" cy="36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6584" y="6328237"/>
            <a:ext cx="1543265" cy="36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4410" y="6328236"/>
            <a:ext cx="1543265" cy="36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 Bilgisi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sz="6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EFQM MODELİ</a:t>
            </a:r>
            <a:endParaRPr/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sz="6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sz="6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BİRİM YÖNETİCİ EĞİTİMİ</a:t>
            </a:r>
            <a:endParaRPr/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b="1"/>
              <a:t>19 Eylül 2023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/>
          <p:nvPr/>
        </p:nvSpPr>
        <p:spPr>
          <a:xfrm>
            <a:off x="457200" y="1735596"/>
            <a:ext cx="5440679" cy="43242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600"/>
              <a:buFont typeface="Times New Roman"/>
              <a:buNone/>
            </a:pPr>
            <a:r>
              <a:rPr lang="tr-TR" sz="28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Millî ve evrensel değerleri benimsemiş, çağın gerektirdiği teknik ve insani becerilere sahip nitelikli insan yetiştirmek; paydaşlarla işbirliği ve sürekli iyileştirmeyi esas alarak yürüttüğü araştırmalar ve geliştirdiği kalite sistemleri ile </a:t>
            </a:r>
            <a:r>
              <a:rPr lang="tr-TR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bölgenin ve ülkenin kalkınmasına katkı sağlamak</a:t>
            </a:r>
            <a:r>
              <a:rPr lang="tr-TR" sz="28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tır.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600"/>
              <a:buFont typeface="Times New Roman"/>
              <a:buNone/>
            </a:pPr>
            <a:r>
              <a:rPr lang="tr-TR" sz="26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Google Shape;195;p20" descr="Hedef düz dolguy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891" y="91975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 txBox="1"/>
          <p:nvPr/>
        </p:nvSpPr>
        <p:spPr>
          <a:xfrm>
            <a:off x="2028324" y="946325"/>
            <a:ext cx="181637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Amaç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20" descr="Hedef merkezi düz dolguy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2903" y="85843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/>
          <p:nvPr/>
        </p:nvSpPr>
        <p:spPr>
          <a:xfrm>
            <a:off x="6555570" y="1697125"/>
            <a:ext cx="5179229" cy="39241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600"/>
              <a:buFont typeface="Times New Roman"/>
              <a:buNone/>
            </a:pPr>
            <a:r>
              <a:rPr lang="tr-TR" sz="28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Sürekli iyileştirme ve paydaş memnuniyetini esas alan, bölgesel kalkınma ve ihtisaslaşmayı önceleyen, ulusal ve uluslararası düzeyde araştırmalar yürüten, nitelikli öğrencilerin tercih ettiği, </a:t>
            </a:r>
            <a:r>
              <a:rPr lang="tr-TR" sz="2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geliştirdiği eğitim ve kalite yönetim sistemleri ile model alınan bir üniversite</a:t>
            </a:r>
            <a:r>
              <a:rPr lang="tr-TR" sz="28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olmak. 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8005254" y="908469"/>
            <a:ext cx="305424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Vizyon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/>
          <p:nvPr/>
        </p:nvSpPr>
        <p:spPr>
          <a:xfrm>
            <a:off x="228600" y="1925553"/>
            <a:ext cx="5497643" cy="43174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45700" anchor="ctr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Eğitim - öğretim süreçlerinde öğrenci merkezlilik, kapsayıcılık, bilimsellik, yenilikçilik ve kalite ilkelerini benimser.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Araştırma geliştirme süreçlerinde evrensellik, yenilikçilik, bilimsellik, özgürlük ve etik duyarlılığı dikkate alır.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Toplumsal katkı faaliyetlerinde millîlik, paydaş odaklılık ve çevre duyarlılığını esas alır.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Yönetim süreçlerinde liyakat, adalet, eşitlik, sorumluluk, çözüm odaklılık, hesap verebilirlik, katılımcılık, şeffaflık, verimlilik ve kalite ilkelerini benimser. </a:t>
            </a:r>
            <a:r>
              <a:rPr lang="tr-TR" sz="26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1726141" y="939280"/>
            <a:ext cx="30203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4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Temel Değerler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6096000" y="1510066"/>
            <a:ext cx="5626307" cy="44781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600"/>
              <a:buFont typeface="Times New Roman"/>
              <a:buNone/>
            </a:pPr>
            <a:r>
              <a:rPr lang="tr-TR" sz="32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Kurumsal politikalarımızın hayata geçirilmesi, başta eğitim-öğretim hizmeti olmak üzere faaliyet gösterdiğimiz tüm süreçlerde </a:t>
            </a:r>
            <a:r>
              <a:rPr lang="tr-TR" sz="3200" b="1" i="1" u="none" strike="noStrike" cap="none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uyum içerisinde çalışılarak başarıya ulaşılması sürecinde evrensel etik değerler </a:t>
            </a:r>
            <a:r>
              <a:rPr lang="tr-TR" sz="32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ortak hedef olarak benimsenmiştir. </a:t>
            </a:r>
            <a:endParaRPr sz="3200" b="0" i="0" u="none" strike="noStrike" cap="none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7271548" y="1000815"/>
            <a:ext cx="42222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Etik Davranış İlkeleri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21" descr="Blok Zinciri düz dolguy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25" y="90606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 descr="Adalet terazisi düz dolguy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9861" y="71047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>
            <a:off x="628544" y="2220172"/>
            <a:ext cx="5604615" cy="34932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45700" anchor="ctr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Noto Sans Symbols"/>
              <a:buChar char="▪"/>
            </a:pPr>
            <a:r>
              <a:rPr lang="tr-TR" sz="32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Öğrenciler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Noto Sans Symbols"/>
              <a:buChar char="▪"/>
            </a:pPr>
            <a:r>
              <a:rPr lang="tr-TR" sz="32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Müşteriler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Noto Sans Symbols"/>
              <a:buChar char="▪"/>
            </a:pPr>
            <a:r>
              <a:rPr lang="tr-TR" sz="32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Çalışanlar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Noto Sans Symbols"/>
              <a:buChar char="▪"/>
            </a:pPr>
            <a:r>
              <a:rPr lang="tr-TR" sz="32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İş ve Yönetişim Paydaşları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tr-T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İşbirlikleri</a:t>
            </a:r>
            <a:endParaRPr sz="3200" b="0" i="0" u="none" strike="noStrike" cap="none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tr-T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Tedarikçiler</a:t>
            </a:r>
            <a:endParaRPr sz="3200" b="0" i="0" u="none" strike="noStrike" cap="none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tr-T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Toplum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6855252" y="2404838"/>
            <a:ext cx="5336748" cy="31239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Times New Roman"/>
              <a:buNone/>
            </a:pPr>
            <a:r>
              <a:rPr lang="tr-TR" sz="40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Üniversitenin temel başarı faktörleri; </a:t>
            </a:r>
            <a:r>
              <a:rPr lang="tr-TR" sz="40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Stratejik planda belirlenen performans göstergeleri</a:t>
            </a:r>
            <a:r>
              <a:rPr lang="tr-TR" sz="40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dir.</a:t>
            </a:r>
            <a:endParaRPr sz="4000" b="0" i="0" u="none" strike="noStrike" cap="none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22"/>
          <p:cNvSpPr txBox="1"/>
          <p:nvPr/>
        </p:nvSpPr>
        <p:spPr>
          <a:xfrm>
            <a:off x="7291616" y="1438406"/>
            <a:ext cx="42222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Temel Başarı Faktörleri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2"/>
          <p:cNvSpPr txBox="1"/>
          <p:nvPr/>
        </p:nvSpPr>
        <p:spPr>
          <a:xfrm>
            <a:off x="1294224" y="1350671"/>
            <a:ext cx="295367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Temel Paydaşlar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22" descr="5.000+ Paydaş İllüstrasyonlar, Royalty-Free Vektör Grafik ve Clip Art - 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823" y="1340386"/>
            <a:ext cx="914401" cy="9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 descr="Çizgi Biçimi Ile Gösterge Paneli Kpi Rapor Simgesi Stock Vector by  ©iconfinder 462728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5891" y="1292803"/>
            <a:ext cx="765725" cy="76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/>
          <p:nvPr/>
        </p:nvSpPr>
        <p:spPr>
          <a:xfrm>
            <a:off x="198281" y="1185348"/>
            <a:ext cx="6480769" cy="49705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45700" anchor="ctr" anchorCtr="0">
            <a:spAutoFit/>
          </a:bodyPr>
          <a:lstStyle/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Eğitimde Kalite Güvence Sistemi</a:t>
            </a: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nin uygulanması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Özgün öğrenme yönetim sistemlerinin (KEYPS, AYDEP) kullanılması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Öğretim programlarının </a:t>
            </a:r>
            <a:r>
              <a:rPr lang="tr-TR" sz="20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yeterliliğe dayalı eğitim </a:t>
            </a: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anlayışı ile yürütülmesi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Uzaktan eğitim için </a:t>
            </a:r>
            <a:r>
              <a:rPr lang="tr-TR" sz="20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nitelikli yazılım ve donanım</a:t>
            </a: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sahip güçlü bir altyapıya sahip olması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Fiziksel ve sanal </a:t>
            </a:r>
            <a:r>
              <a:rPr lang="tr-TR" sz="20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öğrenme kaynaklarının çeşitlili</a:t>
            </a: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ği ve kolay erişimin olması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Sağlık </a:t>
            </a:r>
            <a:r>
              <a:rPr lang="tr-TR" sz="20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araştırma merkezleri</a:t>
            </a: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nin (GETAT, SAUTER ve JEOKAREM) olması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Bütünleşik bilgi yönetim sistemlerinin olması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Yüksek çalışan memnuniyeti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Memnuniyet Yönetim Sistemi</a:t>
            </a: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nin düzenli ve etkin bir biçimde kullanılması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-176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Bütünleşik Kalite Yönetim </a:t>
            </a:r>
            <a:r>
              <a:rPr lang="tr-TR" sz="1800" b="0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Sistemi</a:t>
            </a:r>
            <a:r>
              <a:rPr lang="tr-TR" sz="18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nin uygulanması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6850307" y="1260507"/>
            <a:ext cx="5043258" cy="50013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45700" anchor="ctr" anchorCtr="0">
            <a:spAutoFit/>
          </a:bodyPr>
          <a:lstStyle/>
          <a:p>
            <a:pPr marL="265113" marR="0" lvl="0" indent="-265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900"/>
              <a:buFont typeface="Noto Sans Symbols"/>
              <a:buChar char="▪"/>
            </a:pPr>
            <a:r>
              <a:rPr lang="tr-TR" sz="23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Bazı akademik birimlerde ders çalışma ortamlarının yetersizliği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13" marR="0" lvl="0" indent="-265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900"/>
              <a:buFont typeface="Noto Sans Symbols"/>
              <a:buChar char="▪"/>
            </a:pPr>
            <a:r>
              <a:rPr lang="tr-TR" sz="23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Mezun ilişkileri yönetiminin istenilen düzeyde olmaması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13" marR="0" lvl="0" indent="-265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900"/>
              <a:buFont typeface="Noto Sans Symbols"/>
              <a:buChar char="▪"/>
            </a:pPr>
            <a:r>
              <a:rPr lang="tr-TR" sz="23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Akredite programların az olması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13" marR="0" lvl="0" indent="-265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900"/>
              <a:buFont typeface="Noto Sans Symbols"/>
              <a:buChar char="▪"/>
            </a:pPr>
            <a:r>
              <a:rPr lang="tr-TR" sz="23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Bilimsel projeler için kaynakların sınırlı olması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13" marR="0" lvl="0" indent="-265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900"/>
              <a:buFont typeface="Noto Sans Symbols"/>
              <a:buChar char="▪"/>
            </a:pPr>
            <a:r>
              <a:rPr lang="tr-TR" sz="23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Uygulama ve Araştırma Merkezlerinin etkinliğinin yeterli düzeyde olmaması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13" marR="0" lvl="0" indent="-265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900"/>
              <a:buFont typeface="Noto Sans Symbols"/>
              <a:buChar char="▪"/>
            </a:pPr>
            <a:r>
              <a:rPr lang="tr-TR" sz="23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Dış kaynaklardan desteklenen proje sayısının az olması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13" marR="0" lvl="0" indent="-265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900"/>
              <a:buFont typeface="Noto Sans Symbols"/>
              <a:buChar char="▪"/>
            </a:pPr>
            <a:r>
              <a:rPr lang="tr-TR" sz="23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Uygulama-araştırma birimlerinde fiziki ve teknik altyapının yetersiz olması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3"/>
          <p:cNvSpPr txBox="1"/>
          <p:nvPr/>
        </p:nvSpPr>
        <p:spPr>
          <a:xfrm>
            <a:off x="8521161" y="693644"/>
            <a:ext cx="42222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Zayıf Yönler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3"/>
          <p:cNvSpPr txBox="1"/>
          <p:nvPr/>
        </p:nvSpPr>
        <p:spPr>
          <a:xfrm>
            <a:off x="2233754" y="619350"/>
            <a:ext cx="360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Güçlü Yönler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3" descr="Halter sembolü stok fotoğraflar | Halter sembolü telifsiz resimler,  görseller | Depositphot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957" y="283447"/>
            <a:ext cx="622791" cy="67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3" descr="taslak, kırpıntı çizim, simge, sembol içeren bir resim&#10;&#10;Açıklama otomatik olarak oluşturuld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3132" y="716844"/>
            <a:ext cx="598029" cy="543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"/>
          <p:cNvSpPr/>
          <p:nvPr/>
        </p:nvSpPr>
        <p:spPr>
          <a:xfrm>
            <a:off x="196646" y="1839525"/>
            <a:ext cx="6356554" cy="43550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45700" anchor="ctr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Sağlık ve tarım alanında kullanılabilecek jeotermal su kaynaklarının bulunması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Ulusal düzeyde araştırma ve etkinliklerin yapıldığı tarihi ve kültürel değerlerin bulunması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Bölgede üretim, araştırma ve uygulama yapılabilecek seracılık alanlarının bulunması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Bölgede araştırma işbirliklerinin yapılabileceği köklü ve büyük üniversitelerin olması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Bölgesel kalkınma projelerini destekleyecek birliklerin (KOP, UNİKOP, AHİKA vb.) olması</a:t>
            </a:r>
            <a:endParaRPr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Üniversitenin bulunduğu şehrin yerel paydaşlarla etkileşimin kolay olması</a:t>
            </a:r>
            <a:endParaRPr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Üniversitenin bulunduğu ilin güvenli ve ulaşım imkânlarının kolay olması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6952096" y="1708681"/>
            <a:ext cx="5043258" cy="4355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45700" anchor="ctr" anchorCtr="0">
            <a:spAutoFit/>
          </a:bodyPr>
          <a:lstStyle/>
          <a:p>
            <a:pPr marL="303213" marR="0" lvl="0" indent="-303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Bilimsel faaliyetler finansal kaynakların azalması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3213" marR="0" lvl="0" indent="-303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Sosyal kültürel ve eğitsel amaçlı altyapı ve donanım için kaynak yetersizliği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3213" marR="0" lvl="0" indent="-303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Çevre illerde adayların tercih edebileceği çok sayıda üniversitenin olması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3213" marR="0" lvl="0" indent="-303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Bölgede Öğretim Elemanları için bir çekim merkezi olan büyük kentlerin olması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3213" marR="0" lvl="0" indent="-303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Üniversitenin bulunduğu ilin kalkınma/gelişmişlik düzeyinin dışarıdan gelecek akademik personelin tercihlerini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3213" marR="0" lvl="0" indent="-303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olumsuz etkilemesi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3213" marR="0" lvl="0" indent="-3032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Noto Sans Symbols"/>
              <a:buChar char="▪"/>
            </a:pPr>
            <a:r>
              <a:rPr lang="tr-TR" sz="20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Akademik kontenjanların azaltılması ve kadro kullanım koşullarının zorlaştırılması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8283070" y="1106231"/>
            <a:ext cx="28506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Tehditler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2468376" y="892629"/>
            <a:ext cx="238069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Fırsatlar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4" descr="Çalışan Büyüme Ve Geliştirme Kavramı Için Fırsatlar Beyaz Arka Plan  Üzerinde Hrm Sembolü Çalışan Çok Yönlü Oklar Vektör Simgesi Tasarımı Stok  Vektör Sanatı &amp; Aday - Sosyal rolü'nin Daha Fazla Görseli -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740" y="998834"/>
            <a:ext cx="622792" cy="62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4" descr="Tehdit Satırı Simgesi Vektör, Tehdit Simgesi, Tehdit, Uyarı PNG Resim ve  çizimi ücretsiz Indirmek Için Arka Plan I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9909" y="962601"/>
            <a:ext cx="666850" cy="6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/>
          <p:nvPr/>
        </p:nvSpPr>
        <p:spPr>
          <a:xfrm>
            <a:off x="3750704" y="185453"/>
            <a:ext cx="6108492" cy="66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Stratejik Amaç ve Hedefler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25" descr="Stratejik Planlama Finansal Fikir Doğrusal Simgesi Işaret Sembol Vektör  Izole Arka Plan Üzerinde Stok Vektör Sanatı &amp; ABD'nin Daha Fazla Görseli - 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0426" y="256199"/>
            <a:ext cx="731785" cy="73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5" descr="metin, ekran görüntüsü, yazı tipi, mektup, harf içeren bir resim&#10;&#10;Açıklama otomatik olarak oluşturuld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2190" y="852302"/>
            <a:ext cx="5310672" cy="538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5" descr="metin, ekran görüntüsü, yazı tipi, logo içeren bir resim&#10;&#10;Açıklama otomatik olarak oluşturuld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467" y="923048"/>
            <a:ext cx="4987444" cy="539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/>
          <p:nvPr/>
        </p:nvSpPr>
        <p:spPr>
          <a:xfrm>
            <a:off x="3891485" y="245590"/>
            <a:ext cx="6108492" cy="66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Stratejik Amaç ve Hedefler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6" descr="Stratejik Planlama Finansal Fikir Doğrusal Simgesi Işaret Sembol Vektör  Izole Arka Plan Üzerinde Stok Vektör Sanatı &amp; ABD'nin Daha Fazla Görseli - 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9700" y="321491"/>
            <a:ext cx="731785" cy="73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6" descr="metin, ekran görüntüsü, yazı tipi, logo içeren bir resim&#10;&#10;Açıklama otomatik olarak oluşturuld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796" y="1053398"/>
            <a:ext cx="5011556" cy="522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6" descr="metin, ekran görüntüsü, yazı tipi, logo içeren bir resim&#10;&#10;Açıklama otomatik olarak oluşturuld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8016" y="870409"/>
            <a:ext cx="5011556" cy="5348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7" descr="K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1140" y="6125274"/>
            <a:ext cx="498475" cy="64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7" descr="metin, ekran görüntüsü, yazı tipi, sayı, numara içeren bir resim&#10;&#10;Açıklama otomatik olarak oluşturuld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" y="0"/>
            <a:ext cx="1218983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/>
          <p:nvPr/>
        </p:nvSpPr>
        <p:spPr>
          <a:xfrm>
            <a:off x="161520" y="1189936"/>
            <a:ext cx="5492027" cy="45029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45700" anchor="ctr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lang="tr-TR" sz="24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Üniversitede süreç temelli yönetim yaklaşımı izlenmektedir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lang="tr-TR" sz="24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Birimler tanımlanan görev alanlarıyla ilgili süreçleri performansa dayalı bir anlayışla sürdürmektedir.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lang="tr-TR" sz="24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Süreçlerin hayata geçirilmesini ve takibini kolaylaştırmak amacıyla BKYS geliştirilmiştir.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lang="tr-TR" sz="2400" b="0" i="0" u="none" strike="noStrike" cap="none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BKYS süreç faaliyetlerini izlemek amacıyla kullanılmakta, sonuçlara ilişkin raporlar sistem üzerinden alınmaktadır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8"/>
          <p:cNvSpPr/>
          <p:nvPr/>
        </p:nvSpPr>
        <p:spPr>
          <a:xfrm>
            <a:off x="5909187" y="1841076"/>
            <a:ext cx="6469626" cy="30008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45700" anchor="ctr" anchorCtr="0">
            <a:spAutoFit/>
          </a:bodyPr>
          <a:lstStyle/>
          <a:p>
            <a:pPr marL="265113" marR="0" lvl="0" indent="-265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Noto Sans Symbols"/>
              <a:buChar char="▪"/>
            </a:pPr>
            <a:r>
              <a:rPr lang="tr-TR" sz="24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0 Eğitim ve Öğretimi Yönetmek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13" marR="0" lvl="0" indent="-265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Noto Sans Symbols"/>
              <a:buChar char="▪"/>
            </a:pPr>
            <a:r>
              <a:rPr lang="tr-TR" sz="24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0 İdari ve Destek Hizmetlerini Yönetmek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13" marR="0" lvl="0" indent="-265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Noto Sans Symbols"/>
              <a:buChar char="▪"/>
            </a:pPr>
            <a:r>
              <a:rPr lang="tr-TR" sz="24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0 Değişimi Yönetmek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13" marR="0" lvl="0" indent="-265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Noto Sans Symbols"/>
              <a:buChar char="▪"/>
            </a:pPr>
            <a:r>
              <a:rPr lang="tr-TR" sz="24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0 Araştırma ve Geliştirmeyi Yönetmek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13" marR="0" lvl="0" indent="-265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Noto Sans Symbols"/>
              <a:buChar char="▪"/>
            </a:pPr>
            <a:r>
              <a:rPr lang="tr-TR" sz="24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0 Toplumsal Katkıyı Yönetmek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13" marR="0" lvl="0" indent="-265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Noto Sans Symbols"/>
              <a:buChar char="▪"/>
            </a:pPr>
            <a:r>
              <a:rPr lang="tr-TR" sz="24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0 Bölgesel Kalkınma Odaklı İhtisaslaşma ve Misyon Farklılaşmasını Yönetmek (Pilot Üniversite)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7500081" y="333306"/>
            <a:ext cx="42222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Üst Süreçler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1111376" y="217194"/>
            <a:ext cx="6108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Süreç Yönetim Modeli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28" descr="taslak, daire, çizim, metin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692" y="384426"/>
            <a:ext cx="637413" cy="56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8" descr="daire, taslak, kırpıntı çizim, çizim içeren bir resim&#10;&#10;Açıklama otomatik olarak oluşturuld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9871" y="333306"/>
            <a:ext cx="589408" cy="564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9" descr="K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1140" y="6125274"/>
            <a:ext cx="498475" cy="64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9" descr="metin, ekran görüntüsü, yazı tipi, sayı, numara içeren bir resim&#10;&#10;Açıklama otomatik olarak oluşturuld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" y="0"/>
            <a:ext cx="1218983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280b506d37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725" y="1098900"/>
            <a:ext cx="8994774" cy="50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2808ddee664_0_0" descr="K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1140" y="6125274"/>
            <a:ext cx="498475" cy="64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808ddee664_0_0"/>
          <p:cNvPicPr preferRelativeResize="0"/>
          <p:nvPr/>
        </p:nvPicPr>
        <p:blipFill rotWithShape="1">
          <a:blip r:embed="rId4">
            <a:alphaModFix/>
          </a:blip>
          <a:srcRect l="-870" r="870"/>
          <a:stretch/>
        </p:blipFill>
        <p:spPr>
          <a:xfrm>
            <a:off x="2291200" y="845175"/>
            <a:ext cx="8715725" cy="51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g2808ddee664_0_6" descr="K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1140" y="6125274"/>
            <a:ext cx="498475" cy="64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808ddee664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8013" y="856074"/>
            <a:ext cx="9035824" cy="51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"/>
          <p:cNvSpPr txBox="1"/>
          <p:nvPr/>
        </p:nvSpPr>
        <p:spPr>
          <a:xfrm>
            <a:off x="2941320" y="447706"/>
            <a:ext cx="547116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EFQM Modeli Değerlendirme</a:t>
            </a:r>
            <a:endParaRPr sz="1600" b="1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"/>
          <p:cNvSpPr txBox="1"/>
          <p:nvPr/>
        </p:nvSpPr>
        <p:spPr>
          <a:xfrm>
            <a:off x="3048000" y="3277934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"/>
          <p:cNvSpPr txBox="1"/>
          <p:nvPr/>
        </p:nvSpPr>
        <p:spPr>
          <a:xfrm>
            <a:off x="3048000" y="3277934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"/>
          <p:cNvSpPr txBox="1"/>
          <p:nvPr/>
        </p:nvSpPr>
        <p:spPr>
          <a:xfrm>
            <a:off x="3048000" y="3277934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98" name="Google Shape;2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1" y="1063229"/>
            <a:ext cx="8412480" cy="5197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/>
          <p:nvPr/>
        </p:nvSpPr>
        <p:spPr>
          <a:xfrm>
            <a:off x="846667" y="1056946"/>
            <a:ext cx="4752622" cy="55396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EFQM Modeli Öz Değerlendirme </a:t>
            </a:r>
            <a:endParaRPr sz="14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767" y="1763446"/>
            <a:ext cx="5699607" cy="381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0375" y="1164304"/>
            <a:ext cx="5827448" cy="4743172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0"/>
          <p:cNvSpPr txBox="1"/>
          <p:nvPr/>
        </p:nvSpPr>
        <p:spPr>
          <a:xfrm>
            <a:off x="6537960" y="1056946"/>
            <a:ext cx="5196841" cy="50780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tr-TR" sz="21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EFQM Modeli Danışman Değerlendirme </a:t>
            </a:r>
            <a:endParaRPr sz="21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/>
          <p:nvPr/>
        </p:nvSpPr>
        <p:spPr>
          <a:xfrm>
            <a:off x="777240" y="2118360"/>
            <a:ext cx="10850880" cy="36575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5400"/>
              <a:buFont typeface="Courgette"/>
              <a:buNone/>
            </a:pPr>
            <a:r>
              <a:rPr lang="tr-TR" sz="8000" b="0" i="0" u="none" strike="noStrike" cap="none">
                <a:solidFill>
                  <a:srgbClr val="C55A11"/>
                </a:solidFill>
                <a:latin typeface="Courgette"/>
                <a:ea typeface="Courgette"/>
                <a:cs typeface="Courgette"/>
                <a:sym typeface="Courgette"/>
              </a:rPr>
              <a:t>Ahiliğin İzinde</a:t>
            </a:r>
            <a:endParaRPr sz="8000" b="0" i="0" u="none" strike="noStrike" cap="none">
              <a:solidFill>
                <a:srgbClr val="C55A11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5400"/>
              <a:buFont typeface="Courgette"/>
              <a:buNone/>
            </a:pPr>
            <a:r>
              <a:rPr lang="tr-TR" sz="8000" b="0" i="0" u="none" strike="noStrike" cap="none">
                <a:solidFill>
                  <a:srgbClr val="C55A11"/>
                </a:solidFill>
                <a:latin typeface="Courgette"/>
                <a:ea typeface="Courgette"/>
                <a:cs typeface="Courgette"/>
                <a:sym typeface="Courgette"/>
              </a:rPr>
              <a:t> Mükemmelliğe Yolculuk</a:t>
            </a:r>
            <a:endParaRPr sz="8000" b="0" i="0" u="none" strike="noStrike" cap="none">
              <a:solidFill>
                <a:srgbClr val="C55A1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3048000" y="3277934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1769" y="490086"/>
            <a:ext cx="6422231" cy="6057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5686" y="2971528"/>
            <a:ext cx="9260627" cy="3353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8904" y="1423010"/>
            <a:ext cx="8266892" cy="154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7682" y="624267"/>
            <a:ext cx="7009336" cy="749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/>
        </p:nvSpPr>
        <p:spPr>
          <a:xfrm>
            <a:off x="3048000" y="3277934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3048000" y="3277934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3048000" y="3277934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20" name="Google Shape;120;p17" descr="https://lh3.googleusercontent.com/Frly-6JGeaVeBTZTfXsG9jWjGJTQ9LT65FatoTK7W-27Rj6C-ynUKzE9Z59vIdKlBlHkf5GLBzXtsQmvU6IWytOqSzze70yjly0B9xHNUmdAi3-yEJdHhOxsPv1KxAPwE9WsnEyeWi8VPkRmvpl0px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9285" y="452921"/>
            <a:ext cx="4763829" cy="6265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0a4a8a1ef_2_0"/>
          <p:cNvSpPr txBox="1"/>
          <p:nvPr/>
        </p:nvSpPr>
        <p:spPr>
          <a:xfrm>
            <a:off x="1260900" y="1236825"/>
            <a:ext cx="86520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tr-TR" sz="30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Yön</a:t>
            </a:r>
            <a:endParaRPr sz="3000" b="1" i="0" u="none" strike="noStrike" cap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tr-T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Kriter 1: Amaç, Vizyon ve Strateji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tr-T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Kriter 2: Kurum Kültürü ve Liderlik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tr-TR" sz="30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Uygulama</a:t>
            </a:r>
            <a:endParaRPr sz="3000" b="1" i="0" u="none" strike="noStrike" cap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tr-T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Kriter 3: Paydaş Bağlılığının Sağlanması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tr-T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Kriter 4: Sürdürülebilir Değer Yaratma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tr-T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Kriter 5: Performans ve Dönüşümü Yönlendirme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tr-TR" sz="30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Sonuçlar</a:t>
            </a:r>
            <a:endParaRPr sz="3000" b="1" i="0" u="none" strike="noStrike" cap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tr-T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Kriter 6: Paydaş Algıları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tr-T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Kriter 7: Stratejik ve Operasyonel Performans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80a4a8a1ef_2_0"/>
          <p:cNvSpPr txBox="1"/>
          <p:nvPr/>
        </p:nvSpPr>
        <p:spPr>
          <a:xfrm>
            <a:off x="4402350" y="7761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EFQM Modeli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 descr="Hedef düz dolguy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410" y="1523713"/>
            <a:ext cx="700226" cy="6813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591864" y="285024"/>
            <a:ext cx="1100827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Bilinmesi Gereken Temel Konular/Bilgiler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8" descr="Hedef merkezi düz dolguy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952" y="2797222"/>
            <a:ext cx="639807" cy="61001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1982936" y="2653369"/>
            <a:ext cx="145641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Vizyon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1982936" y="1432273"/>
            <a:ext cx="115986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Amaç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7995704" y="2506902"/>
            <a:ext cx="277286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Temel Değerler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8082552" y="3929390"/>
            <a:ext cx="3670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Etik Davranış İlkeleri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8" descr="Blok Zinciri düz dolguyl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6949" y="2694867"/>
            <a:ext cx="563066" cy="57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 descr="Adalet terazisi düz dolguyl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7377" y="3931010"/>
            <a:ext cx="573609" cy="58621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7888810" y="1556549"/>
            <a:ext cx="42222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Temel Başarı Faktörleri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8082552" y="4991554"/>
            <a:ext cx="2868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Temel Paydaşlar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8" descr="5.000+ Paydaş İllüstrasyonlar, Royalty-Free Vektör Grafik ve Clip Art -  iStoc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77377" y="5143063"/>
            <a:ext cx="718327" cy="57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 descr="Çizgi Biçimi Ile Gösterge Paneli Kpi Rapor Simgesi Stock Vector by  ©iconfinder 46272820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06245" y="1530611"/>
            <a:ext cx="543770" cy="61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1974060" y="3844385"/>
            <a:ext cx="521288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Stratejik Amaç ve Hedefler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8" descr="Stratejik Planlama Finansal Fikir Doğrusal Simgesi Işaret Sembol Vektör  Izole Arka Plan Üzerinde Stok Vektör Sanatı &amp; ABD'nin Daha Fazla Görseli -  iStock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74951" y="3928637"/>
            <a:ext cx="731785" cy="73178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2080741" y="4991184"/>
            <a:ext cx="451818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SP Senaryo Analizi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2080" y="5055744"/>
            <a:ext cx="1120410" cy="669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280b55bbab2_0_1" descr="Hedef düz dolguy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410" y="1523713"/>
            <a:ext cx="700226" cy="68139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80b55bbab2_0_1"/>
          <p:cNvSpPr txBox="1"/>
          <p:nvPr/>
        </p:nvSpPr>
        <p:spPr>
          <a:xfrm>
            <a:off x="591864" y="285024"/>
            <a:ext cx="1100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Bilinmesi Gereken Temel Konular/Bilgiler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g280b55bbab2_0_1" descr="Hedef merkezi düz dolguy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952" y="2797222"/>
            <a:ext cx="639807" cy="61001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80b55bbab2_0_1"/>
          <p:cNvSpPr txBox="1"/>
          <p:nvPr/>
        </p:nvSpPr>
        <p:spPr>
          <a:xfrm>
            <a:off x="1982936" y="2653369"/>
            <a:ext cx="145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Vizyon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80b55bbab2_0_1"/>
          <p:cNvSpPr txBox="1"/>
          <p:nvPr/>
        </p:nvSpPr>
        <p:spPr>
          <a:xfrm>
            <a:off x="1982936" y="1432273"/>
            <a:ext cx="115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Amaç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80b55bbab2_0_1"/>
          <p:cNvSpPr txBox="1"/>
          <p:nvPr/>
        </p:nvSpPr>
        <p:spPr>
          <a:xfrm>
            <a:off x="7995704" y="2506902"/>
            <a:ext cx="277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Temel Değerler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280b55bbab2_0_1"/>
          <p:cNvSpPr txBox="1"/>
          <p:nvPr/>
        </p:nvSpPr>
        <p:spPr>
          <a:xfrm>
            <a:off x="8082552" y="3929390"/>
            <a:ext cx="36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Etik Davranış İlkeleri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280b55bbab2_0_1" descr="Blok Zinciri düz dolguyl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6949" y="2694867"/>
            <a:ext cx="563066" cy="57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80b55bbab2_0_1" descr="Adalet terazisi düz dolguyl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7377" y="3931010"/>
            <a:ext cx="573609" cy="58621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80b55bbab2_0_1"/>
          <p:cNvSpPr txBox="1"/>
          <p:nvPr/>
        </p:nvSpPr>
        <p:spPr>
          <a:xfrm>
            <a:off x="7888810" y="1556549"/>
            <a:ext cx="422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Temel Başarı Faktörleri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80b55bbab2_0_1"/>
          <p:cNvSpPr txBox="1"/>
          <p:nvPr/>
        </p:nvSpPr>
        <p:spPr>
          <a:xfrm>
            <a:off x="8082552" y="4991554"/>
            <a:ext cx="2868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Temel Paydaşlar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280b55bbab2_0_1" descr="5.000+ Paydaş İllüstrasyonlar, Royalty-Free Vektör Grafik ve Clip Art -  iStoc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77377" y="5143063"/>
            <a:ext cx="718327" cy="57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80b55bbab2_0_1" descr="Çizgi Biçimi Ile Gösterge Paneli Kpi Rapor Simgesi Stock Vector by  ©iconfinder 46272820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06245" y="1530611"/>
            <a:ext cx="543770" cy="61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80b55bbab2_0_1"/>
          <p:cNvSpPr txBox="1"/>
          <p:nvPr/>
        </p:nvSpPr>
        <p:spPr>
          <a:xfrm>
            <a:off x="1974060" y="3844385"/>
            <a:ext cx="521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Stratejik Amaç ve Hedefler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g280b55bbab2_0_1" descr="Stratejik Planlama Finansal Fikir Doğrusal Simgesi Işaret Sembol Vektör  Izole Arka Plan Üzerinde Stok Vektör Sanatı &amp; ABD'nin Daha Fazla Görseli -  iStock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74951" y="3928637"/>
            <a:ext cx="731785" cy="73178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80b55bbab2_0_1"/>
          <p:cNvSpPr txBox="1"/>
          <p:nvPr/>
        </p:nvSpPr>
        <p:spPr>
          <a:xfrm>
            <a:off x="2080741" y="4991184"/>
            <a:ext cx="451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SP Senaryo Analizi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280b55bbab2_0_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2080" y="5055744"/>
            <a:ext cx="1120410" cy="66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/>
        </p:nvSpPr>
        <p:spPr>
          <a:xfrm>
            <a:off x="2042160" y="298767"/>
            <a:ext cx="745236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Bilinmesi Gereken Temel Konular/Bilgiler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1744870" y="2483194"/>
            <a:ext cx="29402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Zayıf Yönler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1698283" y="1450054"/>
            <a:ext cx="346985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Güçlü Yönler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9" descr="Halter sembolü stok fotoğraflar | Halter sembolü telifsiz resimler,  görseller | Depositphot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94" y="1541064"/>
            <a:ext cx="622791" cy="67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 descr="taslak, kırpıntı çizim, simge, sembol içeren bir resim&#10;&#10;Açıklama otomatik olarak oluşturuld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6" y="2505405"/>
            <a:ext cx="598029" cy="54366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1875301" y="4533744"/>
            <a:ext cx="18795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Tehditler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1803395" y="3339794"/>
            <a:ext cx="16128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Fırsatlar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9" descr="Çalışan Büyüme Ve Geliştirme Kavramı Için Fırsatlar Beyaz Arka Plan  Üzerinde Hrm Sembolü Çalışan Çok Yönlü Oklar Vektör Simgesi Tasarımı Stok  Vektör Sanatı &amp; Aday - Sosyal rolü'nin Daha Fazla Görseli -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5503" y="3458554"/>
            <a:ext cx="622792" cy="62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 descr="Tehdit Satırı Simgesi Vektör, Tehdit Simgesi, Tehdit, Uyarı PNG Resim ve  çizimi ücretsiz Indirmek Için Arka Plan Il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083" y="4496499"/>
            <a:ext cx="553798" cy="59770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 txBox="1"/>
          <p:nvPr/>
        </p:nvSpPr>
        <p:spPr>
          <a:xfrm>
            <a:off x="6212951" y="1508687"/>
            <a:ext cx="6108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1" i="0" u="none" strike="noStrike" cap="none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Süreç Yönetim Modeli</a:t>
            </a:r>
            <a:endParaRPr sz="2800" b="1" i="0" u="none" strike="noStrike" cap="none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" name="Google Shape;183;p19" descr="taslak, daire, çizim, metin içeren bir resim&#10;&#10;Açıklama otomatik olarak oluşturuldu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76208" y="1471066"/>
            <a:ext cx="637413" cy="56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 descr="Kâr paylaşımı Yönetim İş modeli Logo, GRUP TARTIŞMASI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31727" y="2427319"/>
            <a:ext cx="699592" cy="60834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/>
        </p:nvSpPr>
        <p:spPr>
          <a:xfrm>
            <a:off x="6288503" y="2400645"/>
            <a:ext cx="42222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İş Modeli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9" descr="Performans yönetimi png | PNGWi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69025" y="3452884"/>
            <a:ext cx="639434" cy="625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 txBox="1"/>
          <p:nvPr/>
        </p:nvSpPr>
        <p:spPr>
          <a:xfrm>
            <a:off x="6343559" y="3299544"/>
            <a:ext cx="514188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Roboto"/>
              <a:buNone/>
            </a:pPr>
            <a:r>
              <a:rPr lang="tr-TR" sz="2800" b="1" i="0" u="none" strike="noStrike" cap="none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Performans Yönetim Sistemi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98517" y="4452219"/>
            <a:ext cx="606814" cy="74779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/>
          <p:cNvSpPr txBox="1"/>
          <p:nvPr/>
        </p:nvSpPr>
        <p:spPr>
          <a:xfrm>
            <a:off x="6448751" y="4595264"/>
            <a:ext cx="563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Roboto"/>
              <a:buNone/>
            </a:pPr>
            <a:r>
              <a:rPr lang="tr-TR" sz="2400" b="1" i="0" u="none" strike="noStrike" cap="none">
                <a:solidFill>
                  <a:srgbClr val="C55A11"/>
                </a:solidFill>
                <a:latin typeface="Roboto"/>
                <a:ea typeface="Roboto"/>
                <a:cs typeface="Roboto"/>
                <a:sym typeface="Roboto"/>
              </a:rPr>
              <a:t>Birim EFQM Özdeğerlendirme Raporu</a:t>
            </a:r>
            <a:endParaRPr sz="1200" b="0" i="0" u="none" strike="noStrike" cap="non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724</Words>
  <Application>Microsoft Office PowerPoint</Application>
  <PresentationFormat>Geniş ekran</PresentationFormat>
  <Paragraphs>128</Paragraphs>
  <Slides>24</Slides>
  <Notes>24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1" baseType="lpstr">
      <vt:lpstr>Roboto</vt:lpstr>
      <vt:lpstr>Noto Sans Symbols</vt:lpstr>
      <vt:lpstr>Arial</vt:lpstr>
      <vt:lpstr>Courgette</vt:lpstr>
      <vt:lpstr>Times New Roman</vt:lpstr>
      <vt:lpstr>Calibri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Erhan YURT</dc:creator>
  <cp:lastModifiedBy>Fatih Musab YILMAZ</cp:lastModifiedBy>
  <cp:revision>1</cp:revision>
  <dcterms:created xsi:type="dcterms:W3CDTF">2023-09-11T07:30:16Z</dcterms:created>
  <dcterms:modified xsi:type="dcterms:W3CDTF">2023-09-20T10:23:39Z</dcterms:modified>
</cp:coreProperties>
</file>